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notesSlides/notesSlide4.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5.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6.jpeg" ContentType="image/jpeg"/>
  <Override PartName="/ppt/media/image17.jpeg" ContentType="image/jpeg"/>
  <Override PartName="/ppt/media/image18.jpeg" ContentType="image/jpeg"/>
  <Override PartName="/ppt/notesSlides/notesSlide11.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notesSlides/notesSlide12.xml" ContentType="application/vnd.openxmlformats-officedocument.presentationml.notesSlide+xml"/>
  <Override PartName="/ppt/media/image28.jpeg" ContentType="image/jpeg"/>
  <Override PartName="/ppt/media/image29.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30.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36.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3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762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round/>
            </a:ln>
          </a:top>
          <a:bottom>
            <a:ln w="381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635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635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762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defTabSz="812800" latinLnBrk="0">
      <a:defRPr sz="2000">
        <a:solidFill>
          <a:schemeClr val="accent3">
            <a:lumOff val="-12941"/>
          </a:schemeClr>
        </a:solidFill>
        <a:latin typeface="+mn-lt"/>
        <a:ea typeface="+mn-ea"/>
        <a:cs typeface="+mn-cs"/>
        <a:sym typeface="Calibri"/>
      </a:defRPr>
    </a:lvl1pPr>
    <a:lvl2pPr indent="228600" defTabSz="812800" latinLnBrk="0">
      <a:defRPr sz="2000">
        <a:solidFill>
          <a:schemeClr val="accent3">
            <a:lumOff val="-12941"/>
          </a:schemeClr>
        </a:solidFill>
        <a:latin typeface="+mn-lt"/>
        <a:ea typeface="+mn-ea"/>
        <a:cs typeface="+mn-cs"/>
        <a:sym typeface="Calibri"/>
      </a:defRPr>
    </a:lvl2pPr>
    <a:lvl3pPr indent="457200" defTabSz="812800" latinLnBrk="0">
      <a:defRPr sz="2000">
        <a:solidFill>
          <a:schemeClr val="accent3">
            <a:lumOff val="-12941"/>
          </a:schemeClr>
        </a:solidFill>
        <a:latin typeface="+mn-lt"/>
        <a:ea typeface="+mn-ea"/>
        <a:cs typeface="+mn-cs"/>
        <a:sym typeface="Calibri"/>
      </a:defRPr>
    </a:lvl3pPr>
    <a:lvl4pPr indent="685800" defTabSz="812800" latinLnBrk="0">
      <a:defRPr sz="2000">
        <a:solidFill>
          <a:schemeClr val="accent3">
            <a:lumOff val="-12941"/>
          </a:schemeClr>
        </a:solidFill>
        <a:latin typeface="+mn-lt"/>
        <a:ea typeface="+mn-ea"/>
        <a:cs typeface="+mn-cs"/>
        <a:sym typeface="Calibri"/>
      </a:defRPr>
    </a:lvl4pPr>
    <a:lvl5pPr indent="914400" defTabSz="812800" latinLnBrk="0">
      <a:defRPr sz="2000">
        <a:solidFill>
          <a:schemeClr val="accent3">
            <a:lumOff val="-12941"/>
          </a:schemeClr>
        </a:solidFill>
        <a:latin typeface="+mn-lt"/>
        <a:ea typeface="+mn-ea"/>
        <a:cs typeface="+mn-cs"/>
        <a:sym typeface="Calibri"/>
      </a:defRPr>
    </a:lvl5pPr>
    <a:lvl6pPr indent="1143000" defTabSz="812800" latinLnBrk="0">
      <a:defRPr sz="2000">
        <a:solidFill>
          <a:schemeClr val="accent3">
            <a:lumOff val="-12941"/>
          </a:schemeClr>
        </a:solidFill>
        <a:latin typeface="+mn-lt"/>
        <a:ea typeface="+mn-ea"/>
        <a:cs typeface="+mn-cs"/>
        <a:sym typeface="Calibri"/>
      </a:defRPr>
    </a:lvl6pPr>
    <a:lvl7pPr indent="1371600" defTabSz="812800" latinLnBrk="0">
      <a:defRPr sz="2000">
        <a:solidFill>
          <a:schemeClr val="accent3">
            <a:lumOff val="-12941"/>
          </a:schemeClr>
        </a:solidFill>
        <a:latin typeface="+mn-lt"/>
        <a:ea typeface="+mn-ea"/>
        <a:cs typeface="+mn-cs"/>
        <a:sym typeface="Calibri"/>
      </a:defRPr>
    </a:lvl7pPr>
    <a:lvl8pPr indent="1600200" defTabSz="812800" latinLnBrk="0">
      <a:defRPr sz="2000">
        <a:solidFill>
          <a:schemeClr val="accent3">
            <a:lumOff val="-12941"/>
          </a:schemeClr>
        </a:solidFill>
        <a:latin typeface="+mn-lt"/>
        <a:ea typeface="+mn-ea"/>
        <a:cs typeface="+mn-cs"/>
        <a:sym typeface="Calibri"/>
      </a:defRPr>
    </a:lvl8pPr>
    <a:lvl9pPr indent="1828800" defTabSz="812800" latinLnBrk="0">
      <a:defRPr sz="2000">
        <a:solidFill>
          <a:schemeClr val="accent3">
            <a:lumOff val="-12941"/>
          </a:schemeClr>
        </a:solidFill>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 Id="rId3" Type="http://schemas.openxmlformats.org/officeDocument/2006/relationships/hyperlink" Target="https://www.davidrevoy.com/article239/clean-blue-sketch-traditional-line-art-to-color-it-digital-with-in-krita" TargetMode="Externa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 Id="rId5" Type="http://schemas.openxmlformats.org/officeDocument/2006/relationships/hyperlink" Target="https://www.flickr.com/photos/daremoshiranai/6429396361/in/photolist-nKMkgm-nHVm9J-nKVq1C-nKERMp-nttnRR-nMKeTk-nKY3Ma-nHVrN9-nttoQp-nKMnpQ-nttgZj-nHVmhj-ntt7FF-nKVCZJ-nttdRL-nKMCds-nKMAXb-nKMqrb-nttrkU-nKXR6e-nHVC5S-nKXPJX-nMKjWX-nKMqiA-nKMqQ7-nHVrGN-ntthfj-nKXPWv-nKXT6M-nttdMi-nttH8p-nHVsp9-nttHcx-nttrY9-nKEPy6-nKY27X-nKVuMS-nttDT8-akjnCB-aN9kxp-akjnzn-aknaX7-akjntt-aknb2A-aknb4u-dX8fjC-dX2zte-dX2zsP-dX2ztx-dX8fm7" TargetMode="External"/><Relationship Id="rId6" Type="http://schemas.openxmlformats.org/officeDocument/2006/relationships/hyperlink" Target="https://www.flickr.com/photos/jaguarcarsmena/6213089905/in/photostream/" TargetMode="External"/><Relationship Id="rId7" Type="http://schemas.openxmlformats.org/officeDocument/2006/relationships/hyperlink" Target="https://www.flickr.com/photos/jaguarcarsmena/6213088685/in/photostream/" TargetMode="Externa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s>

</file>

<file path=ppt/notesSlides/_rels/notesSlide4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s>

</file>

<file path=ppt/notesSlides/_rels/notesSlide50.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 Id="rId3" Type="http://schemas.openxmlformats.org/officeDocument/2006/relationships/hyperlink" Target="http://thedesignsquiggle.com" TargetMode="External"/><Relationship Id="rId4" Type="http://schemas.openxmlformats.org/officeDocument/2006/relationships/hyperlink" Target="https://thedesignsquiggle.com/Download"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 Id="rId3" Type="http://schemas.openxmlformats.org/officeDocument/2006/relationships/hyperlink" Target="https://www.davidrevoy.com/article239/clean-blue-sketch-traditional-line-art-to-color-it-digital-with-in-krita" TargetMode="Externa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 Id="rId3" Type="http://schemas.openxmlformats.org/officeDocument/2006/relationships/hyperlink" Target="https://www.davidrevoy.com/article239/clean-blue-sketch-traditional-line-art-to-color-it-digital-with-in-krit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500"/>
            </a:pPr>
          </a:p>
          <a:p>
            <a:pPr defTabSz="457200"/>
            <a:r>
              <a:t>Sketching is a process where an artist draw his idea. This process usually starts with very rough sketch, then it is refined to obtain a clear line drawing. We can model the sketching process with a curve from chase to stability. Where rough and messy sketches converge to a clear drawing.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Image source: </a:t>
            </a:r>
            <a:r>
              <a:rPr u="sng">
                <a:solidFill>
                  <a:srgbClr val="0563C1"/>
                </a:solidFill>
                <a:uFill>
                  <a:solidFill>
                    <a:srgbClr val="0563C1"/>
                  </a:solidFill>
                </a:uFill>
                <a:hlinkClick r:id="rId3" invalidUrl="" action="" tgtFrame="" tooltip="" history="1" highlightClick="0" endSnd="0"/>
              </a:rPr>
              <a:t>https://www.davidrevoy.com/article239/clean-blue-sketch-traditional-line-art-to-color-it-digital-with-in-krita</a:t>
            </a:r>
          </a:p>
          <a:p>
            <a:pPr/>
            <a:r>
              <a:t>License: CC BY 4.0 by David Revoy</a:t>
            </a:r>
          </a:p>
          <a:p>
            <a:pPr defTabSz="457200"/>
          </a:p>
          <a:p>
            <a:pPr/>
            <a:r>
              <a:t>Which including sketch to 3d models, automatic colorization, vectorization,  interpolate intermediate frames between two key frames, or to generate a user interface, and so on.</a:t>
            </a:r>
          </a:p>
          <a:p>
            <a:pPr/>
            <a:r>
              <a:t>However, design a sketch is always interesting but cleaning a sketch is not. And a sketch at the structural level can not be input  to those well developed algorithms correctly. Therefore, bridge the gap between them is necessary.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Fortunately, we have many researchers proved that this cleaning process could be done automatically, and there are numbers of algorithms that aim to fill the gap and help artists to focus on creative thinking. However, with more and more algorithms are proposed, we find there are still some problems when trying to apply them in practice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500"/>
            </a:pPr>
          </a:p>
          <a:p>
            <a:pPr defTabSz="457200"/>
            <a:r>
              <a:t>Sketching is a process where an artist draw his idea. This process usually starts with very rough sketch, then it is refined to obtain a clear line drawing. We can model the sketching process with a curve from chase to stability. Where rough and messy sketches converge to a clear drawing.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hape 853"/>
          <p:cNvSpPr/>
          <p:nvPr>
            <p:ph type="sldImg"/>
          </p:nvPr>
        </p:nvSpPr>
        <p:spPr>
          <a:prstGeom prst="rect">
            <a:avLst/>
          </a:prstGeom>
        </p:spPr>
        <p:txBody>
          <a:bodyPr/>
          <a:lstStyle/>
          <a:p>
            <a:pPr/>
          </a:p>
        </p:txBody>
      </p:sp>
      <p:sp>
        <p:nvSpPr>
          <p:cNvPr id="854" name="Shape 854"/>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Shape 909"/>
          <p:cNvSpPr/>
          <p:nvPr>
            <p:ph type="sldImg"/>
          </p:nvPr>
        </p:nvSpPr>
        <p:spPr>
          <a:prstGeom prst="rect">
            <a:avLst/>
          </a:prstGeom>
        </p:spPr>
        <p:txBody>
          <a:bodyPr/>
          <a:lstStyle/>
          <a:p>
            <a:pPr/>
          </a:p>
        </p:txBody>
      </p:sp>
      <p:sp>
        <p:nvSpPr>
          <p:cNvPr id="910" name="Shape 910"/>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Shape 968"/>
          <p:cNvSpPr/>
          <p:nvPr>
            <p:ph type="sldImg"/>
          </p:nvPr>
        </p:nvSpPr>
        <p:spPr>
          <a:prstGeom prst="rect">
            <a:avLst/>
          </a:prstGeom>
        </p:spPr>
        <p:txBody>
          <a:bodyPr/>
          <a:lstStyle/>
          <a:p>
            <a:pPr/>
          </a:p>
        </p:txBody>
      </p:sp>
      <p:sp>
        <p:nvSpPr>
          <p:cNvPr id="969" name="Shape 969"/>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Shape 1029"/>
          <p:cNvSpPr/>
          <p:nvPr>
            <p:ph type="sldImg"/>
          </p:nvPr>
        </p:nvSpPr>
        <p:spPr>
          <a:prstGeom prst="rect">
            <a:avLst/>
          </a:prstGeom>
        </p:spPr>
        <p:txBody>
          <a:bodyPr/>
          <a:lstStyle/>
          <a:p>
            <a:pPr/>
          </a:p>
        </p:txBody>
      </p:sp>
      <p:sp>
        <p:nvSpPr>
          <p:cNvPr id="1030" name="Shape 1030"/>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8" name="Shape 1088"/>
          <p:cNvSpPr/>
          <p:nvPr>
            <p:ph type="sldImg"/>
          </p:nvPr>
        </p:nvSpPr>
        <p:spPr>
          <a:prstGeom prst="rect">
            <a:avLst/>
          </a:prstGeom>
        </p:spPr>
        <p:txBody>
          <a:bodyPr/>
          <a:lstStyle/>
          <a:p>
            <a:pPr/>
          </a:p>
        </p:txBody>
      </p:sp>
      <p:sp>
        <p:nvSpPr>
          <p:cNvPr id="1089" name="Shape 1089"/>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Shape 1147"/>
          <p:cNvSpPr/>
          <p:nvPr>
            <p:ph type="sldImg"/>
          </p:nvPr>
        </p:nvSpPr>
        <p:spPr>
          <a:prstGeom prst="rect">
            <a:avLst/>
          </a:prstGeom>
        </p:spPr>
        <p:txBody>
          <a:bodyPr/>
          <a:lstStyle/>
          <a:p>
            <a:pPr/>
          </a:p>
        </p:txBody>
      </p:sp>
      <p:sp>
        <p:nvSpPr>
          <p:cNvPr id="1148" name="Shape 1148"/>
          <p:cNvSpPr/>
          <p:nvPr>
            <p:ph type="body" sz="quarter" idx="1"/>
          </p:nvPr>
        </p:nvSpPr>
        <p:spPr>
          <a:prstGeom prst="rect">
            <a:avLst/>
          </a:prstGeom>
        </p:spPr>
        <p:txBody>
          <a:bodyPr/>
          <a:lstStyle/>
          <a:p>
            <a:pPr/>
            <a:r>
              <a:t>First of all, end users may find that the rough sketches in the wild are different with rough sketches in experiment a lot. </a:t>
            </a:r>
          </a:p>
          <a:p>
            <a:pPr/>
            <a:r>
              <a:t>Most wild rough sketches are in raster format, they have varying stroke thickness and weights. Many physical artifact are introduced by the way of how users create their rough sketch, such as paper texture backgrounds and environmental lighting. Beside those, rough sketch itself may contains many non-shape strokes such as hatching, shading, scaffold lines.  Global context may not be consistent everywhere in the sketch. Even more, artists may use non-smooth stroke, such shaky strokes deliberately. And the last but not the most thing ,  the sketch content is far more diverse. </a:t>
            </a:r>
          </a:p>
          <a:p>
            <a:pPr/>
            <a:r>
              <a:t>On the other hand, users also may wondering which algorithm should they choose?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200"/>
            </a:pPr>
            <a:r>
              <a:t>Photo source:</a:t>
            </a:r>
            <a:r>
              <a:rPr u="sng">
                <a:solidFill>
                  <a:srgbClr val="0563C1"/>
                </a:solidFill>
                <a:uFill>
                  <a:solidFill>
                    <a:srgbClr val="0563C1"/>
                  </a:solidFill>
                </a:uFill>
                <a:hlinkClick r:id="rId5" invalidUrl="" action="" tgtFrame="" tooltip="" history="1" highlightClick="0" endSnd="0"/>
              </a:rPr>
              <a:t>https://www.flickr.com/photos/daremoshiranai/6429396361/in/photolist-nKMkgm-nHVm9J-nKVq1C-nKERMp-nttnRR-nMKeTk-nKY3Ma-nHVrN9-nttoQp-nKMnpQ-nttgZj-nHVmhj-ntt7FF-nKVCZJ-nttdRL-nKMCds-nKMAXb-nKMqrb-nttrkU-nKXR6e-nHVC5S-nKXPJX-nMKjWX-nKMqiA-nKMqQ7-nHVrGN-ntthfj-nKXPWv-nKXT6M-nttdMi-nttH8p-nHVsp9-nttHcx-nttrY9-nKEPy6-nKY27X-nKVuMS-nttDT8-akjnCB-aN9kxp-akjnzn-aknaX7-akjntt-aknb2A-aknb4u-dX8fjC-dX2zte-dX2zsP-dX2ztx-dX8fm7</a:t>
            </a:r>
          </a:p>
          <a:p>
            <a:pPr defTabSz="457200">
              <a:defRPr sz="1200"/>
            </a:pPr>
            <a:r>
              <a:t>Design works: </a:t>
            </a:r>
            <a:r>
              <a:rPr u="sng">
                <a:solidFill>
                  <a:srgbClr val="0563C1"/>
                </a:solidFill>
                <a:uFill>
                  <a:solidFill>
                    <a:srgbClr val="0563C1"/>
                  </a:solidFill>
                </a:uFill>
                <a:hlinkClick r:id="rId6" invalidUrl="" action="" tgtFrame="" tooltip="" history="1" highlightClick="0" endSnd="0"/>
              </a:rPr>
              <a:t>https://www.flickr.com/photos/jaguarcarsmena/6213089905/in/photostream/</a:t>
            </a:r>
          </a:p>
          <a:p>
            <a:pPr defTabSz="457200">
              <a:defRPr sz="1200"/>
            </a:pPr>
            <a:r>
              <a:t>Design sketch: </a:t>
            </a:r>
            <a:r>
              <a:rPr u="sng">
                <a:solidFill>
                  <a:srgbClr val="0563C1"/>
                </a:solidFill>
                <a:uFill>
                  <a:solidFill>
                    <a:srgbClr val="0563C1"/>
                  </a:solidFill>
                </a:uFill>
                <a:hlinkClick r:id="rId7" invalidUrl="" action="" tgtFrame="" tooltip="" history="1" highlightClick="0" endSnd="0"/>
              </a:rPr>
              <a:t>https://www.flickr.com/photos/jaguarcarsmena/6213088685/in/photostream/</a:t>
            </a:r>
          </a:p>
          <a:p>
            <a:pPr defTabSz="457200">
              <a:defRPr sz="1200"/>
            </a:pPr>
            <a:r>
              <a:t>		https://www.flickr.com/photos/jaguarcarsmena/6213603198/in/photostream/</a:t>
            </a:r>
          </a:p>
          <a:p>
            <a:pPr defTabSz="457200">
              <a:defRPr sz="1200"/>
            </a:pPr>
            <a:r>
              <a:t>		https://www.flickr.com/photos/jaguarcarsmena/6213088537/in/photostream/</a:t>
            </a:r>
          </a:p>
          <a:p>
            <a:pPr defTabSz="457200">
              <a:defRPr sz="1200"/>
            </a:pPr>
          </a:p>
          <a:p>
            <a:pPr defTabSz="457200">
              <a:defRPr sz="1200"/>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Shape 1169"/>
          <p:cNvSpPr/>
          <p:nvPr>
            <p:ph type="sldImg"/>
          </p:nvPr>
        </p:nvSpPr>
        <p:spPr>
          <a:prstGeom prst="rect">
            <a:avLst/>
          </a:prstGeom>
        </p:spPr>
        <p:txBody>
          <a:bodyPr/>
          <a:lstStyle/>
          <a:p>
            <a:pPr/>
          </a:p>
        </p:txBody>
      </p:sp>
      <p:sp>
        <p:nvSpPr>
          <p:cNvPr id="1170" name="Shape 1170"/>
          <p:cNvSpPr/>
          <p:nvPr>
            <p:ph type="body" sz="quarter" idx="1"/>
          </p:nvPr>
        </p:nvSpPr>
        <p:spPr>
          <a:prstGeom prst="rect">
            <a:avLst/>
          </a:prstGeom>
        </p:spPr>
        <p:txBody>
          <a:bodyPr/>
          <a:lstStyle/>
          <a:p>
            <a:pPr/>
            <a:r>
              <a:t>Therefore, it is critical to give a clear statement of the problem: what  should be the ideal cleaned sketch looked like?</a:t>
            </a:r>
          </a:p>
          <a:p>
            <a:pPr/>
          </a:p>
          <a:p>
            <a:pPr/>
            <a:r>
              <a:t>This question could be divided into 2 sub-questions:</a:t>
            </a:r>
          </a:p>
          <a:p>
            <a:pPr marL="267368" indent="-267368">
              <a:buSzPct val="100000"/>
              <a:buAutoNum type="arabicPeriod" startAt="1"/>
            </a:pPr>
            <a:r>
              <a:t>What information exist in a rough sketch that will eventually be remove or fixed?</a:t>
            </a:r>
          </a:p>
          <a:p>
            <a:pPr/>
            <a:r>
              <a:t>As we have discussed in previous slide, physical artifacts, Non-smooth strokes and Global context should be considered first</a:t>
            </a:r>
          </a:p>
          <a:p>
            <a:pPr/>
          </a:p>
          <a:p>
            <a:pPr marL="267368" indent="-267368">
              <a:buSzPct val="100000"/>
              <a:buAutoNum type="arabicPeriod" startAt="2"/>
            </a:pPr>
            <a:r>
              <a:t>But which of them should be solved by algorithm?</a:t>
            </a:r>
          </a:p>
          <a:p>
            <a:pPr/>
            <a:r>
              <a:t>So break up those into more detailed groups, we propose in these groups</a:t>
            </a:r>
          </a:p>
          <a:p>
            <a:pPr/>
            <a:r>
              <a:t>2.1 ambiguous, messy strokes texture stokes need to be cleaned up or fixed. </a:t>
            </a:r>
          </a:p>
          <a:p>
            <a:pPr/>
            <a:r>
              <a:t>2.2 shading, hatching and scaffold lines, refining or cleaning is not necessary to them, cause they are temporal and will be remove or replaced eventually. So we just need to identify and separate them into different layers.</a:t>
            </a:r>
          </a:p>
          <a:p>
            <a:pPr/>
            <a:r>
              <a:t>2.3 global context inconsistent,  should be leave unchanged. Those information are usually decided by authors on the stage of early “structure  level” or even on “conceptual level”. And it will be difficult to discriminate them from deliberately non-smooth strokes . So we assume the artists who draw these rough sketches are professional and are always correct at conceptual and structural design.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Shape 1180"/>
          <p:cNvSpPr/>
          <p:nvPr>
            <p:ph type="sldImg"/>
          </p:nvPr>
        </p:nvSpPr>
        <p:spPr>
          <a:prstGeom prst="rect">
            <a:avLst/>
          </a:prstGeom>
        </p:spPr>
        <p:txBody>
          <a:bodyPr/>
          <a:lstStyle/>
          <a:p>
            <a:pPr/>
          </a:p>
        </p:txBody>
      </p:sp>
      <p:sp>
        <p:nvSpPr>
          <p:cNvPr id="1181" name="Shape 1181"/>
          <p:cNvSpPr/>
          <p:nvPr>
            <p:ph type="body" sz="quarter" idx="1"/>
          </p:nvPr>
        </p:nvSpPr>
        <p:spPr>
          <a:prstGeom prst="rect">
            <a:avLst/>
          </a:prstGeom>
        </p:spPr>
        <p:txBody>
          <a:bodyPr/>
          <a:lstStyle/>
          <a:p>
            <a:pPr/>
            <a:r>
              <a:t>With these in mind, we can express our problem statement as finding an algorithmic solution to sketch cleanup task. It should out put neat and concise clean strokes with precisely closed junctions and similar stroke thickness and color to original sketch. All non-shape strokes should be identified, separated and treated differently. At last, it can’t add details that are not exist in rough sketches.</a:t>
            </a:r>
          </a:p>
          <a:p>
            <a:pPr/>
            <a:r>
              <a:t>On the other hand, global context should be identified as a problem with different scope.</a:t>
            </a:r>
          </a:p>
          <a:p>
            <a:pPr/>
            <a:r>
              <a:t>At last, we also find that although cleanup a rough sketch as requirements above is easy for human, it is difficult to get every junction points closed precisely.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6" name="Shape 1206"/>
          <p:cNvSpPr/>
          <p:nvPr>
            <p:ph type="sldImg"/>
          </p:nvPr>
        </p:nvSpPr>
        <p:spPr>
          <a:prstGeom prst="rect">
            <a:avLst/>
          </a:prstGeom>
        </p:spPr>
        <p:txBody>
          <a:bodyPr/>
          <a:lstStyle/>
          <a:p>
            <a:pPr/>
          </a:p>
        </p:txBody>
      </p:sp>
      <p:sp>
        <p:nvSpPr>
          <p:cNvPr id="1207" name="Shape 1207"/>
          <p:cNvSpPr/>
          <p:nvPr>
            <p:ph type="body" sz="quarter" idx="1"/>
          </p:nvPr>
        </p:nvSpPr>
        <p:spPr>
          <a:prstGeom prst="rect">
            <a:avLst/>
          </a:prstGeom>
        </p:spPr>
        <p:txBody>
          <a:bodyPr/>
          <a:lstStyle/>
          <a:p>
            <a:pPr/>
            <a:r>
              <a:t>To be more specific, we collected a dataset with 281 rough sketches in which 101 are curated. The rough sketches are of 5 genres and created by 39 authors. Each curated sketches has 3-5 cleaned sketches by different professional artists, respectively.  As you can see, the sketches on the right are examples in our dataset, each one represent one genre and numbers on top of them means curated sketch numbers and total numbers in that genre. 94% of them are of creative common licenses. We also try to bridge the gap between previous rough sketches in experiment and wild sketches by including 40 baseline rough sketches.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8" name="Shape 1218"/>
          <p:cNvSpPr/>
          <p:nvPr>
            <p:ph type="sldImg"/>
          </p:nvPr>
        </p:nvSpPr>
        <p:spPr>
          <a:prstGeom prst="rect">
            <a:avLst/>
          </a:prstGeom>
        </p:spPr>
        <p:txBody>
          <a:bodyPr/>
          <a:lstStyle/>
          <a:p>
            <a:pPr/>
          </a:p>
        </p:txBody>
      </p:sp>
      <p:sp>
        <p:nvSpPr>
          <p:cNvPr id="1219" name="Shape 1219"/>
          <p:cNvSpPr/>
          <p:nvPr>
            <p:ph type="body" sz="quarter" idx="1"/>
          </p:nvPr>
        </p:nvSpPr>
        <p:spPr>
          <a:prstGeom prst="rect">
            <a:avLst/>
          </a:prstGeom>
        </p:spPr>
        <p:txBody>
          <a:bodyPr/>
          <a:lstStyle/>
          <a:p>
            <a:pPr/>
            <a:r>
              <a:t>We make our cleaned sketch with following rules:</a:t>
            </a:r>
          </a:p>
          <a:p>
            <a:pPr marL="267368" indent="-267368">
              <a:buSzPct val="100000"/>
              <a:buAutoNum type="arabicPeriod" startAt="1"/>
            </a:pPr>
            <a:r>
              <a:t>No integration, which means we don’t want to add details or fixes that don’t exists in rough sketch</a:t>
            </a:r>
          </a:p>
          <a:p>
            <a:pPr marL="267368" indent="-267368">
              <a:buSzPct val="100000"/>
              <a:buAutoNum type="arabicPeriod" startAt="1"/>
            </a:pPr>
            <a:r>
              <a:t>Make best guess, when it is difficult to infer clear stroke somewhere, we need to guess reasonable strokes without break no interaction rule</a:t>
            </a:r>
          </a:p>
          <a:p>
            <a:pPr marL="267368" indent="-267368">
              <a:buSzPct val="100000"/>
              <a:buAutoNum type="arabicPeriod" startAt="1"/>
            </a:pPr>
            <a:r>
              <a:t>Non shape strokes should be move to different layers respectively.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Shape 1236"/>
          <p:cNvSpPr/>
          <p:nvPr>
            <p:ph type="sldImg"/>
          </p:nvPr>
        </p:nvSpPr>
        <p:spPr>
          <a:prstGeom prst="rect">
            <a:avLst/>
          </a:prstGeom>
        </p:spPr>
        <p:txBody>
          <a:bodyPr/>
          <a:lstStyle/>
          <a:p>
            <a:pPr/>
          </a:p>
        </p:txBody>
      </p:sp>
      <p:sp>
        <p:nvSpPr>
          <p:cNvPr id="1237" name="Shape 1237"/>
          <p:cNvSpPr/>
          <p:nvPr>
            <p:ph type="body" sz="quarter" idx="1"/>
          </p:nvPr>
        </p:nvSpPr>
        <p:spPr>
          <a:prstGeom prst="rect">
            <a:avLst/>
          </a:prstGeom>
        </p:spPr>
        <p:txBody>
          <a:bodyPr/>
          <a:lstStyle/>
          <a:p>
            <a:pPr/>
            <a:r>
              <a:t>After we get the manually cleaned sketches as ground truth, we consequently plan to find metrics to evaluate automatic cleaned sketches with those ground truth.</a:t>
            </a:r>
          </a:p>
          <a:p>
            <a:pPr/>
          </a:p>
          <a:p>
            <a:pPr/>
            <a:r>
              <a:t>Considering the sketch cleanup algorithms may output raster or vector sketch, we need to consider metrics to evaluate sketch pair similarities in both domain. </a:t>
            </a:r>
          </a:p>
          <a:p>
            <a:pPr/>
          </a:p>
          <a:p>
            <a:pPr/>
            <a:r>
              <a:t>For raster metric, we consider common metric as our point-to-point sketch distance</a:t>
            </a:r>
          </a:p>
          <a:p>
            <a:pPr/>
            <a:r>
              <a:t>Including chamfer distance, precision and recall, Hausdorff distance, Intersection over union between automatic cleaned result and manually cleaned sketches.</a:t>
            </a:r>
          </a:p>
          <a:p>
            <a:pPr/>
            <a:r>
              <a:t>But which distance should we use?</a:t>
            </a:r>
          </a:p>
          <a:p>
            <a:pPr/>
            <a:r>
              <a:t>As the example shows, two sketches with different color represent automatic result and ground truth, respectively, then there will be typical 5 cases of the matching result. But only “perfect, nudge, dot” cases should have similar and relatively better results, since the automatic result are still complete. And the “dot only” case should has worse result.  Only chamfer distance fits to our expectation.</a:t>
            </a:r>
          </a:p>
          <a:p>
            <a:pPr/>
          </a:p>
          <a:p>
            <a:pPr/>
            <a:r>
              <a:t>Then consider the vector metric, we decided to compare the distribution of stroke length, junction point distance and number of open junctions between algorithmic results and vector ground truths.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Shape 1290"/>
          <p:cNvSpPr/>
          <p:nvPr>
            <p:ph type="sldImg"/>
          </p:nvPr>
        </p:nvSpPr>
        <p:spPr>
          <a:prstGeom prst="rect">
            <a:avLst/>
          </a:prstGeom>
        </p:spPr>
        <p:txBody>
          <a:bodyPr/>
          <a:lstStyle/>
          <a:p>
            <a:pPr/>
          </a:p>
        </p:txBody>
      </p:sp>
      <p:sp>
        <p:nvSpPr>
          <p:cNvPr id="1291" name="Shape 1291"/>
          <p:cNvSpPr/>
          <p:nvPr>
            <p:ph type="body" sz="quarter" idx="1"/>
          </p:nvPr>
        </p:nvSpPr>
        <p:spPr>
          <a:prstGeom prst="rect">
            <a:avLst/>
          </a:prstGeom>
        </p:spPr>
        <p:txBody>
          <a:bodyPr/>
          <a:lstStyle/>
          <a:p>
            <a:pPr/>
            <a:r>
              <a:t>After we get the manually cleaned sketches as ground truth, we consequently plan to find metrics to evaluate automatic cleaned sketches with those ground truth.</a:t>
            </a:r>
          </a:p>
          <a:p>
            <a:pPr/>
          </a:p>
          <a:p>
            <a:pPr/>
            <a:r>
              <a:t>Considering the sketch cleanup algorithms may output raster or vector sketch, we need to consider metrics to evaluate sketch pair similarities in both domain. </a:t>
            </a:r>
          </a:p>
          <a:p>
            <a:pPr/>
          </a:p>
          <a:p>
            <a:pPr/>
            <a:r>
              <a:t>For raster metric, we consider common metric as our point-to-point sketch distance</a:t>
            </a:r>
          </a:p>
          <a:p>
            <a:pPr/>
            <a:r>
              <a:t>Including chamfer distance, precision and recall, Hausdorff distance, Intersection over union between automatic cleaned result and manually cleaned sketches.</a:t>
            </a:r>
          </a:p>
          <a:p>
            <a:pPr/>
            <a:r>
              <a:t>But which distance should we use?</a:t>
            </a:r>
          </a:p>
          <a:p>
            <a:pPr/>
            <a:r>
              <a:t>As the example shows, two sketches with different color represent automatic result and ground truth, respectively, then there will be typical 5 cases of the matching result. But only “perfect, nudge, dot” cases should have similar and relatively better results, since the automatic result are still complete. And the “dot only” case should has worse result.  Only chamfer distance fits to our expectation.</a:t>
            </a:r>
          </a:p>
          <a:p>
            <a:pPr/>
          </a:p>
          <a:p>
            <a:pPr/>
            <a:r>
              <a:t>Then consider the vector metric, we decided to compare the distribution of stroke length, junction point distance and number of open junctions between algorithmic results and vector ground truths.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5" name="Shape 1315"/>
          <p:cNvSpPr/>
          <p:nvPr>
            <p:ph type="sldImg"/>
          </p:nvPr>
        </p:nvSpPr>
        <p:spPr>
          <a:prstGeom prst="rect">
            <a:avLst/>
          </a:prstGeom>
        </p:spPr>
        <p:txBody>
          <a:bodyPr/>
          <a:lstStyle/>
          <a:p>
            <a:pPr/>
          </a:p>
        </p:txBody>
      </p:sp>
      <p:sp>
        <p:nvSpPr>
          <p:cNvPr id="1316" name="Shape 1316"/>
          <p:cNvSpPr/>
          <p:nvPr>
            <p:ph type="body" sz="quarter" idx="1"/>
          </p:nvPr>
        </p:nvSpPr>
        <p:spPr>
          <a:prstGeom prst="rect">
            <a:avLst/>
          </a:prstGeom>
        </p:spPr>
        <p:txBody>
          <a:bodyPr/>
          <a:lstStyle/>
          <a:p>
            <a:pPr/>
            <a:r>
              <a:t>After we get the manually cleaned sketches as ground truth, we consequently plan to find metrics to evaluate automatic cleaned sketches with those ground truth.</a:t>
            </a:r>
          </a:p>
          <a:p>
            <a:pPr/>
          </a:p>
          <a:p>
            <a:pPr/>
            <a:r>
              <a:t>Considering the sketch cleanup algorithms may output raster or vector sketch, we need to consider metrics to evaluate sketch pair similarities in both domain. </a:t>
            </a:r>
          </a:p>
          <a:p>
            <a:pPr/>
          </a:p>
          <a:p>
            <a:pPr/>
            <a:r>
              <a:t>For raster metric, we consider common metric as our point-to-point sketch distance</a:t>
            </a:r>
          </a:p>
          <a:p>
            <a:pPr/>
            <a:r>
              <a:t>Including chamfer distance, precision and recall, Hausdorff distance, Intersection over union between automatic cleaned result and manually cleaned sketches.</a:t>
            </a:r>
          </a:p>
          <a:p>
            <a:pPr/>
            <a:r>
              <a:t>But which distance should we use?</a:t>
            </a:r>
          </a:p>
          <a:p>
            <a:pPr/>
            <a:r>
              <a:t>As the example shows, two sketches with different color represent automatic result and ground truth, respectively, then there will be typical 5 cases of the matching result. But only “perfect, nudge, dot” cases should have similar and relatively better results, since the automatic result are still complete. And the “dot only” case should has worse result.  Only chamfer distance fits to our expectation.</a:t>
            </a:r>
          </a:p>
          <a:p>
            <a:pPr/>
          </a:p>
          <a:p>
            <a:pPr/>
            <a:r>
              <a:t>Then consider the vector metric, we decided to compare the distribution of stroke length, junction point distance and number of open junctions between algorithmic results and vector ground truths.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2" name="Shape 1332"/>
          <p:cNvSpPr/>
          <p:nvPr>
            <p:ph type="sldImg"/>
          </p:nvPr>
        </p:nvSpPr>
        <p:spPr>
          <a:prstGeom prst="rect">
            <a:avLst/>
          </a:prstGeom>
        </p:spPr>
        <p:txBody>
          <a:bodyPr/>
          <a:lstStyle/>
          <a:p>
            <a:pPr/>
          </a:p>
        </p:txBody>
      </p:sp>
      <p:sp>
        <p:nvSpPr>
          <p:cNvPr id="1333" name="Shape 1333"/>
          <p:cNvSpPr/>
          <p:nvPr>
            <p:ph type="body" sz="quarter" idx="1"/>
          </p:nvPr>
        </p:nvSpPr>
        <p:spPr>
          <a:prstGeom prst="rect">
            <a:avLst/>
          </a:prstGeom>
        </p:spPr>
        <p:txBody>
          <a:bodyPr/>
          <a:lstStyle/>
          <a:p>
            <a:pPr/>
            <a:r>
              <a:t>After we get the manually cleaned sketches as ground truth, we consequently plan to find metrics to evaluate automatic cleaned sketches with those ground truth.</a:t>
            </a:r>
          </a:p>
          <a:p>
            <a:pPr/>
          </a:p>
          <a:p>
            <a:pPr/>
            <a:r>
              <a:t>Considering the sketch cleanup algorithms may output raster or vector sketch, we need to consider metrics to evaluate sketch pair similarities in both domain. </a:t>
            </a:r>
          </a:p>
          <a:p>
            <a:pPr/>
          </a:p>
          <a:p>
            <a:pPr/>
            <a:r>
              <a:t>For raster metric, we consider common metric as our point-to-point sketch distance</a:t>
            </a:r>
          </a:p>
          <a:p>
            <a:pPr/>
            <a:r>
              <a:t>Including chamfer distance, precision and recall, Hausdorff distance, Intersection over union between automatic cleaned result and manually cleaned sketches.</a:t>
            </a:r>
          </a:p>
          <a:p>
            <a:pPr/>
            <a:r>
              <a:t>But which distance should we use?</a:t>
            </a:r>
          </a:p>
          <a:p>
            <a:pPr/>
            <a:r>
              <a:t>As the example shows, two sketches with different color represent automatic result and ground truth, respectively, then there will be typical 5 cases of the matching result. But only “perfect, nudge, dot” cases should have similar and relatively better results, since the automatic result are still complete. And the “dot only” case should has worse result.  Only chamfer distance fits to our expectation.</a:t>
            </a:r>
          </a:p>
          <a:p>
            <a:pPr/>
          </a:p>
          <a:p>
            <a:pPr/>
            <a:r>
              <a:t>Then consider the vector metric, we decided to compare the distribution of stroke length, junction point distance and number of open junctions between algorithmic results and vector ground truths.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Shape 1354"/>
          <p:cNvSpPr/>
          <p:nvPr>
            <p:ph type="sldImg"/>
          </p:nvPr>
        </p:nvSpPr>
        <p:spPr>
          <a:prstGeom prst="rect">
            <a:avLst/>
          </a:prstGeom>
        </p:spPr>
        <p:txBody>
          <a:bodyPr/>
          <a:lstStyle/>
          <a:p>
            <a:pPr/>
          </a:p>
        </p:txBody>
      </p:sp>
      <p:sp>
        <p:nvSpPr>
          <p:cNvPr id="1355" name="Shape 1355"/>
          <p:cNvSpPr/>
          <p:nvPr>
            <p:ph type="body" sz="quarter" idx="1"/>
          </p:nvPr>
        </p:nvSpPr>
        <p:spPr>
          <a:prstGeom prst="rect">
            <a:avLst/>
          </a:prstGeom>
        </p:spPr>
        <p:txBody>
          <a:bodyPr/>
          <a:lstStyle/>
          <a:p>
            <a:pPr/>
            <a:r>
              <a:t>Next we could start our benchmark, we chose 7 recent sketch cleanup algorithms and made 4 groups depending on the input and output file format.</a:t>
            </a:r>
          </a:p>
          <a:p>
            <a:pPr/>
            <a:r>
              <a:t>There are 4 algorithms that take raster sketch in and output vector cleaned sketch, 2 algorithms take raster input and have raster output as well, only 1 algorithm accept vector input and output vector cleaned sketch. We also created 2 pipelines from group b and c as raster in vector out.</a:t>
            </a:r>
          </a:p>
          <a:p>
            <a:pPr/>
            <a:r>
              <a:t>All the running parameters are set as author’s recommendation</a:t>
            </a:r>
          </a:p>
          <a:p>
            <a:pPr/>
            <a:r>
              <a:t>For each rough sketch, we thresholded and vectorized it in order to satisfy all algorithms input format requirement. Similar to the creation of cleaned sketch, we also separate the rough sketches into multiple layers with such as rough stroke, shadows, scaffold lines, and so on so forth. Additionally, we resized all thresholded and vectorized rough sketches to size of 1000 pixel or 500 pixel on its long edge.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7" name="Shape 1377"/>
          <p:cNvSpPr/>
          <p:nvPr>
            <p:ph type="sldImg"/>
          </p:nvPr>
        </p:nvSpPr>
        <p:spPr>
          <a:prstGeom prst="rect">
            <a:avLst/>
          </a:prstGeom>
        </p:spPr>
        <p:txBody>
          <a:bodyPr/>
          <a:lstStyle/>
          <a:p>
            <a:pPr/>
          </a:p>
        </p:txBody>
      </p:sp>
      <p:sp>
        <p:nvSpPr>
          <p:cNvPr id="1378" name="Shape 1378"/>
          <p:cNvSpPr/>
          <p:nvPr>
            <p:ph type="body" sz="quarter" idx="1"/>
          </p:nvPr>
        </p:nvSpPr>
        <p:spPr>
          <a:prstGeom prst="rect">
            <a:avLst/>
          </a:prstGeom>
        </p:spPr>
        <p:txBody>
          <a:bodyPr/>
          <a:lstStyle/>
          <a:p>
            <a:pPr/>
            <a:r>
              <a:t>Next we could start our benchmark, we chose 7 recent sketch cleanup algorithms and made 4 groups depending on the input and output file format.</a:t>
            </a:r>
          </a:p>
          <a:p>
            <a:pPr/>
            <a:r>
              <a:t>There are 4 algorithms that take raster sketch in and output vector cleaned sketch, 2 algorithms take raster input and have raster output as well, only 1 algorithm accept vector input and output vector cleaned sketch. We also created 2 pipelines from group b and c as raster in vector out.</a:t>
            </a:r>
          </a:p>
          <a:p>
            <a:pPr/>
            <a:r>
              <a:t>All the running parameters are set as author’s recommendation</a:t>
            </a:r>
          </a:p>
          <a:p>
            <a:pPr/>
            <a:r>
              <a:t>For each rough sketch, we thresholded and vectorized it in order to satisfy all algorithms input format requirement. Similar to the creation of cleaned sketch, we also separate the rough sketches into multiple layers with such as rough stroke, shadows, scaffold lines, and so on so forth. Additionally, we resized all thresholded and vectorized rough sketches to size of 1000 pixel or 500 pixel on its long edge.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500"/>
            </a:pPr>
          </a:p>
          <a:p>
            <a:pPr defTabSz="457200"/>
            <a:r>
              <a:t>Sketching is a process where an artist draw his idea. This process usually starts with very rough sketch, then it is refined to obtain a clear line drawing. We can model the sketching process with a curve from chase to stability. Where rough and messy sketches converge to a clear drawing.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Shape 1403"/>
          <p:cNvSpPr/>
          <p:nvPr>
            <p:ph type="sldImg"/>
          </p:nvPr>
        </p:nvSpPr>
        <p:spPr>
          <a:prstGeom prst="rect">
            <a:avLst/>
          </a:prstGeom>
        </p:spPr>
        <p:txBody>
          <a:bodyPr/>
          <a:lstStyle/>
          <a:p>
            <a:pPr/>
          </a:p>
        </p:txBody>
      </p:sp>
      <p:sp>
        <p:nvSpPr>
          <p:cNvPr id="1404" name="Shape 1404"/>
          <p:cNvSpPr/>
          <p:nvPr>
            <p:ph type="body" sz="quarter" idx="1"/>
          </p:nvPr>
        </p:nvSpPr>
        <p:spPr>
          <a:prstGeom prst="rect">
            <a:avLst/>
          </a:prstGeom>
        </p:spPr>
        <p:txBody>
          <a:bodyPr/>
          <a:lstStyle/>
          <a:p>
            <a:pPr/>
            <a:r>
              <a:t>Do we really need to show and explain all evaluation chart to audiences? </a:t>
            </a:r>
          </a:p>
          <a:p>
            <a:pPr/>
            <a:r>
              <a:t>Those charts contain rich but loose information, different people may want to know different information from it, so we need to tell informations that could be interesting to all people. </a:t>
            </a:r>
          </a:p>
          <a:p>
            <a:pPr/>
          </a:p>
          <a:p>
            <a:pPr/>
            <a:r>
              <a:t>==========</a:t>
            </a:r>
          </a:p>
          <a:p>
            <a:pPr/>
            <a:r>
              <a:t>Then we carry out our evaluation on 4 aspects:</a:t>
            </a:r>
          </a:p>
          <a:p>
            <a:pPr/>
            <a:r>
              <a:t>We use chamfer distance to evaluate raster sketch by the pixel distance, and evaluate vector sketch by counting its the stroke length, junction distance and the number of open endpoints. Then we also recorded the running time and failure rate of each algorithm. We encourage the audience to look our paper or benchmark website for more details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7" name="Shape 1417"/>
          <p:cNvSpPr/>
          <p:nvPr>
            <p:ph type="sldImg"/>
          </p:nvPr>
        </p:nvSpPr>
        <p:spPr>
          <a:prstGeom prst="rect">
            <a:avLst/>
          </a:prstGeom>
        </p:spPr>
        <p:txBody>
          <a:bodyPr/>
          <a:lstStyle/>
          <a:p>
            <a:pPr/>
          </a:p>
        </p:txBody>
      </p:sp>
      <p:sp>
        <p:nvSpPr>
          <p:cNvPr id="1418" name="Shape 1418"/>
          <p:cNvSpPr/>
          <p:nvPr>
            <p:ph type="body" sz="quarter" idx="1"/>
          </p:nvPr>
        </p:nvSpPr>
        <p:spPr>
          <a:prstGeom prst="rect">
            <a:avLst/>
          </a:prstGeom>
        </p:spPr>
        <p:txBody>
          <a:bodyPr/>
          <a:lstStyle/>
          <a:p>
            <a:pPr/>
            <a:r>
              <a:t>Do we really need to show and explain all evaluation chart to audiences? </a:t>
            </a:r>
          </a:p>
          <a:p>
            <a:pPr/>
            <a:r>
              <a:t>Those charts contain rich but loose information, different people may want to know different information from it, so we need to tell informations that could be interesting to all people. </a:t>
            </a:r>
          </a:p>
          <a:p>
            <a:pPr/>
          </a:p>
          <a:p>
            <a:pPr/>
            <a:r>
              <a:t>==========</a:t>
            </a:r>
          </a:p>
          <a:p>
            <a:pPr/>
            <a:r>
              <a:t>Then we carry out our evaluation on 4 aspects:</a:t>
            </a:r>
          </a:p>
          <a:p>
            <a:pPr/>
            <a:r>
              <a:t>We use chamfer distance to evaluate raster sketch by the pixel distance, and evaluate vector sketch by counting its the stroke length, junction distance and the number of open endpoints. Then we also recorded the running time and failure rate of each algorithm. We encourage the audience to look our paper or benchmark website for more details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Shape 1441"/>
          <p:cNvSpPr/>
          <p:nvPr>
            <p:ph type="sldImg"/>
          </p:nvPr>
        </p:nvSpPr>
        <p:spPr>
          <a:prstGeom prst="rect">
            <a:avLst/>
          </a:prstGeom>
        </p:spPr>
        <p:txBody>
          <a:bodyPr/>
          <a:lstStyle/>
          <a:p>
            <a:pPr/>
          </a:p>
        </p:txBody>
      </p:sp>
      <p:sp>
        <p:nvSpPr>
          <p:cNvPr id="1442" name="Shape 1442"/>
          <p:cNvSpPr/>
          <p:nvPr>
            <p:ph type="body" sz="quarter" idx="1"/>
          </p:nvPr>
        </p:nvSpPr>
        <p:spPr>
          <a:prstGeom prst="rect">
            <a:avLst/>
          </a:prstGeom>
        </p:spPr>
        <p:txBody>
          <a:bodyPr/>
          <a:lstStyle/>
          <a:p>
            <a:pPr/>
            <a:r>
              <a:t>Do we really need to show and explain all evaluation chart to audiences? </a:t>
            </a:r>
          </a:p>
          <a:p>
            <a:pPr/>
            <a:r>
              <a:t>Those charts contain rich but loose information, different people may want to know different information from it, so we need to tell informations that could be interesting to all people. </a:t>
            </a:r>
          </a:p>
          <a:p>
            <a:pPr/>
          </a:p>
          <a:p>
            <a:pPr/>
            <a:r>
              <a:t>==========</a:t>
            </a:r>
          </a:p>
          <a:p>
            <a:pPr/>
            <a:r>
              <a:t>Then we carry out our evaluation on 4 aspects:</a:t>
            </a:r>
          </a:p>
          <a:p>
            <a:pPr/>
            <a:r>
              <a:t>We use chamfer distance to evaluate raster sketch by the pixel distance, and evaluate vector sketch by counting its the stroke length, junction distance and the number of open endpoints. Then we also recorded the running time and failure rate of each algorithm. We encourage the audience to look our paper or benchmark website for more details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1" name="Shape 1451"/>
          <p:cNvSpPr/>
          <p:nvPr>
            <p:ph type="sldImg"/>
          </p:nvPr>
        </p:nvSpPr>
        <p:spPr>
          <a:prstGeom prst="rect">
            <a:avLst/>
          </a:prstGeom>
        </p:spPr>
        <p:txBody>
          <a:bodyPr/>
          <a:lstStyle/>
          <a:p>
            <a:pPr/>
          </a:p>
        </p:txBody>
      </p:sp>
      <p:sp>
        <p:nvSpPr>
          <p:cNvPr id="1452" name="Shape 1452"/>
          <p:cNvSpPr/>
          <p:nvPr>
            <p:ph type="body" sz="quarter" idx="1"/>
          </p:nvPr>
        </p:nvSpPr>
        <p:spPr>
          <a:prstGeom prst="rect">
            <a:avLst/>
          </a:prstGeom>
        </p:spPr>
        <p:txBody>
          <a:bodyPr/>
          <a:lstStyle/>
          <a:p>
            <a:pPr/>
            <a:r>
              <a:t>Do we really need to show and explain all evaluation chart to audiences? </a:t>
            </a:r>
          </a:p>
          <a:p>
            <a:pPr/>
            <a:r>
              <a:t>Those charts contain rich but loose information, different people may want to know different information from it, so we need to tell informations that could be interesting to all people. </a:t>
            </a:r>
          </a:p>
          <a:p>
            <a:pPr/>
          </a:p>
          <a:p>
            <a:pPr/>
            <a:r>
              <a:t>==========</a:t>
            </a:r>
          </a:p>
          <a:p>
            <a:pPr/>
            <a:r>
              <a:t>Then we carry out our evaluation on 4 aspects:</a:t>
            </a:r>
          </a:p>
          <a:p>
            <a:pPr/>
            <a:r>
              <a:t>We use chamfer distance to evaluate raster sketch by the pixel distance, and evaluate vector sketch by counting its the stroke length, junction distance and the number of open endpoints. Then we also recorded the running time and failure rate of each algorithm. We encourage the audience to look our paper or benchmark website for more details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Shape 1462"/>
          <p:cNvSpPr/>
          <p:nvPr>
            <p:ph type="sldImg"/>
          </p:nvPr>
        </p:nvSpPr>
        <p:spPr>
          <a:prstGeom prst="rect">
            <a:avLst/>
          </a:prstGeom>
        </p:spPr>
        <p:txBody>
          <a:bodyPr/>
          <a:lstStyle/>
          <a:p>
            <a:pPr/>
          </a:p>
        </p:txBody>
      </p:sp>
      <p:sp>
        <p:nvSpPr>
          <p:cNvPr id="1463" name="Shape 1463"/>
          <p:cNvSpPr/>
          <p:nvPr>
            <p:ph type="body" sz="quarter" idx="1"/>
          </p:nvPr>
        </p:nvSpPr>
        <p:spPr>
          <a:prstGeom prst="rect">
            <a:avLst/>
          </a:prstGeom>
        </p:spPr>
        <p:txBody>
          <a:bodyPr/>
          <a:lstStyle/>
          <a:p>
            <a:pPr/>
            <a:r>
              <a:t>We also investigated the way of describing rough sketches.</a:t>
            </a:r>
          </a:p>
          <a:p>
            <a:pPr/>
            <a:r>
              <a:t>We used the average of pixel distances between ground truths as ambiguity to describe how the agree with each other when cleaning that rough sketch. And we use the ration of pixel numbers between cleaned sketch and rough sketch as messiness to describe how many informations are need to be removed for a rough sketch</a:t>
            </a:r>
          </a:p>
          <a:p>
            <a:pPr/>
            <a:r>
              <a:t>Usually high ambiguity will cause high messiness, but the opposite is now always true.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8" name="Shape 1478"/>
          <p:cNvSpPr/>
          <p:nvPr>
            <p:ph type="sldImg"/>
          </p:nvPr>
        </p:nvSpPr>
        <p:spPr>
          <a:prstGeom prst="rect">
            <a:avLst/>
          </a:prstGeom>
        </p:spPr>
        <p:txBody>
          <a:bodyPr/>
          <a:lstStyle/>
          <a:p>
            <a:pPr/>
          </a:p>
        </p:txBody>
      </p:sp>
      <p:sp>
        <p:nvSpPr>
          <p:cNvPr id="1479" name="Shape 1479"/>
          <p:cNvSpPr/>
          <p:nvPr>
            <p:ph type="body" sz="quarter" idx="1"/>
          </p:nvPr>
        </p:nvSpPr>
        <p:spPr>
          <a:prstGeom prst="rect">
            <a:avLst/>
          </a:prstGeom>
        </p:spPr>
        <p:txBody>
          <a:bodyPr/>
          <a:lstStyle/>
          <a:p>
            <a:pPr/>
            <a:r>
              <a:t>We also investigated the way of describing rough sketches.</a:t>
            </a:r>
          </a:p>
          <a:p>
            <a:pPr/>
            <a:r>
              <a:t>We used the average of pixel distances between ground truths as ambiguity to describe how the agree with each other when cleaning that rough sketch. And we use the ration of pixel numbers between cleaned sketch and rough sketch as messiness to describe how many informations are need to be removed for a rough sketch</a:t>
            </a:r>
          </a:p>
          <a:p>
            <a:pPr/>
            <a:r>
              <a:t>Usually high ambiguity will cause high messiness, but the opposite is now always true.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Shape 1499"/>
          <p:cNvSpPr/>
          <p:nvPr>
            <p:ph type="sldImg"/>
          </p:nvPr>
        </p:nvSpPr>
        <p:spPr>
          <a:prstGeom prst="rect">
            <a:avLst/>
          </a:prstGeom>
        </p:spPr>
        <p:txBody>
          <a:bodyPr/>
          <a:lstStyle/>
          <a:p>
            <a:pPr/>
          </a:p>
        </p:txBody>
      </p:sp>
      <p:sp>
        <p:nvSpPr>
          <p:cNvPr id="1500" name="Shape 1500"/>
          <p:cNvSpPr/>
          <p:nvPr>
            <p:ph type="body" sz="quarter" idx="1"/>
          </p:nvPr>
        </p:nvSpPr>
        <p:spPr>
          <a:prstGeom prst="rect">
            <a:avLst/>
          </a:prstGeom>
        </p:spPr>
        <p:txBody>
          <a:bodyPr/>
          <a:lstStyle/>
          <a:p>
            <a:pPr/>
            <a:r>
              <a:t>We also investigated the way of describing rough sketches.</a:t>
            </a:r>
          </a:p>
          <a:p>
            <a:pPr/>
            <a:r>
              <a:t>We used the average of pixel distances between ground truths as ambiguity to describe how the agree with each other when cleaning that rough sketch. And we use the ration of pixel numbers between cleaned sketch and rough sketch as messiness to describe how many informations are need to be removed for a rough sketch</a:t>
            </a:r>
          </a:p>
          <a:p>
            <a:pPr/>
            <a:r>
              <a:t>Usually high ambiguity will cause high messiness, but the opposite is now always true.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6" name="Shape 1506"/>
          <p:cNvSpPr/>
          <p:nvPr>
            <p:ph type="sldImg"/>
          </p:nvPr>
        </p:nvSpPr>
        <p:spPr>
          <a:prstGeom prst="rect">
            <a:avLst/>
          </a:prstGeom>
        </p:spPr>
        <p:txBody>
          <a:bodyPr/>
          <a:lstStyle/>
          <a:p>
            <a:pPr/>
          </a:p>
        </p:txBody>
      </p:sp>
      <p:sp>
        <p:nvSpPr>
          <p:cNvPr id="1507" name="Shape 1507"/>
          <p:cNvSpPr/>
          <p:nvPr>
            <p:ph type="body" sz="quarter" idx="1"/>
          </p:nvPr>
        </p:nvSpPr>
        <p:spPr>
          <a:prstGeom prst="rect">
            <a:avLst/>
          </a:prstGeom>
        </p:spPr>
        <p:txBody>
          <a:bodyPr/>
          <a:lstStyle/>
          <a:p>
            <a:pPr/>
            <a:r>
              <a:t>We also captured many open problems by analyzing the metric of results of all the algorithms:</a:t>
            </a:r>
          </a:p>
          <a:p>
            <a:pPr/>
            <a:r>
              <a:t>Such as some algorithms are sensitive to the input sketch’s resolution, some algorithms prefer a complete close on junctions, some algorithms need a fine-tuned parameter for each rough sketch, and some algorithms only works well on low messiness sketches.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5" name="Shape 1515"/>
          <p:cNvSpPr/>
          <p:nvPr>
            <p:ph type="sldImg"/>
          </p:nvPr>
        </p:nvSpPr>
        <p:spPr>
          <a:prstGeom prst="rect">
            <a:avLst/>
          </a:prstGeom>
        </p:spPr>
        <p:txBody>
          <a:bodyPr/>
          <a:lstStyle/>
          <a:p>
            <a:pPr/>
          </a:p>
        </p:txBody>
      </p:sp>
      <p:sp>
        <p:nvSpPr>
          <p:cNvPr id="1516" name="Shape 1516"/>
          <p:cNvSpPr/>
          <p:nvPr>
            <p:ph type="body" sz="quarter" idx="1"/>
          </p:nvPr>
        </p:nvSpPr>
        <p:spPr>
          <a:prstGeom prst="rect">
            <a:avLst/>
          </a:prstGeom>
        </p:spPr>
        <p:txBody>
          <a:bodyPr/>
          <a:lstStyle/>
          <a:p>
            <a:pPr/>
            <a:r>
              <a:t>We also captured many open problems by analyzing the metric of results of all the algorithms:</a:t>
            </a:r>
          </a:p>
          <a:p>
            <a:pPr/>
            <a:r>
              <a:t>Such as some algorithms are sensitive to the input sketch’s resolution, some algorithms prefer a complete close on junctions, some algorithms need a fine-tuned parameter for each rough sketch, and some algorithms only works well on low messiness sketches.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4" name="Shape 1524"/>
          <p:cNvSpPr/>
          <p:nvPr>
            <p:ph type="sldImg"/>
          </p:nvPr>
        </p:nvSpPr>
        <p:spPr>
          <a:prstGeom prst="rect">
            <a:avLst/>
          </a:prstGeom>
        </p:spPr>
        <p:txBody>
          <a:bodyPr/>
          <a:lstStyle/>
          <a:p>
            <a:pPr/>
          </a:p>
        </p:txBody>
      </p:sp>
      <p:sp>
        <p:nvSpPr>
          <p:cNvPr id="1525" name="Shape 1525"/>
          <p:cNvSpPr/>
          <p:nvPr>
            <p:ph type="body" sz="quarter" idx="1"/>
          </p:nvPr>
        </p:nvSpPr>
        <p:spPr>
          <a:prstGeom prst="rect">
            <a:avLst/>
          </a:prstGeom>
        </p:spPr>
        <p:txBody>
          <a:bodyPr/>
          <a:lstStyle/>
          <a:p>
            <a:pPr/>
            <a:r>
              <a:t>We also captured many open problems by analyzing the metric of results of all the algorithms:</a:t>
            </a:r>
          </a:p>
          <a:p>
            <a:pPr/>
            <a:r>
              <a:t>Such as some algorithms are sensitive to the input sketch’s resolution, some algorithms prefer a complete close on junctions, some algorithms need a fine-tuned parameter for each rough sketch, and some algorithms only works well on low messiness sketches.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500"/>
            </a:pPr>
          </a:p>
          <a:p>
            <a:pPr defTabSz="457200"/>
            <a:r>
              <a:t>Sketching is a process where an artist draw his idea. This process usually starts with very rough sketch, then it is refined to obtain a clear line drawing. We can model the sketching process with a curve from chase to stability. Where rough and messy sketches converge to a clear drawing.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2" name="Shape 1532"/>
          <p:cNvSpPr/>
          <p:nvPr>
            <p:ph type="sldImg"/>
          </p:nvPr>
        </p:nvSpPr>
        <p:spPr>
          <a:prstGeom prst="rect">
            <a:avLst/>
          </a:prstGeom>
        </p:spPr>
        <p:txBody>
          <a:bodyPr/>
          <a:lstStyle/>
          <a:p>
            <a:pPr/>
          </a:p>
        </p:txBody>
      </p:sp>
      <p:sp>
        <p:nvSpPr>
          <p:cNvPr id="1533" name="Shape 1533"/>
          <p:cNvSpPr/>
          <p:nvPr>
            <p:ph type="body" sz="quarter" idx="1"/>
          </p:nvPr>
        </p:nvSpPr>
        <p:spPr>
          <a:prstGeom prst="rect">
            <a:avLst/>
          </a:prstGeom>
        </p:spPr>
        <p:txBody>
          <a:bodyPr/>
          <a:lstStyle/>
          <a:p>
            <a:pPr/>
            <a:r>
              <a:t>We also captured many open problems by analyzing the metric of results of all the algorithms:</a:t>
            </a:r>
          </a:p>
          <a:p>
            <a:pPr/>
            <a:r>
              <a:t>Such as some algorithms are sensitive to the input sketch’s resolution, some algorithms prefer a complete close on junctions, some algorithms need a fine-tuned parameter for each rough sketch, and some algorithms only works well on low messiness sketches.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8" name="Shape 1658"/>
          <p:cNvSpPr/>
          <p:nvPr>
            <p:ph type="sldImg"/>
          </p:nvPr>
        </p:nvSpPr>
        <p:spPr>
          <a:prstGeom prst="rect">
            <a:avLst/>
          </a:prstGeom>
        </p:spPr>
        <p:txBody>
          <a:bodyPr/>
          <a:lstStyle/>
          <a:p>
            <a:pPr/>
          </a:p>
        </p:txBody>
      </p:sp>
      <p:sp>
        <p:nvSpPr>
          <p:cNvPr id="1659" name="Shape 1659"/>
          <p:cNvSpPr/>
          <p:nvPr>
            <p:ph type="body" sz="quarter" idx="1"/>
          </p:nvPr>
        </p:nvSpPr>
        <p:spPr>
          <a:prstGeom prst="rect">
            <a:avLst/>
          </a:prstGeom>
        </p:spPr>
        <p:txBody>
          <a:bodyPr/>
          <a:lstStyle/>
          <a:p>
            <a:pPr/>
            <a:r>
              <a:t>Although we try to push ourself to the answer of those questions we have asked, there are two major limitations in our work:</a:t>
            </a:r>
          </a:p>
          <a:p>
            <a:pPr marL="267368" indent="-267368">
              <a:buSzPct val="100000"/>
              <a:buAutoNum type="arabicPeriod" startAt="1"/>
            </a:pPr>
            <a:r>
              <a:t>We just used simple and elementary metrics, which may not fully explore the characteristics of automatic results and rough sketches themselves.</a:t>
            </a:r>
          </a:p>
          <a:p>
            <a:pPr marL="267368" indent="-267368">
              <a:buSzPct val="100000"/>
              <a:buAutoNum type="arabicPeriod" startAt="1"/>
            </a:pPr>
            <a:r>
              <a:t>We narrowed our problem definition, the ground truth we created may not look same as the sketch cleaned by its original author, as the example on the right shows. Therefore,  tasks that out of sketch cleanup may be benefited less from our dataset.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9" name="Shape 1709"/>
          <p:cNvSpPr/>
          <p:nvPr>
            <p:ph type="sldImg"/>
          </p:nvPr>
        </p:nvSpPr>
        <p:spPr>
          <a:prstGeom prst="rect">
            <a:avLst/>
          </a:prstGeom>
        </p:spPr>
        <p:txBody>
          <a:bodyPr/>
          <a:lstStyle/>
          <a:p>
            <a:pPr/>
          </a:p>
        </p:txBody>
      </p:sp>
      <p:sp>
        <p:nvSpPr>
          <p:cNvPr id="1710" name="Shape 1710"/>
          <p:cNvSpPr/>
          <p:nvPr>
            <p:ph type="body" sz="quarter" idx="1"/>
          </p:nvPr>
        </p:nvSpPr>
        <p:spPr>
          <a:prstGeom prst="rect">
            <a:avLst/>
          </a:prstGeom>
        </p:spPr>
        <p:txBody>
          <a:bodyPr/>
          <a:lstStyle/>
          <a:p>
            <a:pPr/>
            <a:r>
              <a:t>But the second limitation also leads to more discussions:</a:t>
            </a:r>
          </a:p>
          <a:p>
            <a:pPr/>
            <a:r>
              <a:t>Look back to the curve we discussed at the beginning, different algorithms may prefer rough sketches which are created at different stage. And if we put all the algorithm’s preferred rough sketch on this curve. They might have different start points to the end. </a:t>
            </a:r>
          </a:p>
          <a:p>
            <a:pPr/>
            <a:r>
              <a:t>But when all algorithms tries to get to the cleaned sketch at the end point, do they really excepted to get the same result? Or probably should they focus on different sub-task and be evaluated differently?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4" name="Shape 1714"/>
          <p:cNvSpPr/>
          <p:nvPr>
            <p:ph type="sldImg"/>
          </p:nvPr>
        </p:nvSpPr>
        <p:spPr>
          <a:prstGeom prst="rect">
            <a:avLst/>
          </a:prstGeom>
        </p:spPr>
        <p:txBody>
          <a:bodyPr/>
          <a:lstStyle/>
          <a:p>
            <a:pPr/>
          </a:p>
        </p:txBody>
      </p:sp>
      <p:sp>
        <p:nvSpPr>
          <p:cNvPr id="1715" name="Shape 1715"/>
          <p:cNvSpPr/>
          <p:nvPr>
            <p:ph type="body" sz="quarter" idx="1"/>
          </p:nvPr>
        </p:nvSpPr>
        <p:spPr>
          <a:prstGeom prst="rect">
            <a:avLst/>
          </a:prstGeom>
        </p:spPr>
        <p:txBody>
          <a:bodyPr/>
          <a:lstStyle/>
          <a:p>
            <a:pPr/>
            <a:r>
              <a:t>So aiming to those two problem statements, our contributions are:</a:t>
            </a:r>
          </a:p>
          <a:p>
            <a:pPr marL="267368" indent="-267368">
              <a:buSzPct val="100000"/>
              <a:buAutoNum type="arabicPeriod" startAt="1"/>
            </a:pPr>
            <a:r>
              <a:t>We analyzed the characteristics of wild sketches then build up a dataset with featured rough sketches with their manually cleaned sketch as ground truth.</a:t>
            </a:r>
          </a:p>
          <a:p>
            <a:pPr marL="267368" indent="-267368">
              <a:buSzPct val="100000"/>
              <a:buAutoNum type="arabicPeriod" startAt="1"/>
            </a:pPr>
            <a:r>
              <a:t>Then we proposed a computational evaluation metrics to generally give a fair comparison of all the state-of-the-art sketch cleanup algorithms.</a:t>
            </a:r>
          </a:p>
          <a:p>
            <a:pPr marL="267368" indent="-267368">
              <a:buSzPct val="100000"/>
              <a:buAutoNum type="arabicPeriod" startAt="1"/>
            </a:pPr>
            <a:r>
              <a:t>At last we summarize all evaluation result into a benchmark and identified open problems for those algorithms and this research topic.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1" name="Shape 1731"/>
          <p:cNvSpPr/>
          <p:nvPr>
            <p:ph type="sldImg"/>
          </p:nvPr>
        </p:nvSpPr>
        <p:spPr>
          <a:prstGeom prst="rect">
            <a:avLst/>
          </a:prstGeom>
        </p:spPr>
        <p:txBody>
          <a:bodyPr/>
          <a:lstStyle/>
          <a:p>
            <a:pPr/>
          </a:p>
        </p:txBody>
      </p:sp>
      <p:sp>
        <p:nvSpPr>
          <p:cNvPr id="1732" name="Shape 1732"/>
          <p:cNvSpPr/>
          <p:nvPr>
            <p:ph type="body" sz="quarter" idx="1"/>
          </p:nvPr>
        </p:nvSpPr>
        <p:spPr>
          <a:prstGeom prst="rect">
            <a:avLst/>
          </a:prstGeom>
        </p:spPr>
        <p:txBody>
          <a:bodyPr/>
          <a:lstStyle>
            <a:lvl1pPr defTabSz="457200">
              <a:defRPr sz="1200"/>
            </a:lvl1pPr>
          </a:lstStyle>
          <a:p>
            <a:pPr/>
            <a:r>
              <a:t>Our evaluation and benchmark generation code are all available on GitHub, they are easy to run, please go to our project web page and have a try!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defTabSz="457200">
              <a:defRPr sz="1200"/>
            </a:pPr>
            <a:r>
              <a:t>Image source: The Process of Design Squiggle by Damien Newman, </a:t>
            </a:r>
            <a:r>
              <a:rPr u="sng">
                <a:solidFill>
                  <a:srgbClr val="0563C1"/>
                </a:solidFill>
                <a:uFill>
                  <a:solidFill>
                    <a:srgbClr val="0563C1"/>
                  </a:solidFill>
                </a:uFill>
                <a:hlinkClick r:id="rId3" invalidUrl="" action="" tgtFrame="" tooltip="" history="1" highlightClick="0" endSnd="0"/>
              </a:rPr>
              <a:t>thedesignsquiggle.com</a:t>
            </a:r>
            <a:r>
              <a:t>, </a:t>
            </a:r>
            <a:r>
              <a:rPr u="sng">
                <a:solidFill>
                  <a:srgbClr val="0563C1"/>
                </a:solidFill>
                <a:uFill>
                  <a:solidFill>
                    <a:srgbClr val="0563C1"/>
                  </a:solidFill>
                </a:uFill>
                <a:hlinkClick r:id="rId4" invalidUrl="" action="" tgtFrame="" tooltip="" history="1" highlightClick="0" endSnd="0"/>
              </a:rPr>
              <a:t>https://thedesignsquiggle.com/Download</a:t>
            </a:r>
          </a:p>
          <a:p>
            <a:pPr defTabSz="457200">
              <a:defRPr sz="1200"/>
            </a:pPr>
            <a:r>
              <a:t>License: a Creative Commons Attribution-No Derivative Works 3.0 United States License</a:t>
            </a:r>
          </a:p>
          <a:p>
            <a:pPr defTabSz="457200">
              <a:defRPr sz="1500"/>
            </a:pPr>
          </a:p>
          <a:p>
            <a:pPr defTabSz="457200"/>
            <a:r>
              <a:t>Sketching is a process where an artist draw his idea. This process usually starts with very rough sketch, then it is refined to obtain a clear line drawing. We can model the sketching process with a curve from chase to stability. Where rough and messy sketches converge to a clear drawing.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May be we can hide this slide…?</a:t>
            </a:r>
          </a:p>
          <a:p>
            <a:pPr/>
          </a:p>
          <a:p>
            <a:pPr/>
            <a:r>
              <a:t>Image source: </a:t>
            </a:r>
            <a:r>
              <a:rPr u="sng">
                <a:solidFill>
                  <a:srgbClr val="0563C1"/>
                </a:solidFill>
                <a:uFill>
                  <a:solidFill>
                    <a:srgbClr val="0563C1"/>
                  </a:solidFill>
                </a:uFill>
                <a:hlinkClick r:id="rId3" invalidUrl="" action="" tgtFrame="" tooltip="" history="1" highlightClick="0" endSnd="0"/>
              </a:rPr>
              <a:t>https://www.davidrevoy.com/article239/clean-blue-sketch-traditional-line-art-to-color-it-digital-with-in-krita</a:t>
            </a:r>
          </a:p>
          <a:p>
            <a:pPr/>
            <a:r>
              <a:t>License: CC BY 4.0 by David Revoy</a:t>
            </a:r>
          </a:p>
          <a:p>
            <a:pPr/>
            <a:r>
              <a:t>At the beginning , a sketch is merely a rough concept, and after the artist decide what to draw, then he needs to figure out what the structure of the sketch is, including figure actions and sketch composition. When structural design is done, a stroke level refinement is still necessary. Finally, we get a cleaned sketch which efficiently convey the information, and therefore are the ideal input of many sketch processing algorithms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At the beginning , a sketch is merely a rough concept, and after the artist decide what to draw, then he needs to figure out what the structure of the sketch is, including figure actions and sketch composition. When structural design is done, a stroke level refinement is still necessary. Finally, we get a cleaned sketch which efficiently convey the information, and therefore are the ideal input of many sketch processing algorithms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Image source: </a:t>
            </a:r>
            <a:r>
              <a:rPr u="sng">
                <a:solidFill>
                  <a:srgbClr val="0563C1"/>
                </a:solidFill>
                <a:uFill>
                  <a:solidFill>
                    <a:srgbClr val="0563C1"/>
                  </a:solidFill>
                </a:uFill>
                <a:hlinkClick r:id="rId3" invalidUrl="" action="" tgtFrame="" tooltip="" history="1" highlightClick="0" endSnd="0"/>
              </a:rPr>
              <a:t>https://www.davidrevoy.com/article239/clean-blue-sketch-traditional-line-art-to-color-it-digital-with-in-krita</a:t>
            </a:r>
          </a:p>
          <a:p>
            <a:pPr/>
            <a:r>
              <a:t>License: CC BY 4.0 by David Revoy</a:t>
            </a:r>
          </a:p>
          <a:p>
            <a:pPr defTabSz="457200"/>
          </a:p>
          <a:p>
            <a:pPr/>
            <a:r>
              <a:t>Which including sketch to 3d models, automatic colorization, vectorization,  interpolate intermediate frames between two key frames, or to generate a user interface, and so on.</a:t>
            </a:r>
          </a:p>
          <a:p>
            <a:pPr/>
            <a:r>
              <a:t>However, design a sketch is always interesting but cleaning a sketch is not. And a sketch at the structural level can not be input  to those well developed algorithms correctly. Therefore, bridge the gap between them is necessary.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1" name="Title"/>
          <p:cNvSpPr txBox="1"/>
          <p:nvPr>
            <p:ph type="title" hasCustomPrompt="1"/>
          </p:nvPr>
        </p:nvSpPr>
        <p:spPr>
          <a:prstGeom prst="rect">
            <a:avLst/>
          </a:prstGeom>
        </p:spPr>
        <p:txBody>
          <a:bodyPr/>
          <a:lstStyle/>
          <a:p>
            <a:pPr/>
            <a:r>
              <a:t>Title</a:t>
            </a:r>
          </a:p>
        </p:txBody>
      </p:sp>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Only">
    <p:spTree>
      <p:nvGrpSpPr>
        <p:cNvPr id="1" name=""/>
        <p:cNvGrpSpPr/>
        <p:nvPr/>
      </p:nvGrpSpPr>
      <p:grpSpPr>
        <a:xfrm>
          <a:off x="0" y="0"/>
          <a:ext cx="0" cy="0"/>
          <a:chOff x="0" y="0"/>
          <a:chExt cx="0" cy="0"/>
        </a:xfrm>
      </p:grpSpPr>
      <p:sp>
        <p:nvSpPr>
          <p:cNvPr id="85" name="Ending Slide"/>
          <p:cNvSpPr txBox="1"/>
          <p:nvPr>
            <p:ph type="title" hasCustomPrompt="1"/>
          </p:nvPr>
        </p:nvSpPr>
        <p:spPr>
          <a:xfrm>
            <a:off x="842497" y="2300849"/>
            <a:ext cx="11737147" cy="5430423"/>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Ending Slide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9" name="Slide Separator Title(Additional Design)"/>
          <p:cNvSpPr txBox="1"/>
          <p:nvPr>
            <p:ph type="title" hasCustomPrompt="1"/>
          </p:nvPr>
        </p:nvSpPr>
        <p:spPr>
          <a:xfrm>
            <a:off x="850481" y="2151528"/>
            <a:ext cx="10375155" cy="5665696"/>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Slide Separator Title(Additional Design)</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and Content">
    <p:spTree>
      <p:nvGrpSpPr>
        <p:cNvPr id="1" name=""/>
        <p:cNvGrpSpPr/>
        <p:nvPr/>
      </p:nvGrpSpPr>
      <p:grpSpPr>
        <a:xfrm>
          <a:off x="0" y="0"/>
          <a:ext cx="0" cy="0"/>
          <a:chOff x="0" y="0"/>
          <a:chExt cx="0" cy="0"/>
        </a:xfrm>
      </p:grpSpPr>
      <p:sp>
        <p:nvSpPr>
          <p:cNvPr id="27" name="Slide Separator Title"/>
          <p:cNvSpPr txBox="1"/>
          <p:nvPr>
            <p:ph type="title" hasCustomPrompt="1"/>
          </p:nvPr>
        </p:nvSpPr>
        <p:spPr>
          <a:xfrm>
            <a:off x="850481" y="2151528"/>
            <a:ext cx="10375155" cy="5665696"/>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Slide Separator Title</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nd Content">
    <p:spTree>
      <p:nvGrpSpPr>
        <p:cNvPr id="1" name=""/>
        <p:cNvGrpSpPr/>
        <p:nvPr/>
      </p:nvGrpSpPr>
      <p:grpSpPr>
        <a:xfrm>
          <a:off x="0" y="0"/>
          <a:ext cx="0" cy="0"/>
          <a:chOff x="0" y="0"/>
          <a:chExt cx="0" cy="0"/>
        </a:xfrm>
      </p:grpSpPr>
      <p:sp>
        <p:nvSpPr>
          <p:cNvPr id="35" name="Slide Separator Title(Additional Design)"/>
          <p:cNvSpPr txBox="1"/>
          <p:nvPr>
            <p:ph type="title" hasCustomPrompt="1"/>
          </p:nvPr>
        </p:nvSpPr>
        <p:spPr>
          <a:xfrm>
            <a:off x="850481" y="2151528"/>
            <a:ext cx="10375155" cy="5665696"/>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Slide Separator Title(Additional Design)</a:t>
            </a: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43" name="Slide Separator Title(Additional Design)"/>
          <p:cNvSpPr txBox="1"/>
          <p:nvPr>
            <p:ph type="title" hasCustomPrompt="1"/>
          </p:nvPr>
        </p:nvSpPr>
        <p:spPr>
          <a:xfrm>
            <a:off x="850481" y="2151528"/>
            <a:ext cx="10375155" cy="5665696"/>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Slide Separator Title(Additional Design)</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nd Content">
    <p:spTree>
      <p:nvGrpSpPr>
        <p:cNvPr id="1" name=""/>
        <p:cNvGrpSpPr/>
        <p:nvPr/>
      </p:nvGrpSpPr>
      <p:grpSpPr>
        <a:xfrm>
          <a:off x="0" y="0"/>
          <a:ext cx="0" cy="0"/>
          <a:chOff x="0" y="0"/>
          <a:chExt cx="0" cy="0"/>
        </a:xfrm>
      </p:grpSpPr>
      <p:sp>
        <p:nvSpPr>
          <p:cNvPr id="51" name="Body Level One…"/>
          <p:cNvSpPr txBox="1"/>
          <p:nvPr>
            <p:ph type="body" idx="1"/>
          </p:nvPr>
        </p:nvSpPr>
        <p:spPr>
          <a:xfrm>
            <a:off x="869626" y="2400886"/>
            <a:ext cx="11412686" cy="542700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9" name="HEADER"/>
          <p:cNvSpPr txBox="1"/>
          <p:nvPr>
            <p:ph type="title" hasCustomPrompt="1"/>
          </p:nvPr>
        </p:nvSpPr>
        <p:spPr>
          <a:xfrm>
            <a:off x="869626" y="486833"/>
            <a:ext cx="11629432" cy="1163777"/>
          </a:xfrm>
          <a:prstGeom prst="rect">
            <a:avLst/>
          </a:prstGeom>
        </p:spPr>
        <p:txBody>
          <a:bodyPr anchor="ctr"/>
          <a:lstStyle>
            <a:lvl1pPr>
              <a:defRPr b="0" sz="4400">
                <a:latin typeface="Helvetica Neue Medium"/>
                <a:ea typeface="Helvetica Neue Medium"/>
                <a:cs typeface="Helvetica Neue Medium"/>
                <a:sym typeface="Helvetica Neue Medium"/>
              </a:defRPr>
            </a:lvl1pPr>
          </a:lstStyle>
          <a:p>
            <a:pPr/>
            <a:r>
              <a:t>HEADER</a:t>
            </a:r>
          </a:p>
        </p:txBody>
      </p:sp>
      <p:sp>
        <p:nvSpPr>
          <p:cNvPr id="60" name="Body Level One…"/>
          <p:cNvSpPr txBox="1"/>
          <p:nvPr>
            <p:ph type="body" sz="half" idx="1"/>
          </p:nvPr>
        </p:nvSpPr>
        <p:spPr>
          <a:xfrm>
            <a:off x="869626" y="2400886"/>
            <a:ext cx="5585568" cy="542700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omparison">
    <p:spTree>
      <p:nvGrpSpPr>
        <p:cNvPr id="1" name=""/>
        <p:cNvGrpSpPr/>
        <p:nvPr/>
      </p:nvGrpSpPr>
      <p:grpSpPr>
        <a:xfrm>
          <a:off x="0" y="0"/>
          <a:ext cx="0" cy="0"/>
          <a:chOff x="0" y="0"/>
          <a:chExt cx="0" cy="0"/>
        </a:xfrm>
      </p:grpSpPr>
      <p:sp>
        <p:nvSpPr>
          <p:cNvPr id="68" name="HEADER"/>
          <p:cNvSpPr txBox="1"/>
          <p:nvPr>
            <p:ph type="title" hasCustomPrompt="1"/>
          </p:nvPr>
        </p:nvSpPr>
        <p:spPr>
          <a:xfrm>
            <a:off x="869626" y="486833"/>
            <a:ext cx="11575245" cy="1163777"/>
          </a:xfrm>
          <a:prstGeom prst="rect">
            <a:avLst/>
          </a:prstGeom>
        </p:spPr>
        <p:txBody>
          <a:bodyPr anchor="ctr"/>
          <a:lstStyle>
            <a:lvl1pPr>
              <a:defRPr b="0" sz="4400">
                <a:latin typeface="Helvetica Neue Medium"/>
                <a:ea typeface="Helvetica Neue Medium"/>
                <a:cs typeface="Helvetica Neue Medium"/>
                <a:sym typeface="Helvetica Neue Medium"/>
              </a:defRPr>
            </a:lvl1pPr>
          </a:lstStyle>
          <a:p>
            <a:pPr/>
            <a:r>
              <a:t>HEADER</a:t>
            </a:r>
          </a:p>
        </p:txBody>
      </p:sp>
      <p:sp>
        <p:nvSpPr>
          <p:cNvPr id="69" name="Body Level One…"/>
          <p:cNvSpPr txBox="1"/>
          <p:nvPr>
            <p:ph type="body" idx="1"/>
          </p:nvPr>
        </p:nvSpPr>
        <p:spPr>
          <a:xfrm>
            <a:off x="869626" y="2400886"/>
            <a:ext cx="11412686" cy="542700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7" name="Slide Separator Title(Additional Design)"/>
          <p:cNvSpPr txBox="1"/>
          <p:nvPr>
            <p:ph type="title" hasCustomPrompt="1"/>
          </p:nvPr>
        </p:nvSpPr>
        <p:spPr>
          <a:xfrm>
            <a:off x="850481" y="2151528"/>
            <a:ext cx="10375155" cy="5665696"/>
          </a:xfrm>
          <a:prstGeom prst="rect">
            <a:avLst/>
          </a:prstGeom>
        </p:spPr>
        <p:txBody>
          <a:bodyPr anchor="ctr"/>
          <a:lstStyle>
            <a:lvl1pPr>
              <a:defRPr b="0" sz="5800">
                <a:latin typeface="Helvetica Neue Medium"/>
                <a:ea typeface="Helvetica Neue Medium"/>
                <a:cs typeface="Helvetica Neue Medium"/>
                <a:sym typeface="Helvetica Neue Medium"/>
              </a:defRPr>
            </a:lvl1pPr>
          </a:lstStyle>
          <a:p>
            <a:pPr/>
            <a:r>
              <a:t>Slide Separator Title(Additional Design)</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p:cNvSpPr txBox="1"/>
          <p:nvPr>
            <p:ph type="title" hasCustomPrompt="1"/>
          </p:nvPr>
        </p:nvSpPr>
        <p:spPr>
          <a:xfrm>
            <a:off x="1577788" y="3058334"/>
            <a:ext cx="9060330" cy="4169212"/>
          </a:xfrm>
          <a:prstGeom prst="rect">
            <a:avLst/>
          </a:prstGeom>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p>
            <a:pPr/>
            <a:r>
              <a:t>Title</a:t>
            </a:r>
          </a:p>
        </p:txBody>
      </p:sp>
      <p:sp>
        <p:nvSpPr>
          <p:cNvPr id="3" name="Body Level One…"/>
          <p:cNvSpPr txBox="1"/>
          <p:nvPr>
            <p:ph type="body" idx="1"/>
          </p:nvPr>
        </p:nvSpPr>
        <p:spPr>
          <a:xfrm>
            <a:off x="812799" y="2133599"/>
            <a:ext cx="14630403" cy="6034618"/>
          </a:xfrm>
          <a:prstGeom prst="rect">
            <a:avLst/>
          </a:prstGeom>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857066" y="8231717"/>
            <a:ext cx="3793068" cy="486834"/>
          </a:xfrm>
          <a:prstGeom prst="rect">
            <a:avLst/>
          </a:prstGeom>
          <a:ln w="12700">
            <a:miter lim="400000"/>
          </a:ln>
        </p:spPr>
        <p:txBody>
          <a:bodyPr wrap="none" lIns="81279" tIns="81279" rIns="81279" bIns="81279" anchor="ctr">
            <a:spAutoFit/>
          </a:bodyPr>
          <a:lstStyle>
            <a:lvl1pPr algn="r">
              <a:defRPr sz="1600">
                <a:solidFill>
                  <a:srgbClr val="888888"/>
                </a:solidFill>
                <a:latin typeface="+mn-lt"/>
                <a:ea typeface="+mn-ea"/>
                <a:cs typeface="+mn-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1pPr>
      <a:lvl2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2pPr>
      <a:lvl3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3pPr>
      <a:lvl4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4pPr>
      <a:lvl5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5pPr>
      <a:lvl6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6pPr>
      <a:lvl7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7pPr>
      <a:lvl8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8pPr>
      <a:lvl9pPr marL="0" marR="0" indent="0" algn="l" defTabSz="1219200" rtl="0" latinLnBrk="0">
        <a:lnSpc>
          <a:spcPct val="90000"/>
        </a:lnSpc>
        <a:spcBef>
          <a:spcPts val="0"/>
        </a:spcBef>
        <a:spcAft>
          <a:spcPts val="0"/>
        </a:spcAft>
        <a:buClrTx/>
        <a:buSzTx/>
        <a:buFontTx/>
        <a:buNone/>
        <a:tabLst/>
        <a:defRPr b="1" baseline="0" cap="none" i="0" spc="0" strike="noStrike" sz="8000" u="none">
          <a:solidFill>
            <a:srgbClr val="000000"/>
          </a:solidFill>
          <a:uFillTx/>
          <a:latin typeface="Helvetica Neue"/>
          <a:ea typeface="Helvetica Neue"/>
          <a:cs typeface="Helvetica Neue"/>
          <a:sym typeface="Helvetica Neue"/>
        </a:defRPr>
      </a:lvl9pPr>
    </p:titleStyle>
    <p:bodyStyle>
      <a:lvl1pPr marL="293914" marR="0" indent="-29391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1pPr>
      <a:lvl2pPr marL="685800" marR="0" indent="-342900"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2pPr>
      <a:lvl3pPr marL="1097279" marR="0" indent="-411479"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3pPr>
      <a:lvl4pPr marL="15034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4pPr>
      <a:lvl5pPr marL="18463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5pPr>
      <a:lvl6pPr marL="21892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6pPr>
      <a:lvl7pPr marL="25321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7pPr>
      <a:lvl8pPr marL="28750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8pPr>
      <a:lvl9pPr marL="3217984" marR="0" indent="-474784" algn="l" defTabSz="1219200" rtl="0" latinLnBrk="0">
        <a:lnSpc>
          <a:spcPct val="90000"/>
        </a:lnSpc>
        <a:spcBef>
          <a:spcPts val="1200"/>
        </a:spcBef>
        <a:spcAft>
          <a:spcPts val="0"/>
        </a:spcAft>
        <a:buClrTx/>
        <a:buSzPct val="100000"/>
        <a:buFont typeface="Arial"/>
        <a:buChar char="•"/>
        <a:tabLst/>
        <a:defRPr b="0" baseline="0" cap="none" i="0" spc="0" strike="noStrike" sz="3600" u="none">
          <a:solidFill>
            <a:srgbClr val="000000"/>
          </a:solidFill>
          <a:uFillTx/>
          <a:latin typeface="Helvetica Neue Thin"/>
          <a:ea typeface="Helvetica Neue Thin"/>
          <a:cs typeface="Helvetica Neue Thin"/>
          <a:sym typeface="Helvetica Neue Thin"/>
        </a:defRPr>
      </a:lvl9pPr>
    </p:bodyStyle>
    <p:otherStyle>
      <a:lvl1pPr marL="0" marR="0" indent="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1pPr>
      <a:lvl2pPr marL="0" marR="0" indent="4572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2pPr>
      <a:lvl3pPr marL="0" marR="0" indent="9144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3pPr>
      <a:lvl4pPr marL="0" marR="0" indent="13716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4pPr>
      <a:lvl5pPr marL="0" marR="0" indent="18288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5pPr>
      <a:lvl6pPr marL="0" marR="0" indent="22860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6pPr>
      <a:lvl7pPr marL="0" marR="0" indent="27432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7pPr>
      <a:lvl8pPr marL="0" marR="0" indent="32004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8pPr>
      <a:lvl9pPr marL="0" marR="0" indent="3657600" algn="r" defTabSz="812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tif"/><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4.jpeg"/><Relationship Id="rId9" Type="http://schemas.openxmlformats.org/officeDocument/2006/relationships/image" Target="../media/image1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tif"/><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4.jpeg"/><Relationship Id="rId9" Type="http://schemas.openxmlformats.org/officeDocument/2006/relationships/image" Target="../media/image1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tif"/><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16.jpeg"/><Relationship Id="rId14" Type="http://schemas.openxmlformats.org/officeDocument/2006/relationships/image" Target="../media/image20.png"/><Relationship Id="rId15" Type="http://schemas.openxmlformats.org/officeDocument/2006/relationships/image" Target="../media/image17.jpe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20" Type="http://schemas.openxmlformats.org/officeDocument/2006/relationships/image" Target="../media/image18.jpeg"/><Relationship Id="rId21" Type="http://schemas.openxmlformats.org/officeDocument/2006/relationships/image" Target="../media/image2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0" Type="http://schemas.openxmlformats.org/officeDocument/2006/relationships/image" Target="../media/image28.png"/><Relationship Id="rId11" Type="http://schemas.openxmlformats.org/officeDocument/2006/relationships/image" Target="../media/image24.jpeg"/><Relationship Id="rId12" Type="http://schemas.openxmlformats.org/officeDocument/2006/relationships/image" Target="../media/image25.jpe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image" Target="../media/image26.jpeg"/><Relationship Id="rId18" Type="http://schemas.openxmlformats.org/officeDocument/2006/relationships/image" Target="../media/image27.jpeg"/><Relationship Id="rId19" Type="http://schemas.openxmlformats.org/officeDocument/2006/relationships/image" Target="../media/image33.png"/><Relationship Id="rId20" Type="http://schemas.openxmlformats.org/officeDocument/2006/relationships/image" Target="../media/image3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 Id="rId11" Type="http://schemas.openxmlformats.org/officeDocument/2006/relationships/image" Target="../media/image2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8.jpeg"/><Relationship Id="rId4"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8.jpeg"/><Relationship Id="rId5"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28.jpeg"/><Relationship Id="rId7" Type="http://schemas.openxmlformats.org/officeDocument/2006/relationships/image" Target="../media/image11.jpeg"/><Relationship Id="rId8" Type="http://schemas.openxmlformats.org/officeDocument/2006/relationships/image" Target="../media/image2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9.jpeg"/><Relationship Id="rId4" Type="http://schemas.openxmlformats.org/officeDocument/2006/relationships/image" Target="../media/image23.png"/><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28.jpeg"/><Relationship Id="rId8" Type="http://schemas.openxmlformats.org/officeDocument/2006/relationships/image" Target="../media/image11.jpeg"/><Relationship Id="rId9"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9.jpeg"/><Relationship Id="rId4" Type="http://schemas.openxmlformats.org/officeDocument/2006/relationships/image" Target="../media/image23.png"/><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18.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9.jpeg"/><Relationship Id="rId4" Type="http://schemas.openxmlformats.org/officeDocument/2006/relationships/image" Target="../media/image23.png"/><Relationship Id="rId5" Type="http://schemas.openxmlformats.org/officeDocument/2006/relationships/image" Target="../media/image35.png"/><Relationship Id="rId6" Type="http://schemas.openxmlformats.org/officeDocument/2006/relationships/image" Target="../media/image21.png"/><Relationship Id="rId7" Type="http://schemas.openxmlformats.org/officeDocument/2006/relationships/image" Target="../media/image18.jpeg"/><Relationship Id="rId8" Type="http://schemas.openxmlformats.org/officeDocument/2006/relationships/image" Target="../media/image17.jpeg"/><Relationship Id="rId9" Type="http://schemas.openxmlformats.org/officeDocument/2006/relationships/image" Target="../media/image28.jpeg"/><Relationship Id="rId10" Type="http://schemas.openxmlformats.org/officeDocument/2006/relationships/image" Target="../media/image11.jpeg"/><Relationship Id="rId11" Type="http://schemas.openxmlformats.org/officeDocument/2006/relationships/image" Target="../media/image2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 Id="rId11" Type="http://schemas.openxmlformats.org/officeDocument/2006/relationships/image" Target="../media/image2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 Id="rId11" Type="http://schemas.openxmlformats.org/officeDocument/2006/relationships/image" Target="../media/image2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 Id="rId11" Type="http://schemas.openxmlformats.org/officeDocument/2006/relationships/image" Target="../media/image2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18.jpeg"/><Relationship Id="rId7" Type="http://schemas.openxmlformats.org/officeDocument/2006/relationships/image" Target="../media/image17.jpeg"/><Relationship Id="rId8" Type="http://schemas.openxmlformats.org/officeDocument/2006/relationships/image" Target="../media/image28.jpeg"/><Relationship Id="rId9" Type="http://schemas.openxmlformats.org/officeDocument/2006/relationships/image" Target="../media/image11.jpeg"/><Relationship Id="rId10" Type="http://schemas.openxmlformats.org/officeDocument/2006/relationships/image" Target="../media/image24.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2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8.jpeg"/><Relationship Id="rId4" Type="http://schemas.openxmlformats.org/officeDocument/2006/relationships/image" Target="../media/image11.jpeg"/><Relationship Id="rId5" Type="http://schemas.openxmlformats.org/officeDocument/2006/relationships/image" Target="../media/image36.png"/><Relationship Id="rId6" Type="http://schemas.openxmlformats.org/officeDocument/2006/relationships/image" Target="../media/image23.png"/><Relationship Id="rId7" Type="http://schemas.openxmlformats.org/officeDocument/2006/relationships/image" Target="../media/image35.png"/><Relationship Id="rId8" Type="http://schemas.openxmlformats.org/officeDocument/2006/relationships/image" Target="../media/image38.png"/><Relationship Id="rId9" Type="http://schemas.openxmlformats.org/officeDocument/2006/relationships/image" Target="../media/image17.jpeg"/><Relationship Id="rId10" Type="http://schemas.openxmlformats.org/officeDocument/2006/relationships/image" Target="../media/image28.jpeg"/><Relationship Id="rId11" Type="http://schemas.openxmlformats.org/officeDocument/2006/relationships/image" Target="../media/image24.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29.jpeg"/><Relationship Id="rId15" Type="http://schemas.openxmlformats.org/officeDocument/2006/relationships/image" Target="../media/image21.png"/><Relationship Id="rId16" Type="http://schemas.openxmlformats.org/officeDocument/2006/relationships/image" Target="../media/image37.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4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9.jpeg"/><Relationship Id="rId4" Type="http://schemas.openxmlformats.org/officeDocument/2006/relationships/image" Target="../media/image44.png"/><Relationship Id="rId5" Type="http://schemas.openxmlformats.org/officeDocument/2006/relationships/image" Target="../media/image38.png"/><Relationship Id="rId6" Type="http://schemas.openxmlformats.org/officeDocument/2006/relationships/image" Target="../media/image23.png"/><Relationship Id="rId7" Type="http://schemas.openxmlformats.org/officeDocument/2006/relationships/image" Target="../media/image39.png"/><Relationship Id="rId8" Type="http://schemas.openxmlformats.org/officeDocument/2006/relationships/image" Target="../media/image35.png"/><Relationship Id="rId9" Type="http://schemas.openxmlformats.org/officeDocument/2006/relationships/image" Target="../media/image40.png"/><Relationship Id="rId10" Type="http://schemas.openxmlformats.org/officeDocument/2006/relationships/image" Target="../media/image24.png"/><Relationship Id="rId11" Type="http://schemas.openxmlformats.org/officeDocument/2006/relationships/image" Target="../media/image11.jpeg"/><Relationship Id="rId12" Type="http://schemas.openxmlformats.org/officeDocument/2006/relationships/image" Target="../media/image36.png"/><Relationship Id="rId13" Type="http://schemas.openxmlformats.org/officeDocument/2006/relationships/image" Target="../media/image18.jpeg"/><Relationship Id="rId14" Type="http://schemas.openxmlformats.org/officeDocument/2006/relationships/image" Target="../media/image17.jpeg"/><Relationship Id="rId15" Type="http://schemas.openxmlformats.org/officeDocument/2006/relationships/image" Target="../media/image21.png"/><Relationship Id="rId16" Type="http://schemas.openxmlformats.org/officeDocument/2006/relationships/image" Target="../media/image37.png"/><Relationship Id="rId17"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40.png"/><Relationship Id="rId8" Type="http://schemas.openxmlformats.org/officeDocument/2006/relationships/image" Target="../media/image24.png"/><Relationship Id="rId9" Type="http://schemas.openxmlformats.org/officeDocument/2006/relationships/image" Target="../media/image11.jpeg"/><Relationship Id="rId10" Type="http://schemas.openxmlformats.org/officeDocument/2006/relationships/image" Target="../media/image36.png"/><Relationship Id="rId11" Type="http://schemas.openxmlformats.org/officeDocument/2006/relationships/image" Target="../media/image29.jpeg"/><Relationship Id="rId12" Type="http://schemas.openxmlformats.org/officeDocument/2006/relationships/image" Target="../media/image21.png"/><Relationship Id="rId13" Type="http://schemas.openxmlformats.org/officeDocument/2006/relationships/image" Target="../media/image37.png"/><Relationship Id="rId14" Type="http://schemas.openxmlformats.org/officeDocument/2006/relationships/image" Target="../media/image18.jpeg"/><Relationship Id="rId15" Type="http://schemas.openxmlformats.org/officeDocument/2006/relationships/image" Target="../media/image28.jpe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17.jpeg"/><Relationship Id="rId4"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23.png"/><Relationship Id="rId7" Type="http://schemas.openxmlformats.org/officeDocument/2006/relationships/image" Target="../media/image39.png"/><Relationship Id="rId8" Type="http://schemas.openxmlformats.org/officeDocument/2006/relationships/image" Target="../media/image35.png"/><Relationship Id="rId9" Type="http://schemas.openxmlformats.org/officeDocument/2006/relationships/image" Target="../media/image40.png"/><Relationship Id="rId10" Type="http://schemas.openxmlformats.org/officeDocument/2006/relationships/image" Target="../media/image24.png"/><Relationship Id="rId11" Type="http://schemas.openxmlformats.org/officeDocument/2006/relationships/image" Target="../media/image11.jpeg"/><Relationship Id="rId12" Type="http://schemas.openxmlformats.org/officeDocument/2006/relationships/image" Target="../media/image36.png"/><Relationship Id="rId13" Type="http://schemas.openxmlformats.org/officeDocument/2006/relationships/image" Target="../media/image29.jpeg"/><Relationship Id="rId14" Type="http://schemas.openxmlformats.org/officeDocument/2006/relationships/image" Target="../media/image21.png"/><Relationship Id="rId15" Type="http://schemas.openxmlformats.org/officeDocument/2006/relationships/image" Target="../media/image37.png"/><Relationship Id="rId16" Type="http://schemas.openxmlformats.org/officeDocument/2006/relationships/image" Target="../media/image28.jpeg"/><Relationship Id="rId17" Type="http://schemas.openxmlformats.org/officeDocument/2006/relationships/image" Target="../media/image1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image" Target="../media/image39.png"/><Relationship Id="rId6" Type="http://schemas.openxmlformats.org/officeDocument/2006/relationships/image" Target="../media/image35.png"/><Relationship Id="rId7" Type="http://schemas.openxmlformats.org/officeDocument/2006/relationships/image" Target="../media/image40.png"/><Relationship Id="rId8" Type="http://schemas.openxmlformats.org/officeDocument/2006/relationships/image" Target="../media/image24.png"/><Relationship Id="rId9" Type="http://schemas.openxmlformats.org/officeDocument/2006/relationships/image" Target="../media/image11.jpeg"/><Relationship Id="rId10" Type="http://schemas.openxmlformats.org/officeDocument/2006/relationships/image" Target="../media/image36.png"/><Relationship Id="rId11" Type="http://schemas.openxmlformats.org/officeDocument/2006/relationships/image" Target="../media/image29.jpeg"/><Relationship Id="rId12" Type="http://schemas.openxmlformats.org/officeDocument/2006/relationships/image" Target="../media/image21.png"/><Relationship Id="rId13" Type="http://schemas.openxmlformats.org/officeDocument/2006/relationships/image" Target="../media/image37.png"/><Relationship Id="rId14" Type="http://schemas.openxmlformats.org/officeDocument/2006/relationships/image" Target="../media/image28.jpeg"/><Relationship Id="rId15" Type="http://schemas.openxmlformats.org/officeDocument/2006/relationships/image" Target="../media/image18.jpeg"/><Relationship Id="rId16" Type="http://schemas.openxmlformats.org/officeDocument/2006/relationships/image" Target="../media/image48.png"/><Relationship Id="rId17" Type="http://schemas.openxmlformats.org/officeDocument/2006/relationships/image" Target="../media/image1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8.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16.jpeg"/><Relationship Id="rId4" Type="http://schemas.openxmlformats.org/officeDocument/2006/relationships/image" Target="../media/image20.png"/><Relationship Id="rId5" Type="http://schemas.openxmlformats.org/officeDocument/2006/relationships/image" Target="../media/image17.jpeg"/><Relationship Id="rId6" Type="http://schemas.openxmlformats.org/officeDocument/2006/relationships/image" Target="../media/image21.png"/><Relationship Id="rId7" Type="http://schemas.openxmlformats.org/officeDocument/2006/relationships/image" Target="../media/image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0.jpeg"/><Relationship Id="rId4" Type="http://schemas.openxmlformats.org/officeDocument/2006/relationships/image" Target="../media/image5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tif"/><Relationship Id="rId4" Type="http://schemas.openxmlformats.org/officeDocument/2006/relationships/image" Target="../media/image5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tif"/><Relationship Id="rId4" Type="http://schemas.openxmlformats.org/officeDocument/2006/relationships/image" Target="../media/image5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64.png"/><Relationship Id="rId4" Type="http://schemas.openxmlformats.org/officeDocument/2006/relationships/image" Target="../media/image6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67.png"/><Relationship Id="rId4" Type="http://schemas.openxmlformats.org/officeDocument/2006/relationships/image" Target="../media/image6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69.png"/><Relationship Id="rId4" Type="http://schemas.openxmlformats.org/officeDocument/2006/relationships/image" Target="../media/image7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71.png"/><Relationship Id="rId4" Type="http://schemas.openxmlformats.org/officeDocument/2006/relationships/image" Target="../media/image7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7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7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1.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7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77.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78.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tif"/><Relationship Id="rId8" Type="http://schemas.openxmlformats.org/officeDocument/2006/relationships/image" Target="../media/image81.png"/><Relationship Id="rId9" Type="http://schemas.openxmlformats.org/officeDocument/2006/relationships/image" Target="../media/image8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 Id="rId3" Type="http://schemas.openxmlformats.org/officeDocument/2006/relationships/image" Target="../media/image83.png"/><Relationship Id="rId4" Type="http://schemas.openxmlformats.org/officeDocument/2006/relationships/image" Target="../media/image8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openxmlformats.org/officeDocument/2006/relationships/image" Target="../media/image37.png"/><Relationship Id="rId4" Type="http://schemas.openxmlformats.org/officeDocument/2006/relationships/image" Target="../media/image8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8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eg"/><Relationship Id="rId3" Type="http://schemas.openxmlformats.org/officeDocument/2006/relationships/image" Target="../media/image46.png"/><Relationship Id="rId4" Type="http://schemas.openxmlformats.org/officeDocument/2006/relationships/image" Target="../media/image87.png"/><Relationship Id="rId5" Type="http://schemas.openxmlformats.org/officeDocument/2006/relationships/image" Target="../media/image8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8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1.tif"/><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23.jpe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26.jpeg"/><Relationship Id="rId11" Type="http://schemas.openxmlformats.org/officeDocument/2006/relationships/image" Target="../media/image27.jpe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90.png"/><Relationship Id="rId15" Type="http://schemas.openxmlformats.org/officeDocument/2006/relationships/image" Target="../media/image91.pn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21.jpeg"/><Relationship Id="rId19" Type="http://schemas.openxmlformats.org/officeDocument/2006/relationships/image" Target="../media/image22.jpeg"/><Relationship Id="rId20" Type="http://schemas.openxmlformats.org/officeDocument/2006/relationships/image" Target="../media/image18.png"/><Relationship Id="rId21" Type="http://schemas.openxmlformats.org/officeDocument/2006/relationships/image" Target="../media/image13.png"/><Relationship Id="rId22" Type="http://schemas.openxmlformats.org/officeDocument/2006/relationships/image" Target="../media/image15.png"/><Relationship Id="rId23" Type="http://schemas.openxmlformats.org/officeDocument/2006/relationships/image" Target="../media/image92.png"/><Relationship Id="rId24" Type="http://schemas.openxmlformats.org/officeDocument/2006/relationships/image" Target="../media/image9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tif"/><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1" Type="http://schemas.openxmlformats.org/officeDocument/2006/relationships/image" Target="../media/image14.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9.tif"/><Relationship Id="rId6" Type="http://schemas.openxmlformats.org/officeDocument/2006/relationships/image" Target="../media/image10.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37.jpeg"/><Relationship Id="rId4" Type="http://schemas.openxmlformats.org/officeDocument/2006/relationships/hyperlink" Target="https://cragl.cs.gmu.edu/sketchbench/"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4.jpeg"/><Relationship Id="rId11" Type="http://schemas.openxmlformats.org/officeDocument/2006/relationships/image" Target="../media/image1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tif"/><Relationship Id="rId4" Type="http://schemas.openxmlformats.org/officeDocument/2006/relationships/image" Target="../media/image8.png"/><Relationship Id="rId5"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tif"/><Relationship Id="rId4" Type="http://schemas.openxmlformats.org/officeDocument/2006/relationships/image" Target="../media/image9.jpeg"/><Relationship Id="rId5" Type="http://schemas.openxmlformats.org/officeDocument/2006/relationships/image" Target="../media/image15.jpeg"/><Relationship Id="rId6" Type="http://schemas.openxmlformats.org/officeDocument/2006/relationships/image" Target="../media/image11.jpeg"/><Relationship Id="rId7" Type="http://schemas.openxmlformats.org/officeDocument/2006/relationships/image" Target="../media/image2.tif"/><Relationship Id="rId8" Type="http://schemas.openxmlformats.org/officeDocument/2006/relationships/image" Target="../media/image3.tif"/><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Picture 6" descr="Picture 6"/>
          <p:cNvPicPr>
            <a:picLocks noChangeAspect="1"/>
          </p:cNvPicPr>
          <p:nvPr/>
        </p:nvPicPr>
        <p:blipFill>
          <a:blip r:embed="rId2">
            <a:extLst/>
          </a:blip>
          <a:stretch>
            <a:fillRect/>
          </a:stretch>
        </p:blipFill>
        <p:spPr>
          <a:xfrm>
            <a:off x="-1" y="-1"/>
            <a:ext cx="16256003" cy="9144002"/>
          </a:xfrm>
          <a:prstGeom prst="rect">
            <a:avLst/>
          </a:prstGeom>
          <a:ln w="12700">
            <a:miter lim="400000"/>
          </a:ln>
        </p:spPr>
      </p:pic>
      <p:pic>
        <p:nvPicPr>
          <p:cNvPr id="96" name="Image" descr="Image"/>
          <p:cNvPicPr>
            <a:picLocks noChangeAspect="1"/>
          </p:cNvPicPr>
          <p:nvPr/>
        </p:nvPicPr>
        <p:blipFill>
          <a:blip r:embed="rId3">
            <a:extLst/>
          </a:blip>
          <a:srcRect l="4101" t="4119" r="6012" b="5594"/>
          <a:stretch>
            <a:fillRect/>
          </a:stretch>
        </p:blipFill>
        <p:spPr>
          <a:xfrm>
            <a:off x="6980774" y="7720483"/>
            <a:ext cx="1324207" cy="1318616"/>
          </a:xfrm>
          <a:custGeom>
            <a:avLst/>
            <a:gdLst/>
            <a:ahLst/>
            <a:cxnLst>
              <a:cxn ang="0">
                <a:pos x="wd2" y="hd2"/>
              </a:cxn>
              <a:cxn ang="5400000">
                <a:pos x="wd2" y="hd2"/>
              </a:cxn>
              <a:cxn ang="10800000">
                <a:pos x="wd2" y="hd2"/>
              </a:cxn>
              <a:cxn ang="16200000">
                <a:pos x="wd2" y="hd2"/>
              </a:cxn>
            </a:cxnLst>
            <a:rect l="0" t="0" r="r" b="b"/>
            <a:pathLst>
              <a:path w="20539" h="21541" fill="norm" stroke="1" extrusionOk="0">
                <a:moveTo>
                  <a:pt x="9447" y="1"/>
                </a:moveTo>
                <a:cubicBezTo>
                  <a:pt x="8276" y="13"/>
                  <a:pt x="7571" y="178"/>
                  <a:pt x="6535" y="591"/>
                </a:cubicBezTo>
                <a:cubicBezTo>
                  <a:pt x="1736" y="2506"/>
                  <a:pt x="-1061" y="8470"/>
                  <a:pt x="380" y="13713"/>
                </a:cubicBezTo>
                <a:cubicBezTo>
                  <a:pt x="1327" y="17163"/>
                  <a:pt x="3669" y="19900"/>
                  <a:pt x="6640" y="21020"/>
                </a:cubicBezTo>
                <a:cubicBezTo>
                  <a:pt x="7846" y="21475"/>
                  <a:pt x="8854" y="21597"/>
                  <a:pt x="10801" y="21519"/>
                </a:cubicBezTo>
                <a:cubicBezTo>
                  <a:pt x="13077" y="21428"/>
                  <a:pt x="13594" y="21288"/>
                  <a:pt x="15313" y="20294"/>
                </a:cubicBezTo>
                <a:cubicBezTo>
                  <a:pt x="18652" y="18361"/>
                  <a:pt x="20539" y="14927"/>
                  <a:pt x="20539" y="10789"/>
                </a:cubicBezTo>
                <a:cubicBezTo>
                  <a:pt x="20539" y="6651"/>
                  <a:pt x="18652" y="3218"/>
                  <a:pt x="15313" y="1285"/>
                </a:cubicBezTo>
                <a:cubicBezTo>
                  <a:pt x="13612" y="300"/>
                  <a:pt x="13053" y="143"/>
                  <a:pt x="10801" y="33"/>
                </a:cubicBezTo>
                <a:cubicBezTo>
                  <a:pt x="10278" y="8"/>
                  <a:pt x="9837" y="-3"/>
                  <a:pt x="9447" y="1"/>
                </a:cubicBezTo>
                <a:close/>
              </a:path>
            </a:pathLst>
          </a:custGeom>
          <a:ln w="12700">
            <a:miter lim="400000"/>
          </a:ln>
        </p:spPr>
      </p:pic>
      <p:grpSp>
        <p:nvGrpSpPr>
          <p:cNvPr id="99" name="Group"/>
          <p:cNvGrpSpPr/>
          <p:nvPr/>
        </p:nvGrpSpPr>
        <p:grpSpPr>
          <a:xfrm>
            <a:off x="1577788" y="7510679"/>
            <a:ext cx="5063694" cy="1528420"/>
            <a:chOff x="0" y="0"/>
            <a:chExt cx="5063693" cy="1528418"/>
          </a:xfrm>
        </p:grpSpPr>
        <p:pic>
          <p:nvPicPr>
            <p:cNvPr id="97" name="GMU_PLogo_2CU.pdf" descr="GMU_PLogo_2CU.pdf"/>
            <p:cNvPicPr>
              <a:picLocks noChangeAspect="1"/>
            </p:cNvPicPr>
            <p:nvPr/>
          </p:nvPicPr>
          <p:blipFill>
            <a:blip r:embed="rId4">
              <a:extLst/>
            </a:blip>
            <a:srcRect l="0" t="0" r="0" b="0"/>
            <a:stretch>
              <a:fillRect/>
            </a:stretch>
          </p:blipFill>
          <p:spPr>
            <a:xfrm>
              <a:off x="0" y="0"/>
              <a:ext cx="2248926" cy="1473434"/>
            </a:xfrm>
            <a:prstGeom prst="rect">
              <a:avLst/>
            </a:prstGeom>
            <a:ln w="12700" cap="flat">
              <a:noFill/>
              <a:miter lim="400000"/>
            </a:ln>
            <a:effectLst/>
          </p:spPr>
        </p:pic>
        <p:pic>
          <p:nvPicPr>
            <p:cNvPr id="98" name="CraGL logo.pdf" descr="CraGL logo.pdf"/>
            <p:cNvPicPr>
              <a:picLocks noChangeAspect="1"/>
            </p:cNvPicPr>
            <p:nvPr/>
          </p:nvPicPr>
          <p:blipFill>
            <a:blip r:embed="rId5">
              <a:alphaModFix amt="50000"/>
              <a:extLst/>
            </a:blip>
            <a:stretch>
              <a:fillRect/>
            </a:stretch>
          </p:blipFill>
          <p:spPr>
            <a:xfrm>
              <a:off x="2470360" y="535514"/>
              <a:ext cx="2593334" cy="992905"/>
            </a:xfrm>
            <a:prstGeom prst="rect">
              <a:avLst/>
            </a:prstGeom>
            <a:ln w="12700" cap="flat">
              <a:noFill/>
              <a:miter lim="400000"/>
            </a:ln>
            <a:effectLst/>
          </p:spPr>
        </p:pic>
      </p:grpSp>
      <p:sp>
        <p:nvSpPr>
          <p:cNvPr id="100" name="Title 3"/>
          <p:cNvSpPr txBox="1"/>
          <p:nvPr/>
        </p:nvSpPr>
        <p:spPr>
          <a:xfrm>
            <a:off x="1577788" y="5699126"/>
            <a:ext cx="11674190" cy="1528420"/>
          </a:xfrm>
          <a:prstGeom prst="rect">
            <a:avLst/>
          </a:prstGeom>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p>
            <a:pPr algn="l" defTabSz="950975">
              <a:lnSpc>
                <a:spcPct val="90000"/>
              </a:lnSpc>
              <a:defRPr b="1" sz="3120"/>
            </a:pPr>
            <a:r>
              <a:t>Chuan Yan			CraGL, George Mason University</a:t>
            </a:r>
          </a:p>
          <a:p>
            <a:pPr algn="l" defTabSz="950975">
              <a:lnSpc>
                <a:spcPct val="90000"/>
              </a:lnSpc>
              <a:defRPr b="1" sz="3120"/>
            </a:pPr>
            <a:r>
              <a:t>David Vanderhaeghe	IRIT CNRS, Université de Toulouse</a:t>
            </a:r>
          </a:p>
          <a:p>
            <a:pPr algn="l" defTabSz="950975">
              <a:lnSpc>
                <a:spcPct val="90000"/>
              </a:lnSpc>
              <a:defRPr b="1" sz="3120"/>
            </a:pPr>
            <a:r>
              <a:t>Yotam Gingold		CraGL, George Mason University</a:t>
            </a:r>
          </a:p>
        </p:txBody>
      </p:sp>
      <p:sp>
        <p:nvSpPr>
          <p:cNvPr id="101" name="Title 3"/>
          <p:cNvSpPr txBox="1"/>
          <p:nvPr/>
        </p:nvSpPr>
        <p:spPr>
          <a:xfrm>
            <a:off x="1577788" y="3058334"/>
            <a:ext cx="13903578" cy="2640793"/>
          </a:xfrm>
          <a:prstGeom prst="rect">
            <a:avLst/>
          </a:prstGeom>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lvl1pPr algn="l" defTabSz="1219200">
              <a:lnSpc>
                <a:spcPct val="90000"/>
              </a:lnSpc>
              <a:defRPr b="1" sz="8000"/>
            </a:lvl1pPr>
          </a:lstStyle>
          <a:p>
            <a:pPr/>
            <a:r>
              <a:t>A Benchmark for Rough Sketch Cleanup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1" name="Title 1"/>
          <p:cNvSpPr txBox="1"/>
          <p:nvPr>
            <p:ph type="title"/>
          </p:nvPr>
        </p:nvSpPr>
        <p:spPr>
          <a:prstGeom prst="rect">
            <a:avLst/>
          </a:prstGeom>
        </p:spPr>
        <p:txBody>
          <a:bodyPr/>
          <a:lstStyle/>
          <a:p>
            <a:pPr/>
            <a:r>
              <a:t>The Design Process</a:t>
            </a:r>
          </a:p>
        </p:txBody>
      </p:sp>
      <p:pic>
        <p:nvPicPr>
          <p:cNvPr id="242" name="Image" descr="Image"/>
          <p:cNvPicPr>
            <a:picLocks noChangeAspect="1"/>
          </p:cNvPicPr>
          <p:nvPr/>
        </p:nvPicPr>
        <p:blipFill>
          <a:blip r:embed="rId3">
            <a:extLst/>
          </a:blip>
          <a:stretch>
            <a:fillRect/>
          </a:stretch>
        </p:blipFill>
        <p:spPr>
          <a:xfrm>
            <a:off x="1290158" y="3697069"/>
            <a:ext cx="11940409" cy="3663874"/>
          </a:xfrm>
          <a:prstGeom prst="rect">
            <a:avLst/>
          </a:prstGeom>
          <a:ln w="12700">
            <a:miter lim="400000"/>
          </a:ln>
        </p:spPr>
      </p:pic>
      <p:sp>
        <p:nvSpPr>
          <p:cNvPr id="243" name="Rectangle"/>
          <p:cNvSpPr/>
          <p:nvPr/>
        </p:nvSpPr>
        <p:spPr>
          <a:xfrm>
            <a:off x="1248065" y="3531673"/>
            <a:ext cx="2301935" cy="3994665"/>
          </a:xfrm>
          <a:prstGeom prst="rect">
            <a:avLst/>
          </a:prstGeom>
          <a:solidFill>
            <a:schemeClr val="accent2">
              <a:alpha val="50269"/>
            </a:schemeClr>
          </a:solidFill>
          <a:ln w="12700">
            <a:solidFill>
              <a:srgbClr val="AD5B24">
                <a:alpha val="50269"/>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44" name="Rectangle"/>
          <p:cNvSpPr/>
          <p:nvPr/>
        </p:nvSpPr>
        <p:spPr>
          <a:xfrm>
            <a:off x="3653961" y="4466530"/>
            <a:ext cx="3745890" cy="2551247"/>
          </a:xfrm>
          <a:prstGeom prst="rect">
            <a:avLst/>
          </a:prstGeom>
          <a:gradFill>
            <a:gsLst>
              <a:gs pos="0">
                <a:srgbClr val="70A6DB">
                  <a:alpha val="50000"/>
                </a:srgbClr>
              </a:gs>
              <a:gs pos="50000">
                <a:srgbClr val="559BDB">
                  <a:alpha val="50000"/>
                </a:srgbClr>
              </a:gs>
              <a:gs pos="100000">
                <a:srgbClr val="448AC9">
                  <a:alpha val="50000"/>
                </a:srgbClr>
              </a:gs>
            </a:gsLst>
            <a:lin ang="5400000"/>
          </a:gradFill>
          <a:ln w="3175">
            <a:solidFill>
              <a:schemeClr val="accent5">
                <a:alpha val="50000"/>
              </a:scheme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45" name="Rectangle"/>
          <p:cNvSpPr/>
          <p:nvPr/>
        </p:nvSpPr>
        <p:spPr>
          <a:xfrm>
            <a:off x="7503812" y="5573434"/>
            <a:ext cx="4623505" cy="841308"/>
          </a:xfrm>
          <a:prstGeom prst="rect">
            <a:avLst/>
          </a:prstGeom>
          <a:solidFill>
            <a:schemeClr val="accent3">
              <a:alpha val="50000"/>
            </a:schemeClr>
          </a:solidFill>
          <a:ln w="25400">
            <a:solidFill>
              <a:srgbClr val="FFFFFF">
                <a:alpha val="50000"/>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46" name="Rectangle"/>
          <p:cNvSpPr/>
          <p:nvPr/>
        </p:nvSpPr>
        <p:spPr>
          <a:xfrm>
            <a:off x="12236040" y="5574987"/>
            <a:ext cx="1262110" cy="838201"/>
          </a:xfrm>
          <a:prstGeom prst="rect">
            <a:avLst/>
          </a:prstGeom>
          <a:gradFill>
            <a:gsLst>
              <a:gs pos="0">
                <a:srgbClr val="80B860">
                  <a:alpha val="50000"/>
                </a:srgbClr>
              </a:gs>
              <a:gs pos="50000">
                <a:srgbClr val="6FB242">
                  <a:alpha val="50000"/>
                </a:srgbClr>
              </a:gs>
              <a:gs pos="100000">
                <a:srgbClr val="61A236">
                  <a:alpha val="50000"/>
                </a:srgbClr>
              </a:gs>
            </a:gsLst>
            <a:lin ang="5400000"/>
          </a:gradFill>
          <a:ln w="3175">
            <a:solidFill>
              <a:schemeClr val="accent1">
                <a:alpha val="50000"/>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pic>
        <p:nvPicPr>
          <p:cNvPr id="247" name="Image" descr="Image"/>
          <p:cNvPicPr>
            <a:picLocks noChangeAspect="1"/>
          </p:cNvPicPr>
          <p:nvPr/>
        </p:nvPicPr>
        <p:blipFill>
          <a:blip r:embed="rId4">
            <a:extLst/>
          </a:blip>
          <a:srcRect l="77496" t="60785" r="954" b="18545"/>
          <a:stretch>
            <a:fillRect/>
          </a:stretch>
        </p:blipFill>
        <p:spPr>
          <a:xfrm>
            <a:off x="898051" y="1999078"/>
            <a:ext cx="3025970" cy="1905001"/>
          </a:xfrm>
          <a:prstGeom prst="rect">
            <a:avLst/>
          </a:prstGeom>
          <a:ln w="12700">
            <a:miter lim="400000"/>
          </a:ln>
          <a:effectLst>
            <a:outerShdw sx="100000" sy="100000" kx="0" ky="0" algn="b" rotWithShape="0" blurRad="190500" dist="8455" dir="5400000">
              <a:srgbClr val="000000"/>
            </a:outerShdw>
          </a:effectLst>
        </p:spPr>
      </p:pic>
      <p:pic>
        <p:nvPicPr>
          <p:cNvPr id="248" name="Image" descr="Image"/>
          <p:cNvPicPr>
            <a:picLocks noChangeAspect="1"/>
          </p:cNvPicPr>
          <p:nvPr/>
        </p:nvPicPr>
        <p:blipFill>
          <a:blip r:embed="rId5">
            <a:extLst/>
          </a:blip>
          <a:srcRect l="38278" t="11877" r="24563" b="19723"/>
          <a:stretch>
            <a:fillRect/>
          </a:stretch>
        </p:blipFill>
        <p:spPr>
          <a:xfrm>
            <a:off x="3797218" y="1999078"/>
            <a:ext cx="1666750" cy="1904991"/>
          </a:xfrm>
          <a:prstGeom prst="rect">
            <a:avLst/>
          </a:prstGeom>
          <a:ln w="12700">
            <a:miter lim="400000"/>
          </a:ln>
          <a:effectLst>
            <a:outerShdw sx="100000" sy="100000" kx="0" ky="0" algn="b" rotWithShape="0" blurRad="190500" dist="8455" dir="5400000">
              <a:srgbClr val="000000"/>
            </a:outerShdw>
          </a:effectLst>
        </p:spPr>
      </p:pic>
      <p:pic>
        <p:nvPicPr>
          <p:cNvPr id="249" name="Image" descr="Image"/>
          <p:cNvPicPr>
            <a:picLocks noChangeAspect="1"/>
          </p:cNvPicPr>
          <p:nvPr/>
        </p:nvPicPr>
        <p:blipFill>
          <a:blip r:embed="rId6">
            <a:extLst/>
          </a:blip>
          <a:srcRect l="21722" t="3585" r="22549" b="0"/>
          <a:stretch>
            <a:fillRect/>
          </a:stretch>
        </p:blipFill>
        <p:spPr>
          <a:xfrm>
            <a:off x="5704961" y="1993900"/>
            <a:ext cx="1597901" cy="1905000"/>
          </a:xfrm>
          <a:prstGeom prst="rect">
            <a:avLst/>
          </a:prstGeom>
          <a:ln w="12700">
            <a:miter lim="400000"/>
          </a:ln>
          <a:effectLst>
            <a:outerShdw sx="100000" sy="100000" kx="0" ky="0" algn="b" rotWithShape="0" blurRad="190500" dist="8455" dir="5400000">
              <a:srgbClr val="000000"/>
            </a:outerShdw>
          </a:effectLst>
        </p:spPr>
      </p:pic>
      <p:pic>
        <p:nvPicPr>
          <p:cNvPr id="250" name="Image" descr="Image"/>
          <p:cNvPicPr>
            <a:picLocks noChangeAspect="1"/>
          </p:cNvPicPr>
          <p:nvPr/>
        </p:nvPicPr>
        <p:blipFill>
          <a:blip r:embed="rId7">
            <a:extLst/>
          </a:blip>
          <a:srcRect l="1966" t="0" r="1966" b="0"/>
          <a:stretch>
            <a:fillRect/>
          </a:stretch>
        </p:blipFill>
        <p:spPr>
          <a:xfrm>
            <a:off x="7620000" y="1999078"/>
            <a:ext cx="2969144" cy="1905001"/>
          </a:xfrm>
          <a:prstGeom prst="rect">
            <a:avLst/>
          </a:prstGeom>
          <a:ln w="12700">
            <a:miter lim="400000"/>
          </a:ln>
          <a:effectLst>
            <a:outerShdw sx="100000" sy="100000" kx="0" ky="0" algn="b" rotWithShape="0" blurRad="190500" dist="8455" dir="5400000">
              <a:srgbClr val="000000"/>
            </a:outerShdw>
          </a:effectLst>
        </p:spPr>
      </p:pic>
      <p:pic>
        <p:nvPicPr>
          <p:cNvPr id="251" name="Image" descr="Image"/>
          <p:cNvPicPr>
            <a:picLocks noChangeAspect="1"/>
          </p:cNvPicPr>
          <p:nvPr/>
        </p:nvPicPr>
        <p:blipFill>
          <a:blip r:embed="rId8">
            <a:extLst/>
          </a:blip>
          <a:srcRect l="9149" t="2019" r="39432" b="3382"/>
          <a:stretch>
            <a:fillRect/>
          </a:stretch>
        </p:blipFill>
        <p:spPr>
          <a:xfrm>
            <a:off x="11948495" y="1999078"/>
            <a:ext cx="1760404" cy="1905001"/>
          </a:xfrm>
          <a:prstGeom prst="rect">
            <a:avLst/>
          </a:prstGeom>
          <a:ln w="12700">
            <a:miter lim="400000"/>
          </a:ln>
          <a:effectLst>
            <a:outerShdw sx="100000" sy="100000" kx="0" ky="0" algn="b" rotWithShape="0" blurRad="190500" dist="8455" dir="5400000">
              <a:srgbClr val="000000"/>
            </a:outerShdw>
          </a:effectLst>
        </p:spPr>
      </p:pic>
      <p:pic>
        <p:nvPicPr>
          <p:cNvPr id="252" name="Image" descr="Image"/>
          <p:cNvPicPr>
            <a:picLocks noChangeAspect="1"/>
          </p:cNvPicPr>
          <p:nvPr/>
        </p:nvPicPr>
        <p:blipFill>
          <a:blip r:embed="rId9">
            <a:extLst/>
          </a:blip>
          <a:stretch>
            <a:fillRect/>
          </a:stretch>
        </p:blipFill>
        <p:spPr>
          <a:xfrm>
            <a:off x="9017000" y="1999078"/>
            <a:ext cx="2805221" cy="1905001"/>
          </a:xfrm>
          <a:prstGeom prst="rect">
            <a:avLst/>
          </a:prstGeom>
          <a:ln w="12700">
            <a:miter lim="400000"/>
          </a:ln>
          <a:effectLst>
            <a:outerShdw sx="100000" sy="100000" kx="0" ky="0" algn="b" rotWithShape="0" blurRad="190500" dist="8455" dir="5400000">
              <a:srgbClr val="000000"/>
            </a:outerShdw>
          </a:effectLst>
        </p:spPr>
      </p:pic>
      <p:sp>
        <p:nvSpPr>
          <p:cNvPr id="253" name="Conceptual Level"/>
          <p:cNvSpPr txBox="1"/>
          <p:nvPr/>
        </p:nvSpPr>
        <p:spPr>
          <a:xfrm>
            <a:off x="920355" y="7756033"/>
            <a:ext cx="298116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Conceptual Level</a:t>
            </a:r>
          </a:p>
        </p:txBody>
      </p:sp>
      <p:sp>
        <p:nvSpPr>
          <p:cNvPr id="254" name="Structural Level"/>
          <p:cNvSpPr txBox="1"/>
          <p:nvPr/>
        </p:nvSpPr>
        <p:spPr>
          <a:xfrm>
            <a:off x="4036322" y="7756033"/>
            <a:ext cx="2734113"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Structural Level</a:t>
            </a:r>
          </a:p>
        </p:txBody>
      </p:sp>
      <p:sp>
        <p:nvSpPr>
          <p:cNvPr id="255" name="Stroke Level"/>
          <p:cNvSpPr txBox="1"/>
          <p:nvPr/>
        </p:nvSpPr>
        <p:spPr>
          <a:xfrm>
            <a:off x="8735846" y="7756033"/>
            <a:ext cx="215943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Stroke Level</a:t>
            </a:r>
          </a:p>
        </p:txBody>
      </p:sp>
      <p:sp>
        <p:nvSpPr>
          <p:cNvPr id="256" name="Done!"/>
          <p:cNvSpPr txBox="1"/>
          <p:nvPr/>
        </p:nvSpPr>
        <p:spPr>
          <a:xfrm>
            <a:off x="12273250" y="7756033"/>
            <a:ext cx="1187689"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Done!</a:t>
            </a:r>
          </a:p>
        </p:txBody>
      </p:sp>
      <p:sp>
        <p:nvSpPr>
          <p:cNvPr id="257" name="Image copyrights: CC BY 4.0 @ David Revoy, CC-BY-ND 3.0@Damien Newman"/>
          <p:cNvSpPr txBox="1"/>
          <p:nvPr/>
        </p:nvSpPr>
        <p:spPr>
          <a:xfrm>
            <a:off x="-3664" y="8711370"/>
            <a:ext cx="8099863"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copyrights: CC BY 4.0 @ David Revoy, CC-BY-ND 3.0@Damien Newman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wipe(left)" transition="in">
                                      <p:cBhvr>
                                        <p:cTn id="7" dur="1000"/>
                                        <p:tgtEl>
                                          <p:spTgt spid="247"/>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43"/>
                                        </p:tgtEl>
                                        <p:attrNameLst>
                                          <p:attrName>style.visibility</p:attrName>
                                        </p:attrNameLst>
                                      </p:cBhvr>
                                      <p:to>
                                        <p:strVal val="visible"/>
                                      </p:to>
                                    </p:set>
                                    <p:animEffect filter="wipe(left)" transition="in">
                                      <p:cBhvr>
                                        <p:cTn id="11" dur="1000"/>
                                        <p:tgtEl>
                                          <p:spTgt spid="243"/>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253"/>
                                        </p:tgtEl>
                                        <p:attrNameLst>
                                          <p:attrName>style.visibility</p:attrName>
                                        </p:attrNameLst>
                                      </p:cBhvr>
                                      <p:to>
                                        <p:strVal val="visible"/>
                                      </p:to>
                                    </p:set>
                                    <p:animEffect filter="wipe(left)" transition="in">
                                      <p:cBhvr>
                                        <p:cTn id="15" dur="1000"/>
                                        <p:tgtEl>
                                          <p:spTgt spid="253"/>
                                        </p:tgtEl>
                                      </p:cBhvr>
                                    </p:animEffect>
                                  </p:childTnLst>
                                </p:cTn>
                              </p:par>
                            </p:childTnLst>
                          </p:cTn>
                        </p:par>
                        <p:par>
                          <p:cTn id="16" fill="hold">
                            <p:stCondLst>
                              <p:cond delay="3000"/>
                            </p:stCondLst>
                            <p:childTnLst>
                              <p:par>
                                <p:cTn id="17" presetClass="entr" nodeType="afterEffect" presetSubtype="8" presetID="22" grpId="4" fill="hold">
                                  <p:stCondLst>
                                    <p:cond delay="0"/>
                                  </p:stCondLst>
                                  <p:iterate type="el" backwards="0">
                                    <p:tmAbs val="0"/>
                                  </p:iterate>
                                  <p:childTnLst>
                                    <p:set>
                                      <p:cBhvr>
                                        <p:cTn id="18" fill="hold"/>
                                        <p:tgtEl>
                                          <p:spTgt spid="248"/>
                                        </p:tgtEl>
                                        <p:attrNameLst>
                                          <p:attrName>style.visibility</p:attrName>
                                        </p:attrNameLst>
                                      </p:cBhvr>
                                      <p:to>
                                        <p:strVal val="visible"/>
                                      </p:to>
                                    </p:set>
                                    <p:animEffect filter="wipe(left)" transition="in">
                                      <p:cBhvr>
                                        <p:cTn id="19" dur="1000"/>
                                        <p:tgtEl>
                                          <p:spTgt spid="248"/>
                                        </p:tgtEl>
                                      </p:cBhvr>
                                    </p:animEffect>
                                  </p:childTnLst>
                                </p:cTn>
                              </p:par>
                            </p:childTnLst>
                          </p:cTn>
                        </p:par>
                        <p:par>
                          <p:cTn id="20" fill="hold">
                            <p:stCondLst>
                              <p:cond delay="4000"/>
                            </p:stCondLst>
                            <p:childTnLst>
                              <p:par>
                                <p:cTn id="21" presetClass="entr" nodeType="afterEffect" presetSubtype="8" presetID="22" grpId="5" fill="hold">
                                  <p:stCondLst>
                                    <p:cond delay="0"/>
                                  </p:stCondLst>
                                  <p:iterate type="el" backwards="0">
                                    <p:tmAbs val="0"/>
                                  </p:iterate>
                                  <p:childTnLst>
                                    <p:set>
                                      <p:cBhvr>
                                        <p:cTn id="22" fill="hold"/>
                                        <p:tgtEl>
                                          <p:spTgt spid="244"/>
                                        </p:tgtEl>
                                        <p:attrNameLst>
                                          <p:attrName>style.visibility</p:attrName>
                                        </p:attrNameLst>
                                      </p:cBhvr>
                                      <p:to>
                                        <p:strVal val="visible"/>
                                      </p:to>
                                    </p:set>
                                    <p:animEffect filter="wipe(left)" transition="in">
                                      <p:cBhvr>
                                        <p:cTn id="23" dur="1000"/>
                                        <p:tgtEl>
                                          <p:spTgt spid="244"/>
                                        </p:tgtEl>
                                      </p:cBhvr>
                                    </p:animEffect>
                                  </p:childTnLst>
                                </p:cTn>
                              </p:par>
                            </p:childTnLst>
                          </p:cTn>
                        </p:par>
                        <p:par>
                          <p:cTn id="24" fill="hold">
                            <p:stCondLst>
                              <p:cond delay="5000"/>
                            </p:stCondLst>
                            <p:childTnLst>
                              <p:par>
                                <p:cTn id="25" presetClass="entr" nodeType="afterEffect" presetSubtype="8" presetID="22" grpId="6" fill="hold">
                                  <p:stCondLst>
                                    <p:cond delay="0"/>
                                  </p:stCondLst>
                                  <p:iterate type="el" backwards="0">
                                    <p:tmAbs val="0"/>
                                  </p:iterate>
                                  <p:childTnLst>
                                    <p:set>
                                      <p:cBhvr>
                                        <p:cTn id="26" fill="hold"/>
                                        <p:tgtEl>
                                          <p:spTgt spid="254"/>
                                        </p:tgtEl>
                                        <p:attrNameLst>
                                          <p:attrName>style.visibility</p:attrName>
                                        </p:attrNameLst>
                                      </p:cBhvr>
                                      <p:to>
                                        <p:strVal val="visible"/>
                                      </p:to>
                                    </p:set>
                                    <p:animEffect filter="wipe(left)" transition="in">
                                      <p:cBhvr>
                                        <p:cTn id="27" dur="1000"/>
                                        <p:tgtEl>
                                          <p:spTgt spid="254"/>
                                        </p:tgtEl>
                                      </p:cBhvr>
                                    </p:animEffect>
                                  </p:childTnLst>
                                </p:cTn>
                              </p:par>
                            </p:childTnLst>
                          </p:cTn>
                        </p:par>
                        <p:par>
                          <p:cTn id="28" fill="hold">
                            <p:stCondLst>
                              <p:cond delay="6000"/>
                            </p:stCondLst>
                            <p:childTnLst>
                              <p:par>
                                <p:cTn id="29" presetClass="entr" nodeType="afterEffect" presetSubtype="8" presetID="22" grpId="7" fill="hold">
                                  <p:stCondLst>
                                    <p:cond delay="500"/>
                                  </p:stCondLst>
                                  <p:iterate type="el" backwards="0">
                                    <p:tmAbs val="0"/>
                                  </p:iterate>
                                  <p:childTnLst>
                                    <p:set>
                                      <p:cBhvr>
                                        <p:cTn id="30" fill="hold"/>
                                        <p:tgtEl>
                                          <p:spTgt spid="249"/>
                                        </p:tgtEl>
                                        <p:attrNameLst>
                                          <p:attrName>style.visibility</p:attrName>
                                        </p:attrNameLst>
                                      </p:cBhvr>
                                      <p:to>
                                        <p:strVal val="visible"/>
                                      </p:to>
                                    </p:set>
                                    <p:animEffect filter="wipe(left)" transition="in">
                                      <p:cBhvr>
                                        <p:cTn id="31" dur="1000"/>
                                        <p:tgtEl>
                                          <p:spTgt spid="249"/>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8" fill="hold">
                                  <p:stCondLst>
                                    <p:cond delay="0"/>
                                  </p:stCondLst>
                                  <p:iterate type="el" backwards="0">
                                    <p:tmAbs val="0"/>
                                  </p:iterate>
                                  <p:childTnLst>
                                    <p:set>
                                      <p:cBhvr>
                                        <p:cTn id="35" fill="hold"/>
                                        <p:tgtEl>
                                          <p:spTgt spid="250"/>
                                        </p:tgtEl>
                                        <p:attrNameLst>
                                          <p:attrName>style.visibility</p:attrName>
                                        </p:attrNameLst>
                                      </p:cBhvr>
                                      <p:to>
                                        <p:strVal val="visible"/>
                                      </p:to>
                                    </p:set>
                                    <p:animEffect filter="wipe(left)" transition="in">
                                      <p:cBhvr>
                                        <p:cTn id="36" dur="1000"/>
                                        <p:tgtEl>
                                          <p:spTgt spid="250"/>
                                        </p:tgtEl>
                                      </p:cBhvr>
                                    </p:animEffect>
                                  </p:childTnLst>
                                </p:cTn>
                              </p:par>
                            </p:childTnLst>
                          </p:cTn>
                        </p:par>
                        <p:par>
                          <p:cTn id="37" fill="hold">
                            <p:stCondLst>
                              <p:cond delay="1000"/>
                            </p:stCondLst>
                            <p:childTnLst>
                              <p:par>
                                <p:cTn id="38" presetClass="entr" nodeType="afterEffect" presetSubtype="8" presetID="22" grpId="9" fill="hold">
                                  <p:stCondLst>
                                    <p:cond delay="0"/>
                                  </p:stCondLst>
                                  <p:iterate type="el" backwards="0">
                                    <p:tmAbs val="0"/>
                                  </p:iterate>
                                  <p:childTnLst>
                                    <p:set>
                                      <p:cBhvr>
                                        <p:cTn id="39" fill="hold"/>
                                        <p:tgtEl>
                                          <p:spTgt spid="245"/>
                                        </p:tgtEl>
                                        <p:attrNameLst>
                                          <p:attrName>style.visibility</p:attrName>
                                        </p:attrNameLst>
                                      </p:cBhvr>
                                      <p:to>
                                        <p:strVal val="visible"/>
                                      </p:to>
                                    </p:set>
                                    <p:animEffect filter="wipe(left)" transition="in">
                                      <p:cBhvr>
                                        <p:cTn id="40" dur="1000"/>
                                        <p:tgtEl>
                                          <p:spTgt spid="245"/>
                                        </p:tgtEl>
                                      </p:cBhvr>
                                    </p:animEffect>
                                  </p:childTnLst>
                                </p:cTn>
                              </p:par>
                            </p:childTnLst>
                          </p:cTn>
                        </p:par>
                        <p:par>
                          <p:cTn id="41" fill="hold">
                            <p:stCondLst>
                              <p:cond delay="2000"/>
                            </p:stCondLst>
                            <p:childTnLst>
                              <p:par>
                                <p:cTn id="42" presetClass="entr" nodeType="afterEffect" presetSubtype="8" presetID="22" grpId="10" fill="hold">
                                  <p:stCondLst>
                                    <p:cond delay="0"/>
                                  </p:stCondLst>
                                  <p:iterate type="el" backwards="0">
                                    <p:tmAbs val="0"/>
                                  </p:iterate>
                                  <p:childTnLst>
                                    <p:set>
                                      <p:cBhvr>
                                        <p:cTn id="43" fill="hold"/>
                                        <p:tgtEl>
                                          <p:spTgt spid="255"/>
                                        </p:tgtEl>
                                        <p:attrNameLst>
                                          <p:attrName>style.visibility</p:attrName>
                                        </p:attrNameLst>
                                      </p:cBhvr>
                                      <p:to>
                                        <p:strVal val="visible"/>
                                      </p:to>
                                    </p:set>
                                    <p:animEffect filter="wipe(left)" transition="in">
                                      <p:cBhvr>
                                        <p:cTn id="44" dur="1000"/>
                                        <p:tgtEl>
                                          <p:spTgt spid="255"/>
                                        </p:tgtEl>
                                      </p:cBhvr>
                                    </p:animEffect>
                                  </p:childTnLst>
                                </p:cTn>
                              </p:par>
                            </p:childTnLst>
                          </p:cTn>
                        </p:par>
                        <p:par>
                          <p:cTn id="45" fill="hold">
                            <p:stCondLst>
                              <p:cond delay="3000"/>
                            </p:stCondLst>
                            <p:childTnLst>
                              <p:par>
                                <p:cTn id="46" presetClass="entr" nodeType="afterEffect" presetSubtype="8" presetID="22" grpId="11" fill="hold">
                                  <p:stCondLst>
                                    <p:cond delay="500"/>
                                  </p:stCondLst>
                                  <p:iterate type="el" backwards="0">
                                    <p:tmAbs val="0"/>
                                  </p:iterate>
                                  <p:childTnLst>
                                    <p:set>
                                      <p:cBhvr>
                                        <p:cTn id="47" fill="hold"/>
                                        <p:tgtEl>
                                          <p:spTgt spid="252"/>
                                        </p:tgtEl>
                                        <p:attrNameLst>
                                          <p:attrName>style.visibility</p:attrName>
                                        </p:attrNameLst>
                                      </p:cBhvr>
                                      <p:to>
                                        <p:strVal val="visible"/>
                                      </p:to>
                                    </p:set>
                                    <p:animEffect filter="wipe(left)" transition="in">
                                      <p:cBhvr>
                                        <p:cTn id="48" dur="1000"/>
                                        <p:tgtEl>
                                          <p:spTgt spid="252"/>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32" presetID="4" grpId="12" fill="hold">
                                  <p:stCondLst>
                                    <p:cond delay="0"/>
                                  </p:stCondLst>
                                  <p:iterate type="el" backwards="0">
                                    <p:tmAbs val="0"/>
                                  </p:iterate>
                                  <p:childTnLst>
                                    <p:set>
                                      <p:cBhvr>
                                        <p:cTn id="52" fill="hold"/>
                                        <p:tgtEl>
                                          <p:spTgt spid="251"/>
                                        </p:tgtEl>
                                        <p:attrNameLst>
                                          <p:attrName>style.visibility</p:attrName>
                                        </p:attrNameLst>
                                      </p:cBhvr>
                                      <p:to>
                                        <p:strVal val="visible"/>
                                      </p:to>
                                    </p:set>
                                    <p:animEffect filter="box(out)" transition="in">
                                      <p:cBhvr>
                                        <p:cTn id="53" dur="1000"/>
                                        <p:tgtEl>
                                          <p:spTgt spid="251"/>
                                        </p:tgtEl>
                                      </p:cBhvr>
                                    </p:animEffect>
                                  </p:childTnLst>
                                </p:cTn>
                              </p:par>
                            </p:childTnLst>
                          </p:cTn>
                        </p:par>
                        <p:par>
                          <p:cTn id="54" fill="hold">
                            <p:stCondLst>
                              <p:cond delay="1000"/>
                            </p:stCondLst>
                            <p:childTnLst>
                              <p:par>
                                <p:cTn id="55" presetClass="entr" nodeType="afterEffect" presetSubtype="8" presetID="22" grpId="13" fill="hold">
                                  <p:stCondLst>
                                    <p:cond delay="0"/>
                                  </p:stCondLst>
                                  <p:iterate type="el" backwards="0">
                                    <p:tmAbs val="0"/>
                                  </p:iterate>
                                  <p:childTnLst>
                                    <p:set>
                                      <p:cBhvr>
                                        <p:cTn id="56" fill="hold"/>
                                        <p:tgtEl>
                                          <p:spTgt spid="246"/>
                                        </p:tgtEl>
                                        <p:attrNameLst>
                                          <p:attrName>style.visibility</p:attrName>
                                        </p:attrNameLst>
                                      </p:cBhvr>
                                      <p:to>
                                        <p:strVal val="visible"/>
                                      </p:to>
                                    </p:set>
                                    <p:animEffect filter="wipe(left)" transition="in">
                                      <p:cBhvr>
                                        <p:cTn id="57" dur="1000"/>
                                        <p:tgtEl>
                                          <p:spTgt spid="246"/>
                                        </p:tgtEl>
                                      </p:cBhvr>
                                    </p:animEffect>
                                  </p:childTnLst>
                                </p:cTn>
                              </p:par>
                            </p:childTnLst>
                          </p:cTn>
                        </p:par>
                        <p:par>
                          <p:cTn id="58" fill="hold">
                            <p:stCondLst>
                              <p:cond delay="2000"/>
                            </p:stCondLst>
                            <p:childTnLst>
                              <p:par>
                                <p:cTn id="59" presetClass="entr" nodeType="afterEffect" presetSubtype="32" presetID="4" grpId="14" fill="hold">
                                  <p:stCondLst>
                                    <p:cond delay="0"/>
                                  </p:stCondLst>
                                  <p:iterate type="el" backwards="0">
                                    <p:tmAbs val="0"/>
                                  </p:iterate>
                                  <p:childTnLst>
                                    <p:set>
                                      <p:cBhvr>
                                        <p:cTn id="60" fill="hold"/>
                                        <p:tgtEl>
                                          <p:spTgt spid="256"/>
                                        </p:tgtEl>
                                        <p:attrNameLst>
                                          <p:attrName>style.visibility</p:attrName>
                                        </p:attrNameLst>
                                      </p:cBhvr>
                                      <p:to>
                                        <p:strVal val="visible"/>
                                      </p:to>
                                    </p:set>
                                    <p:animEffect filter="box(out)" transition="in">
                                      <p:cBhvr>
                                        <p:cTn id="61"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1"/>
      <p:bldP build="whole" bldLvl="1" animBg="1" rev="0" advAuto="0" spid="249" grpId="7"/>
      <p:bldP build="whole" bldLvl="1" animBg="1" rev="0" advAuto="0" spid="255" grpId="10"/>
      <p:bldP build="whole" bldLvl="1" animBg="1" rev="0" advAuto="0" spid="251" grpId="12"/>
      <p:bldP build="whole" bldLvl="1" animBg="1" rev="0" advAuto="0" spid="244" grpId="5"/>
      <p:bldP build="whole" bldLvl="1" animBg="1" rev="0" advAuto="0" spid="243" grpId="2"/>
      <p:bldP build="whole" bldLvl="1" animBg="1" rev="0" advAuto="0" spid="248" grpId="4"/>
      <p:bldP build="whole" bldLvl="1" animBg="1" rev="0" advAuto="0" spid="245" grpId="9"/>
      <p:bldP build="whole" bldLvl="1" animBg="1" rev="0" advAuto="0" spid="254" grpId="6"/>
      <p:bldP build="whole" bldLvl="1" animBg="1" rev="0" advAuto="0" spid="247" grpId="1"/>
      <p:bldP build="whole" bldLvl="1" animBg="1" rev="0" advAuto="0" spid="246" grpId="13"/>
      <p:bldP build="whole" bldLvl="1" animBg="1" rev="0" advAuto="0" spid="250" grpId="8"/>
      <p:bldP build="whole" bldLvl="1" animBg="1" rev="0" advAuto="0" spid="253" grpId="3"/>
      <p:bldP build="whole" bldLvl="1" animBg="1" rev="0" advAuto="0" spid="256" grpId="1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1" name="Title 1"/>
          <p:cNvSpPr txBox="1"/>
          <p:nvPr>
            <p:ph type="title"/>
          </p:nvPr>
        </p:nvSpPr>
        <p:spPr>
          <a:prstGeom prst="rect">
            <a:avLst/>
          </a:prstGeom>
        </p:spPr>
        <p:txBody>
          <a:bodyPr/>
          <a:lstStyle/>
          <a:p>
            <a:pPr/>
            <a:r>
              <a:t>Gap on This Curve</a:t>
            </a:r>
          </a:p>
        </p:txBody>
      </p:sp>
      <p:pic>
        <p:nvPicPr>
          <p:cNvPr id="262" name="Image" descr="Image"/>
          <p:cNvPicPr>
            <a:picLocks noChangeAspect="1"/>
          </p:cNvPicPr>
          <p:nvPr/>
        </p:nvPicPr>
        <p:blipFill>
          <a:blip r:embed="rId3">
            <a:extLst/>
          </a:blip>
          <a:stretch>
            <a:fillRect/>
          </a:stretch>
        </p:blipFill>
        <p:spPr>
          <a:xfrm>
            <a:off x="1290158" y="3697069"/>
            <a:ext cx="11940409" cy="3663874"/>
          </a:xfrm>
          <a:prstGeom prst="rect">
            <a:avLst/>
          </a:prstGeom>
          <a:ln w="12700">
            <a:miter lim="400000"/>
          </a:ln>
        </p:spPr>
      </p:pic>
      <p:sp>
        <p:nvSpPr>
          <p:cNvPr id="263" name="Rectangle"/>
          <p:cNvSpPr/>
          <p:nvPr/>
        </p:nvSpPr>
        <p:spPr>
          <a:xfrm>
            <a:off x="1248065" y="3531673"/>
            <a:ext cx="2301935" cy="3994665"/>
          </a:xfrm>
          <a:prstGeom prst="rect">
            <a:avLst/>
          </a:prstGeom>
          <a:solidFill>
            <a:schemeClr val="accent2">
              <a:alpha val="50269"/>
            </a:schemeClr>
          </a:solidFill>
          <a:ln w="12700">
            <a:solidFill>
              <a:srgbClr val="AD5B24">
                <a:alpha val="50269"/>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64" name="Rectangle"/>
          <p:cNvSpPr/>
          <p:nvPr/>
        </p:nvSpPr>
        <p:spPr>
          <a:xfrm>
            <a:off x="3653961" y="4466530"/>
            <a:ext cx="3745890" cy="2551247"/>
          </a:xfrm>
          <a:prstGeom prst="rect">
            <a:avLst/>
          </a:prstGeom>
          <a:gradFill>
            <a:gsLst>
              <a:gs pos="0">
                <a:srgbClr val="70A6DB">
                  <a:alpha val="50000"/>
                </a:srgbClr>
              </a:gs>
              <a:gs pos="50000">
                <a:srgbClr val="559BDB">
                  <a:alpha val="50000"/>
                </a:srgbClr>
              </a:gs>
              <a:gs pos="100000">
                <a:srgbClr val="448AC9">
                  <a:alpha val="50000"/>
                </a:srgbClr>
              </a:gs>
            </a:gsLst>
            <a:lin ang="5400000"/>
          </a:gradFill>
          <a:ln w="3175">
            <a:solidFill>
              <a:schemeClr val="accent5">
                <a:alpha val="50000"/>
              </a:scheme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65" name="Rectangle"/>
          <p:cNvSpPr/>
          <p:nvPr/>
        </p:nvSpPr>
        <p:spPr>
          <a:xfrm>
            <a:off x="7503812" y="5573434"/>
            <a:ext cx="4623505" cy="841308"/>
          </a:xfrm>
          <a:prstGeom prst="rect">
            <a:avLst/>
          </a:prstGeom>
          <a:solidFill>
            <a:schemeClr val="accent3">
              <a:alpha val="50000"/>
            </a:schemeClr>
          </a:solidFill>
          <a:ln w="25400">
            <a:solidFill>
              <a:srgbClr val="FFFFFF">
                <a:alpha val="50000"/>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66" name="Rectangle"/>
          <p:cNvSpPr/>
          <p:nvPr/>
        </p:nvSpPr>
        <p:spPr>
          <a:xfrm>
            <a:off x="12236040" y="5574987"/>
            <a:ext cx="1262110" cy="838201"/>
          </a:xfrm>
          <a:prstGeom prst="rect">
            <a:avLst/>
          </a:prstGeom>
          <a:gradFill>
            <a:gsLst>
              <a:gs pos="0">
                <a:srgbClr val="80B860">
                  <a:alpha val="50000"/>
                </a:srgbClr>
              </a:gs>
              <a:gs pos="50000">
                <a:srgbClr val="6FB242">
                  <a:alpha val="50000"/>
                </a:srgbClr>
              </a:gs>
              <a:gs pos="100000">
                <a:srgbClr val="61A236">
                  <a:alpha val="50000"/>
                </a:srgbClr>
              </a:gs>
            </a:gsLst>
            <a:lin ang="5400000"/>
          </a:gradFill>
          <a:ln w="3175">
            <a:solidFill>
              <a:schemeClr val="accent1">
                <a:alpha val="50000"/>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pic>
        <p:nvPicPr>
          <p:cNvPr id="267" name="Image" descr="Image"/>
          <p:cNvPicPr>
            <a:picLocks noChangeAspect="1"/>
          </p:cNvPicPr>
          <p:nvPr/>
        </p:nvPicPr>
        <p:blipFill>
          <a:blip r:embed="rId4">
            <a:extLst/>
          </a:blip>
          <a:srcRect l="77496" t="60785" r="954" b="18545"/>
          <a:stretch>
            <a:fillRect/>
          </a:stretch>
        </p:blipFill>
        <p:spPr>
          <a:xfrm>
            <a:off x="898051" y="1999078"/>
            <a:ext cx="3025970" cy="1905001"/>
          </a:xfrm>
          <a:prstGeom prst="rect">
            <a:avLst/>
          </a:prstGeom>
          <a:ln w="12700">
            <a:miter lim="400000"/>
          </a:ln>
          <a:effectLst>
            <a:outerShdw sx="100000" sy="100000" kx="0" ky="0" algn="b" rotWithShape="0" blurRad="190500" dist="8455" dir="5400000">
              <a:srgbClr val="000000"/>
            </a:outerShdw>
          </a:effectLst>
        </p:spPr>
      </p:pic>
      <p:pic>
        <p:nvPicPr>
          <p:cNvPr id="268" name="Image" descr="Image"/>
          <p:cNvPicPr>
            <a:picLocks noChangeAspect="1"/>
          </p:cNvPicPr>
          <p:nvPr/>
        </p:nvPicPr>
        <p:blipFill>
          <a:blip r:embed="rId5">
            <a:extLst/>
          </a:blip>
          <a:srcRect l="38278" t="11877" r="24563" b="19723"/>
          <a:stretch>
            <a:fillRect/>
          </a:stretch>
        </p:blipFill>
        <p:spPr>
          <a:xfrm>
            <a:off x="3797218" y="1999078"/>
            <a:ext cx="1666750" cy="1904991"/>
          </a:xfrm>
          <a:prstGeom prst="rect">
            <a:avLst/>
          </a:prstGeom>
          <a:ln w="12700">
            <a:miter lim="400000"/>
          </a:ln>
          <a:effectLst>
            <a:outerShdw sx="100000" sy="100000" kx="0" ky="0" algn="b" rotWithShape="0" blurRad="190500" dist="8455" dir="5400000">
              <a:srgbClr val="000000"/>
            </a:outerShdw>
          </a:effectLst>
        </p:spPr>
      </p:pic>
      <p:pic>
        <p:nvPicPr>
          <p:cNvPr id="269" name="Image" descr="Image"/>
          <p:cNvPicPr>
            <a:picLocks noChangeAspect="1"/>
          </p:cNvPicPr>
          <p:nvPr/>
        </p:nvPicPr>
        <p:blipFill>
          <a:blip r:embed="rId6">
            <a:extLst/>
          </a:blip>
          <a:srcRect l="21722" t="3585" r="22549" b="0"/>
          <a:stretch>
            <a:fillRect/>
          </a:stretch>
        </p:blipFill>
        <p:spPr>
          <a:xfrm>
            <a:off x="5704961" y="1993900"/>
            <a:ext cx="1597901" cy="1905000"/>
          </a:xfrm>
          <a:prstGeom prst="rect">
            <a:avLst/>
          </a:prstGeom>
          <a:ln w="12700">
            <a:miter lim="400000"/>
          </a:ln>
          <a:effectLst>
            <a:outerShdw sx="100000" sy="100000" kx="0" ky="0" algn="b" rotWithShape="0" blurRad="190500" dist="8455" dir="5400000">
              <a:srgbClr val="000000"/>
            </a:outerShdw>
          </a:effectLst>
        </p:spPr>
      </p:pic>
      <p:pic>
        <p:nvPicPr>
          <p:cNvPr id="270" name="Image" descr="Image"/>
          <p:cNvPicPr>
            <a:picLocks noChangeAspect="1"/>
          </p:cNvPicPr>
          <p:nvPr/>
        </p:nvPicPr>
        <p:blipFill>
          <a:blip r:embed="rId7">
            <a:extLst/>
          </a:blip>
          <a:srcRect l="1966" t="0" r="1966" b="0"/>
          <a:stretch>
            <a:fillRect/>
          </a:stretch>
        </p:blipFill>
        <p:spPr>
          <a:xfrm>
            <a:off x="7620000" y="1999078"/>
            <a:ext cx="2969144" cy="1905001"/>
          </a:xfrm>
          <a:prstGeom prst="rect">
            <a:avLst/>
          </a:prstGeom>
          <a:ln w="12700">
            <a:miter lim="400000"/>
          </a:ln>
          <a:effectLst>
            <a:outerShdw sx="100000" sy="100000" kx="0" ky="0" algn="b" rotWithShape="0" blurRad="190500" dist="8455" dir="5400000">
              <a:srgbClr val="000000"/>
            </a:outerShdw>
          </a:effectLst>
        </p:spPr>
      </p:pic>
      <p:pic>
        <p:nvPicPr>
          <p:cNvPr id="271" name="Image" descr="Image"/>
          <p:cNvPicPr>
            <a:picLocks noChangeAspect="1"/>
          </p:cNvPicPr>
          <p:nvPr/>
        </p:nvPicPr>
        <p:blipFill>
          <a:blip r:embed="rId8">
            <a:extLst/>
          </a:blip>
          <a:srcRect l="9149" t="2019" r="39432" b="3382"/>
          <a:stretch>
            <a:fillRect/>
          </a:stretch>
        </p:blipFill>
        <p:spPr>
          <a:xfrm>
            <a:off x="11948495" y="1999078"/>
            <a:ext cx="1760404" cy="1905001"/>
          </a:xfrm>
          <a:prstGeom prst="rect">
            <a:avLst/>
          </a:prstGeom>
          <a:ln w="12700">
            <a:miter lim="400000"/>
          </a:ln>
          <a:effectLst>
            <a:outerShdw sx="100000" sy="100000" kx="0" ky="0" algn="b" rotWithShape="0" blurRad="190500" dist="8455" dir="5400000">
              <a:srgbClr val="000000"/>
            </a:outerShdw>
          </a:effectLst>
        </p:spPr>
      </p:pic>
      <p:pic>
        <p:nvPicPr>
          <p:cNvPr id="272" name="Image" descr="Image"/>
          <p:cNvPicPr>
            <a:picLocks noChangeAspect="1"/>
          </p:cNvPicPr>
          <p:nvPr/>
        </p:nvPicPr>
        <p:blipFill>
          <a:blip r:embed="rId9">
            <a:extLst/>
          </a:blip>
          <a:stretch>
            <a:fillRect/>
          </a:stretch>
        </p:blipFill>
        <p:spPr>
          <a:xfrm>
            <a:off x="9017000" y="1999078"/>
            <a:ext cx="2805221" cy="1905001"/>
          </a:xfrm>
          <a:prstGeom prst="rect">
            <a:avLst/>
          </a:prstGeom>
          <a:ln w="12700">
            <a:miter lim="400000"/>
          </a:ln>
          <a:effectLst>
            <a:outerShdw sx="100000" sy="100000" kx="0" ky="0" algn="b" rotWithShape="0" blurRad="190500" dist="8455" dir="5400000">
              <a:srgbClr val="000000"/>
            </a:outerShdw>
          </a:effectLst>
        </p:spPr>
      </p:pic>
      <p:sp>
        <p:nvSpPr>
          <p:cNvPr id="273" name="Conceptual Level"/>
          <p:cNvSpPr txBox="1"/>
          <p:nvPr/>
        </p:nvSpPr>
        <p:spPr>
          <a:xfrm>
            <a:off x="920355" y="7756033"/>
            <a:ext cx="298116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Conceptual Level</a:t>
            </a:r>
          </a:p>
        </p:txBody>
      </p:sp>
      <p:sp>
        <p:nvSpPr>
          <p:cNvPr id="274" name="Structural Level"/>
          <p:cNvSpPr txBox="1"/>
          <p:nvPr/>
        </p:nvSpPr>
        <p:spPr>
          <a:xfrm>
            <a:off x="4036322" y="7756033"/>
            <a:ext cx="2734113"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Structural Level</a:t>
            </a:r>
          </a:p>
        </p:txBody>
      </p:sp>
      <p:sp>
        <p:nvSpPr>
          <p:cNvPr id="275" name="Stroke Level"/>
          <p:cNvSpPr txBox="1"/>
          <p:nvPr/>
        </p:nvSpPr>
        <p:spPr>
          <a:xfrm>
            <a:off x="8735846" y="7756033"/>
            <a:ext cx="215943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Stroke Level</a:t>
            </a:r>
          </a:p>
        </p:txBody>
      </p:sp>
      <p:sp>
        <p:nvSpPr>
          <p:cNvPr id="276" name="Done!"/>
          <p:cNvSpPr txBox="1"/>
          <p:nvPr/>
        </p:nvSpPr>
        <p:spPr>
          <a:xfrm>
            <a:off x="12273250" y="7756033"/>
            <a:ext cx="1187689"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Done!</a:t>
            </a:r>
          </a:p>
        </p:txBody>
      </p:sp>
      <p:sp>
        <p:nvSpPr>
          <p:cNvPr id="277" name="3D Inference"/>
          <p:cNvSpPr/>
          <p:nvPr/>
        </p:nvSpPr>
        <p:spPr>
          <a:xfrm>
            <a:off x="12574839" y="777670"/>
            <a:ext cx="1653073" cy="1172237"/>
          </a:xfrm>
          <a:prstGeom prst="wedgeEllipseCallout">
            <a:avLst>
              <a:gd name="adj1" fmla="val -36720"/>
              <a:gd name="adj2" fmla="val 67432"/>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2500">
                <a:latin typeface="+mn-lt"/>
                <a:ea typeface="+mn-ea"/>
                <a:cs typeface="+mn-cs"/>
                <a:sym typeface="Calibri"/>
              </a:defRPr>
            </a:lvl1pPr>
          </a:lstStyle>
          <a:p>
            <a:pPr/>
            <a:r>
              <a:t>3D Inference</a:t>
            </a:r>
          </a:p>
        </p:txBody>
      </p:sp>
      <p:sp>
        <p:nvSpPr>
          <p:cNvPr id="278" name="Colorization"/>
          <p:cNvSpPr/>
          <p:nvPr/>
        </p:nvSpPr>
        <p:spPr>
          <a:xfrm>
            <a:off x="13831954" y="1587459"/>
            <a:ext cx="2133367" cy="990404"/>
          </a:xfrm>
          <a:prstGeom prst="wedgeEllipseCallout">
            <a:avLst>
              <a:gd name="adj1" fmla="val -62747"/>
              <a:gd name="adj2" fmla="val 35495"/>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2500">
                <a:latin typeface="+mn-lt"/>
                <a:ea typeface="+mn-ea"/>
                <a:cs typeface="+mn-cs"/>
                <a:sym typeface="Calibri"/>
              </a:defRPr>
            </a:lvl1pPr>
          </a:lstStyle>
          <a:p>
            <a:pPr/>
            <a:r>
              <a:t>Colorization</a:t>
            </a:r>
          </a:p>
        </p:txBody>
      </p:sp>
      <p:sp>
        <p:nvSpPr>
          <p:cNvPr id="279" name="Frame Interpolation"/>
          <p:cNvSpPr/>
          <p:nvPr/>
        </p:nvSpPr>
        <p:spPr>
          <a:xfrm>
            <a:off x="13766272" y="2817039"/>
            <a:ext cx="2392568" cy="1384608"/>
          </a:xfrm>
          <a:prstGeom prst="wedgeEllipseCallout">
            <a:avLst>
              <a:gd name="adj1" fmla="val -58680"/>
              <a:gd name="adj2" fmla="val -42091"/>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2500">
                <a:latin typeface="+mn-lt"/>
                <a:ea typeface="+mn-ea"/>
                <a:cs typeface="+mn-cs"/>
                <a:sym typeface="Calibri"/>
              </a:defRPr>
            </a:lvl1pPr>
          </a:lstStyle>
          <a:p>
            <a:pPr/>
            <a:r>
              <a:t>Frame Interpolation</a:t>
            </a:r>
          </a:p>
        </p:txBody>
      </p:sp>
      <p:sp>
        <p:nvSpPr>
          <p:cNvPr id="280" name="UI design"/>
          <p:cNvSpPr/>
          <p:nvPr/>
        </p:nvSpPr>
        <p:spPr>
          <a:xfrm>
            <a:off x="12990926" y="4179808"/>
            <a:ext cx="1971817" cy="1074913"/>
          </a:xfrm>
          <a:prstGeom prst="wedgeEllipseCallout">
            <a:avLst>
              <a:gd name="adj1" fmla="val -19000"/>
              <a:gd name="adj2" fmla="val -84776"/>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2500">
                <a:latin typeface="+mn-lt"/>
                <a:ea typeface="+mn-ea"/>
                <a:cs typeface="+mn-cs"/>
                <a:sym typeface="Calibri"/>
              </a:defRPr>
            </a:lvl1pPr>
          </a:lstStyle>
          <a:p>
            <a:pPr/>
            <a:r>
              <a:t>UI design</a:t>
            </a:r>
          </a:p>
        </p:txBody>
      </p:sp>
      <p:sp>
        <p:nvSpPr>
          <p:cNvPr id="281" name="…"/>
          <p:cNvSpPr/>
          <p:nvPr/>
        </p:nvSpPr>
        <p:spPr>
          <a:xfrm>
            <a:off x="11870731" y="4365182"/>
            <a:ext cx="902048" cy="601532"/>
          </a:xfrm>
          <a:prstGeom prst="wedgeEllipseCallout">
            <a:avLst>
              <a:gd name="adj1" fmla="val 33839"/>
              <a:gd name="adj2" fmla="val -152928"/>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2500">
                <a:latin typeface="+mn-lt"/>
                <a:ea typeface="+mn-ea"/>
                <a:cs typeface="+mn-cs"/>
                <a:sym typeface="Calibri"/>
              </a:defRPr>
            </a:lvl1pPr>
          </a:lstStyle>
          <a:p>
            <a:pPr/>
            <a:r>
              <a:t>…</a:t>
            </a:r>
          </a:p>
        </p:txBody>
      </p:sp>
      <p:sp>
        <p:nvSpPr>
          <p:cNvPr id="282" name="Interesting Creative thinking…"/>
          <p:cNvSpPr/>
          <p:nvPr/>
        </p:nvSpPr>
        <p:spPr>
          <a:xfrm>
            <a:off x="2665330" y="4387212"/>
            <a:ext cx="2792470" cy="1679923"/>
          </a:xfrm>
          <a:prstGeom prst="wedgeEllipseCallout">
            <a:avLst>
              <a:gd name="adj1" fmla="val 8435"/>
              <a:gd name="adj2" fmla="val -89528"/>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p>
            <a:pPr>
              <a:defRPr sz="2500">
                <a:latin typeface="+mn-lt"/>
                <a:ea typeface="+mn-ea"/>
                <a:cs typeface="+mn-cs"/>
                <a:sym typeface="Calibri"/>
              </a:defRPr>
            </a:pPr>
            <a:r>
              <a:t>Interesting Creative thinking</a:t>
            </a:r>
          </a:p>
          <a:p>
            <a:pPr defTabSz="457200">
              <a:defRPr sz="1800">
                <a:solidFill>
                  <a:srgbClr val="333333"/>
                </a:solidFill>
                <a:latin typeface="Arial"/>
                <a:ea typeface="Arial"/>
                <a:cs typeface="Arial"/>
                <a:sym typeface="Arial"/>
              </a:defRPr>
            </a:pPr>
            <a:r>
              <a:t>(๑•̀ㅂ•́)و✧</a:t>
            </a:r>
          </a:p>
        </p:txBody>
      </p:sp>
      <p:sp>
        <p:nvSpPr>
          <p:cNvPr id="283" name="Time consuming not Interesting…"/>
          <p:cNvSpPr/>
          <p:nvPr/>
        </p:nvSpPr>
        <p:spPr>
          <a:xfrm>
            <a:off x="7991640" y="4143018"/>
            <a:ext cx="3398220" cy="1849627"/>
          </a:xfrm>
          <a:prstGeom prst="wedgeEllipseCallout">
            <a:avLst>
              <a:gd name="adj1" fmla="val -19261"/>
              <a:gd name="adj2" fmla="val -85901"/>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p>
            <a:pPr>
              <a:defRPr sz="2500">
                <a:latin typeface="+mn-lt"/>
                <a:ea typeface="+mn-ea"/>
                <a:cs typeface="+mn-cs"/>
                <a:sym typeface="Calibri"/>
              </a:defRPr>
            </a:pPr>
            <a:r>
              <a:t>Time consuming not Interesting</a:t>
            </a:r>
          </a:p>
          <a:p>
            <a:pPr defTabSz="457200">
              <a:defRPr sz="1800">
                <a:solidFill>
                  <a:srgbClr val="333333"/>
                </a:solidFill>
                <a:latin typeface="Arial"/>
                <a:ea typeface="Arial"/>
                <a:cs typeface="Arial"/>
                <a:sym typeface="Arial"/>
              </a:defRPr>
            </a:pPr>
            <a:r>
              <a:t>（；´д｀）ゞ</a:t>
            </a:r>
          </a:p>
        </p:txBody>
      </p:sp>
      <p:sp>
        <p:nvSpPr>
          <p:cNvPr id="284" name="Image copyrights: CC BY 4.0 @ David Revoy, CC-BY-ND 3.0@Damien Newman"/>
          <p:cNvSpPr txBox="1"/>
          <p:nvPr/>
        </p:nvSpPr>
        <p:spPr>
          <a:xfrm>
            <a:off x="-3664" y="8711370"/>
            <a:ext cx="8099863"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copyrights: CC BY 4.0 @ David Revoy, CC-BY-ND 3.0@Damien Newman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7"/>
                                        </p:tgtEl>
                                        <p:attrNameLst>
                                          <p:attrName>style.visibility</p:attrName>
                                        </p:attrNameLst>
                                      </p:cBhvr>
                                      <p:to>
                                        <p:strVal val="visible"/>
                                      </p:to>
                                    </p:set>
                                    <p:anim calcmode="lin" valueType="num">
                                      <p:cBhvr>
                                        <p:cTn id="7" dur="750" fill="hold"/>
                                        <p:tgtEl>
                                          <p:spTgt spid="277"/>
                                        </p:tgtEl>
                                        <p:attrNameLst>
                                          <p:attrName>ppt_w</p:attrName>
                                        </p:attrNameLst>
                                      </p:cBhvr>
                                      <p:tavLst>
                                        <p:tav tm="0">
                                          <p:val>
                                            <p:fltVal val="0"/>
                                          </p:val>
                                        </p:tav>
                                        <p:tav tm="100000">
                                          <p:val>
                                            <p:strVal val="#ppt_w"/>
                                          </p:val>
                                        </p:tav>
                                      </p:tavLst>
                                    </p:anim>
                                    <p:anim calcmode="lin" valueType="num">
                                      <p:cBhvr>
                                        <p:cTn id="8" dur="750" fill="hold"/>
                                        <p:tgtEl>
                                          <p:spTgt spid="277"/>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Class="entr" nodeType="afterEffect" presetSubtype="16" presetID="23" grpId="2" fill="hold">
                                  <p:stCondLst>
                                    <p:cond delay="0"/>
                                  </p:stCondLst>
                                  <p:iterate type="el" backwards="0">
                                    <p:tmAbs val="0"/>
                                  </p:iterate>
                                  <p:childTnLst>
                                    <p:set>
                                      <p:cBhvr>
                                        <p:cTn id="11" fill="hold"/>
                                        <p:tgtEl>
                                          <p:spTgt spid="278"/>
                                        </p:tgtEl>
                                        <p:attrNameLst>
                                          <p:attrName>style.visibility</p:attrName>
                                        </p:attrNameLst>
                                      </p:cBhvr>
                                      <p:to>
                                        <p:strVal val="visible"/>
                                      </p:to>
                                    </p:set>
                                    <p:anim calcmode="lin" valueType="num">
                                      <p:cBhvr>
                                        <p:cTn id="12" dur="750" fill="hold"/>
                                        <p:tgtEl>
                                          <p:spTgt spid="278"/>
                                        </p:tgtEl>
                                        <p:attrNameLst>
                                          <p:attrName>ppt_w</p:attrName>
                                        </p:attrNameLst>
                                      </p:cBhvr>
                                      <p:tavLst>
                                        <p:tav tm="0">
                                          <p:val>
                                            <p:fltVal val="0"/>
                                          </p:val>
                                        </p:tav>
                                        <p:tav tm="100000">
                                          <p:val>
                                            <p:strVal val="#ppt_w"/>
                                          </p:val>
                                        </p:tav>
                                      </p:tavLst>
                                    </p:anim>
                                    <p:anim calcmode="lin" valueType="num">
                                      <p:cBhvr>
                                        <p:cTn id="13" dur="750" fill="hold"/>
                                        <p:tgtEl>
                                          <p:spTgt spid="278"/>
                                        </p:tgtEl>
                                        <p:attrNameLst>
                                          <p:attrName>ppt_h</p:attrName>
                                        </p:attrNameLst>
                                      </p:cBhvr>
                                      <p:tavLst>
                                        <p:tav tm="0">
                                          <p:val>
                                            <p:fltVal val="0"/>
                                          </p:val>
                                        </p:tav>
                                        <p:tav tm="100000">
                                          <p:val>
                                            <p:strVal val="#ppt_h"/>
                                          </p:val>
                                        </p:tav>
                                      </p:tavLst>
                                    </p:anim>
                                  </p:childTnLst>
                                </p:cTn>
                              </p:par>
                            </p:childTnLst>
                          </p:cTn>
                        </p:par>
                        <p:par>
                          <p:cTn id="14" fill="hold">
                            <p:stCondLst>
                              <p:cond delay="1500"/>
                            </p:stCondLst>
                            <p:childTnLst>
                              <p:par>
                                <p:cTn id="15" presetClass="entr" nodeType="afterEffect" presetSubtype="16" presetID="23" grpId="3" fill="hold">
                                  <p:stCondLst>
                                    <p:cond delay="0"/>
                                  </p:stCondLst>
                                  <p:iterate type="el" backwards="0">
                                    <p:tmAbs val="0"/>
                                  </p:iterate>
                                  <p:childTnLst>
                                    <p:set>
                                      <p:cBhvr>
                                        <p:cTn id="16" fill="hold"/>
                                        <p:tgtEl>
                                          <p:spTgt spid="279"/>
                                        </p:tgtEl>
                                        <p:attrNameLst>
                                          <p:attrName>style.visibility</p:attrName>
                                        </p:attrNameLst>
                                      </p:cBhvr>
                                      <p:to>
                                        <p:strVal val="visible"/>
                                      </p:to>
                                    </p:set>
                                    <p:anim calcmode="lin" valueType="num">
                                      <p:cBhvr>
                                        <p:cTn id="17" dur="750" fill="hold"/>
                                        <p:tgtEl>
                                          <p:spTgt spid="279"/>
                                        </p:tgtEl>
                                        <p:attrNameLst>
                                          <p:attrName>ppt_w</p:attrName>
                                        </p:attrNameLst>
                                      </p:cBhvr>
                                      <p:tavLst>
                                        <p:tav tm="0">
                                          <p:val>
                                            <p:fltVal val="0"/>
                                          </p:val>
                                        </p:tav>
                                        <p:tav tm="100000">
                                          <p:val>
                                            <p:strVal val="#ppt_w"/>
                                          </p:val>
                                        </p:tav>
                                      </p:tavLst>
                                    </p:anim>
                                    <p:anim calcmode="lin" valueType="num">
                                      <p:cBhvr>
                                        <p:cTn id="18" dur="750" fill="hold"/>
                                        <p:tgtEl>
                                          <p:spTgt spid="279"/>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Class="entr" nodeType="afterEffect" presetSubtype="16" presetID="23" grpId="4" fill="hold">
                                  <p:stCondLst>
                                    <p:cond delay="0"/>
                                  </p:stCondLst>
                                  <p:iterate type="el" backwards="0">
                                    <p:tmAbs val="0"/>
                                  </p:iterate>
                                  <p:childTnLst>
                                    <p:set>
                                      <p:cBhvr>
                                        <p:cTn id="21" fill="hold"/>
                                        <p:tgtEl>
                                          <p:spTgt spid="280"/>
                                        </p:tgtEl>
                                        <p:attrNameLst>
                                          <p:attrName>style.visibility</p:attrName>
                                        </p:attrNameLst>
                                      </p:cBhvr>
                                      <p:to>
                                        <p:strVal val="visible"/>
                                      </p:to>
                                    </p:set>
                                    <p:anim calcmode="lin" valueType="num">
                                      <p:cBhvr>
                                        <p:cTn id="22" dur="750" fill="hold"/>
                                        <p:tgtEl>
                                          <p:spTgt spid="280"/>
                                        </p:tgtEl>
                                        <p:attrNameLst>
                                          <p:attrName>ppt_w</p:attrName>
                                        </p:attrNameLst>
                                      </p:cBhvr>
                                      <p:tavLst>
                                        <p:tav tm="0">
                                          <p:val>
                                            <p:fltVal val="0"/>
                                          </p:val>
                                        </p:tav>
                                        <p:tav tm="100000">
                                          <p:val>
                                            <p:strVal val="#ppt_w"/>
                                          </p:val>
                                        </p:tav>
                                      </p:tavLst>
                                    </p:anim>
                                    <p:anim calcmode="lin" valueType="num">
                                      <p:cBhvr>
                                        <p:cTn id="23" dur="750" fill="hold"/>
                                        <p:tgtEl>
                                          <p:spTgt spid="280"/>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Class="entr" nodeType="afterEffect" presetSubtype="16" presetID="23" grpId="5" fill="hold">
                                  <p:stCondLst>
                                    <p:cond delay="0"/>
                                  </p:stCondLst>
                                  <p:iterate type="el" backwards="0">
                                    <p:tmAbs val="0"/>
                                  </p:iterate>
                                  <p:childTnLst>
                                    <p:set>
                                      <p:cBhvr>
                                        <p:cTn id="26" fill="hold"/>
                                        <p:tgtEl>
                                          <p:spTgt spid="281"/>
                                        </p:tgtEl>
                                        <p:attrNameLst>
                                          <p:attrName>style.visibility</p:attrName>
                                        </p:attrNameLst>
                                      </p:cBhvr>
                                      <p:to>
                                        <p:strVal val="visible"/>
                                      </p:to>
                                    </p:set>
                                    <p:anim calcmode="lin" valueType="num">
                                      <p:cBhvr>
                                        <p:cTn id="27" dur="750" fill="hold"/>
                                        <p:tgtEl>
                                          <p:spTgt spid="281"/>
                                        </p:tgtEl>
                                        <p:attrNameLst>
                                          <p:attrName>ppt_w</p:attrName>
                                        </p:attrNameLst>
                                      </p:cBhvr>
                                      <p:tavLst>
                                        <p:tav tm="0">
                                          <p:val>
                                            <p:fltVal val="0"/>
                                          </p:val>
                                        </p:tav>
                                        <p:tav tm="100000">
                                          <p:val>
                                            <p:strVal val="#ppt_w"/>
                                          </p:val>
                                        </p:tav>
                                      </p:tavLst>
                                    </p:anim>
                                    <p:anim calcmode="lin" valueType="num">
                                      <p:cBhvr>
                                        <p:cTn id="28" dur="750" fill="hold"/>
                                        <p:tgtEl>
                                          <p:spTgt spid="281"/>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6" fill="hold">
                                  <p:stCondLst>
                                    <p:cond delay="0"/>
                                  </p:stCondLst>
                                  <p:iterate type="el" backwards="0">
                                    <p:tmAbs val="0"/>
                                  </p:iterate>
                                  <p:childTnLst>
                                    <p:set>
                                      <p:cBhvr>
                                        <p:cTn id="32" fill="hold"/>
                                        <p:tgtEl>
                                          <p:spTgt spid="282"/>
                                        </p:tgtEl>
                                        <p:attrNameLst>
                                          <p:attrName>style.visibility</p:attrName>
                                        </p:attrNameLst>
                                      </p:cBhvr>
                                      <p:to>
                                        <p:strVal val="visible"/>
                                      </p:to>
                                    </p:set>
                                    <p:anim calcmode="lin" valueType="num">
                                      <p:cBhvr>
                                        <p:cTn id="33" dur="750" fill="hold"/>
                                        <p:tgtEl>
                                          <p:spTgt spid="282"/>
                                        </p:tgtEl>
                                        <p:attrNameLst>
                                          <p:attrName>ppt_w</p:attrName>
                                        </p:attrNameLst>
                                      </p:cBhvr>
                                      <p:tavLst>
                                        <p:tav tm="0">
                                          <p:val>
                                            <p:fltVal val="0"/>
                                          </p:val>
                                        </p:tav>
                                        <p:tav tm="100000">
                                          <p:val>
                                            <p:strVal val="#ppt_w"/>
                                          </p:val>
                                        </p:tav>
                                      </p:tavLst>
                                    </p:anim>
                                    <p:anim calcmode="lin" valueType="num">
                                      <p:cBhvr>
                                        <p:cTn id="34" dur="750" fill="hold"/>
                                        <p:tgtEl>
                                          <p:spTgt spid="28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7" fill="hold">
                                  <p:stCondLst>
                                    <p:cond delay="0"/>
                                  </p:stCondLst>
                                  <p:iterate type="el" backwards="0">
                                    <p:tmAbs val="0"/>
                                  </p:iterate>
                                  <p:childTnLst>
                                    <p:set>
                                      <p:cBhvr>
                                        <p:cTn id="38" fill="hold"/>
                                        <p:tgtEl>
                                          <p:spTgt spid="283"/>
                                        </p:tgtEl>
                                        <p:attrNameLst>
                                          <p:attrName>style.visibility</p:attrName>
                                        </p:attrNameLst>
                                      </p:cBhvr>
                                      <p:to>
                                        <p:strVal val="visible"/>
                                      </p:to>
                                    </p:set>
                                    <p:animEffect filter="fade" transition="in">
                                      <p:cBhvr>
                                        <p:cTn id="39" dur="1000"/>
                                        <p:tgtEl>
                                          <p:spTgt spid="283"/>
                                        </p:tgtEl>
                                      </p:cBhvr>
                                    </p:animEffect>
                                  </p:childTnLst>
                                </p:cTn>
                              </p:par>
                            </p:childTnLst>
                          </p:cTn>
                        </p:par>
                      </p:childTnLst>
                    </p:cTn>
                  </p:par>
                  <p:par>
                    <p:cTn id="40" fill="hold">
                      <p:stCondLst>
                        <p:cond delay="indefinite"/>
                      </p:stCondLst>
                      <p:childTnLst>
                        <p:par>
                          <p:cTn id="41" fill="hold">
                            <p:stCondLst>
                              <p:cond delay="0"/>
                            </p:stCondLst>
                            <p:childTnLst>
                              <p:par>
                                <p:cTn id="42" presetClass="emph" nodeType="clickEffect" presetSubtype="0" presetID="35" grpId="8" repeatCount="4000" fill="hold">
                                  <p:stCondLst>
                                    <p:cond delay="0"/>
                                  </p:stCondLst>
                                  <p:childTnLst>
                                    <p:anim calcmode="discrete" valueType="str">
                                      <p:cBhvr>
                                        <p:cTn id="43" dur="1000" fill="hold"/>
                                        <p:tgtEl>
                                          <p:spTgt spid="26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5"/>
      <p:bldP build="whole" bldLvl="1" animBg="1" rev="0" advAuto="0" spid="278" grpId="2"/>
      <p:bldP build="whole" bldLvl="1" animBg="1" rev="0" advAuto="0" spid="280" grpId="4"/>
      <p:bldP build="whole" bldLvl="1" animBg="1" rev="0" advAuto="0" spid="283" grpId="7"/>
      <p:bldP build="whole" bldLvl="1" animBg="1" rev="0" advAuto="0" spid="282" grpId="6"/>
      <p:bldP build="whole" bldLvl="1" animBg="1" rev="0" advAuto="0" spid="279" grpId="3"/>
      <p:bldP build="whole" bldLvl="1" animBg="1" rev="0" advAuto="0" spid="265" grpId="8"/>
      <p:bldP build="whole" bldLvl="1" animBg="1" rev="0" advAuto="0" spid="27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Title 1"/>
          <p:cNvSpPr txBox="1"/>
          <p:nvPr>
            <p:ph type="title"/>
          </p:nvPr>
        </p:nvSpPr>
        <p:spPr>
          <a:prstGeom prst="rect">
            <a:avLst/>
          </a:prstGeom>
        </p:spPr>
        <p:txBody>
          <a:bodyPr/>
          <a:lstStyle/>
          <a:p>
            <a:pPr/>
            <a:r>
              <a:t>The Design Process</a:t>
            </a:r>
          </a:p>
        </p:txBody>
      </p:sp>
      <p:grpSp>
        <p:nvGrpSpPr>
          <p:cNvPr id="291" name="Group"/>
          <p:cNvGrpSpPr/>
          <p:nvPr/>
        </p:nvGrpSpPr>
        <p:grpSpPr>
          <a:xfrm>
            <a:off x="11183123" y="2026327"/>
            <a:ext cx="2286001" cy="1806223"/>
            <a:chOff x="0" y="0"/>
            <a:chExt cx="2286000" cy="1806222"/>
          </a:xfrm>
        </p:grpSpPr>
        <p:pic>
          <p:nvPicPr>
            <p:cNvPr id="289" name="Image" descr="Image"/>
            <p:cNvPicPr>
              <a:picLocks noChangeAspect="1"/>
            </p:cNvPicPr>
            <p:nvPr/>
          </p:nvPicPr>
          <p:blipFill>
            <a:blip r:embed="rId3">
              <a:extLst/>
            </a:blip>
            <a:stretch>
              <a:fillRect/>
            </a:stretch>
          </p:blipFill>
          <p:spPr>
            <a:xfrm>
              <a:off x="386162" y="0"/>
              <a:ext cx="1513676" cy="1270000"/>
            </a:xfrm>
            <a:prstGeom prst="rect">
              <a:avLst/>
            </a:prstGeom>
            <a:ln w="12700" cap="flat">
              <a:noFill/>
              <a:miter lim="400000"/>
            </a:ln>
            <a:effectLst/>
          </p:spPr>
        </p:pic>
        <p:sp>
          <p:nvSpPr>
            <p:cNvPr id="290" name="Caption"/>
            <p:cNvSpPr/>
            <p:nvPr/>
          </p:nvSpPr>
          <p:spPr>
            <a:xfrm>
              <a:off x="0" y="1371600"/>
              <a:ext cx="228600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FTP-SC [Yang et al 2018]</a:t>
              </a:r>
            </a:p>
          </p:txBody>
        </p:sp>
      </p:grpSp>
      <p:pic>
        <p:nvPicPr>
          <p:cNvPr id="292" name="Group" descr="Group"/>
          <p:cNvPicPr>
            <a:picLocks noChangeAspect="1"/>
          </p:cNvPicPr>
          <p:nvPr/>
        </p:nvPicPr>
        <p:blipFill>
          <a:blip r:embed="rId4">
            <a:extLst/>
          </a:blip>
          <a:stretch>
            <a:fillRect/>
          </a:stretch>
        </p:blipFill>
        <p:spPr>
          <a:xfrm>
            <a:off x="13313502" y="7774195"/>
            <a:ext cx="2594181" cy="889001"/>
          </a:xfrm>
          <a:prstGeom prst="rect">
            <a:avLst/>
          </a:prstGeom>
          <a:ln w="12700">
            <a:miter lim="400000"/>
          </a:ln>
        </p:spPr>
      </p:pic>
      <p:sp>
        <p:nvSpPr>
          <p:cNvPr id="293" name="[Shtof et al. 2013]"/>
          <p:cNvSpPr/>
          <p:nvPr/>
        </p:nvSpPr>
        <p:spPr>
          <a:xfrm>
            <a:off x="13313502" y="8764795"/>
            <a:ext cx="2594181" cy="434623"/>
          </a:xfrm>
          <a:prstGeom prst="roundRect">
            <a:avLst>
              <a:gd name="adj" fmla="val 0"/>
            </a:avLst>
          </a:prstGeom>
          <a:solidFill>
            <a:srgbClr val="000000">
              <a:alpha val="0"/>
            </a:srgbClr>
          </a:solidFill>
          <a:ln w="12700">
            <a:miter lim="400000"/>
          </a:ln>
          <a:extLst>
            <a:ext uri="{C572A759-6A51-4108-AA02-DFA0A04FC94B}">
              <ma14:wrappingTextBoxFlag xmlns:ma14="http://schemas.microsoft.com/office/mac/drawingml/2011/main" val="1"/>
            </a:ext>
          </a:extLst>
        </p:spPr>
        <p:txBody>
          <a:bodyPr lIns="90311" tIns="90311" rIns="90311" bIns="90311"/>
          <a:lstStyle>
            <a:lvl1pPr>
              <a:defRPr sz="1500">
                <a:latin typeface="Avenir Book"/>
                <a:ea typeface="Avenir Book"/>
                <a:cs typeface="Avenir Book"/>
                <a:sym typeface="Avenir Book"/>
              </a:defRPr>
            </a:lvl1pPr>
          </a:lstStyle>
          <a:p>
            <a:pPr defTabSz="914400"/>
            <a:r>
              <a:t>[Shtof et al. 2013]</a:t>
            </a:r>
          </a:p>
        </p:txBody>
      </p:sp>
      <p:grpSp>
        <p:nvGrpSpPr>
          <p:cNvPr id="296" name="Group"/>
          <p:cNvGrpSpPr/>
          <p:nvPr/>
        </p:nvGrpSpPr>
        <p:grpSpPr>
          <a:xfrm>
            <a:off x="9233647" y="5327598"/>
            <a:ext cx="3810001" cy="1216455"/>
            <a:chOff x="0" y="0"/>
            <a:chExt cx="3810000" cy="1216453"/>
          </a:xfrm>
        </p:grpSpPr>
        <p:pic>
          <p:nvPicPr>
            <p:cNvPr id="294" name="Image" descr="Image"/>
            <p:cNvPicPr>
              <a:picLocks noChangeAspect="1"/>
            </p:cNvPicPr>
            <p:nvPr/>
          </p:nvPicPr>
          <p:blipFill>
            <a:blip r:embed="rId5">
              <a:extLst/>
            </a:blip>
            <a:stretch>
              <a:fillRect/>
            </a:stretch>
          </p:blipFill>
          <p:spPr>
            <a:xfrm>
              <a:off x="0" y="0"/>
              <a:ext cx="3810000" cy="680232"/>
            </a:xfrm>
            <a:prstGeom prst="rect">
              <a:avLst/>
            </a:prstGeom>
            <a:ln w="12700" cap="flat">
              <a:noFill/>
              <a:miter lim="400000"/>
            </a:ln>
            <a:effectLst/>
          </p:spPr>
        </p:pic>
        <p:sp>
          <p:nvSpPr>
            <p:cNvPr id="295" name="Caption"/>
            <p:cNvSpPr/>
            <p:nvPr/>
          </p:nvSpPr>
          <p:spPr>
            <a:xfrm>
              <a:off x="0" y="781831"/>
              <a:ext cx="381000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BetweenIT [Whited et al 2010]</a:t>
              </a:r>
            </a:p>
          </p:txBody>
        </p:sp>
      </p:grpSp>
      <p:pic>
        <p:nvPicPr>
          <p:cNvPr id="297" name="Image" descr="Image"/>
          <p:cNvPicPr>
            <a:picLocks noChangeAspect="1"/>
          </p:cNvPicPr>
          <p:nvPr/>
        </p:nvPicPr>
        <p:blipFill>
          <a:blip r:embed="rId6">
            <a:extLst/>
          </a:blip>
          <a:stretch>
            <a:fillRect/>
          </a:stretch>
        </p:blipFill>
        <p:spPr>
          <a:xfrm>
            <a:off x="1290158" y="4445000"/>
            <a:ext cx="11940409" cy="3663874"/>
          </a:xfrm>
          <a:prstGeom prst="rect">
            <a:avLst/>
          </a:prstGeom>
          <a:ln w="12700">
            <a:miter lim="400000"/>
          </a:ln>
        </p:spPr>
      </p:pic>
      <p:sp>
        <p:nvSpPr>
          <p:cNvPr id="298" name="Sketches"/>
          <p:cNvSpPr txBox="1"/>
          <p:nvPr/>
        </p:nvSpPr>
        <p:spPr>
          <a:xfrm>
            <a:off x="2669324" y="8115223"/>
            <a:ext cx="1874114" cy="646482"/>
          </a:xfrm>
          <a:prstGeom prst="rect">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none" lIns="81279" tIns="81279" rIns="81279" bIns="81279">
            <a:spAutoFit/>
          </a:bodyPr>
          <a:lstStyle>
            <a:lvl1pPr algn="l"/>
          </a:lstStyle>
          <a:p>
            <a:pPr/>
            <a:r>
              <a:t>Sketches</a:t>
            </a:r>
          </a:p>
        </p:txBody>
      </p:sp>
      <p:sp>
        <p:nvSpPr>
          <p:cNvPr id="299" name="Decades of sketch…"/>
          <p:cNvSpPr txBox="1"/>
          <p:nvPr/>
        </p:nvSpPr>
        <p:spPr>
          <a:xfrm>
            <a:off x="9454211" y="7082908"/>
            <a:ext cx="3739135" cy="1129438"/>
          </a:xfrm>
          <a:prstGeom prst="rect">
            <a:avLst/>
          </a:prstGeom>
          <a:solidFill>
            <a:srgbClr val="FFFFFF"/>
          </a:solidFill>
          <a:ln w="12700">
            <a:solidFill>
              <a:schemeClr val="accent1"/>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wrap="none" lIns="81279" tIns="81279" rIns="81279" bIns="81279">
            <a:spAutoFit/>
          </a:bodyPr>
          <a:lstStyle/>
          <a:p>
            <a:pPr>
              <a:defRPr sz="3100"/>
            </a:pPr>
            <a:r>
              <a:t>Decades of sketch </a:t>
            </a:r>
          </a:p>
          <a:p>
            <a:pPr>
              <a:defRPr sz="3100"/>
            </a:pPr>
            <a:r>
              <a:t>processing research</a:t>
            </a:r>
          </a:p>
        </p:txBody>
      </p:sp>
      <p:pic>
        <p:nvPicPr>
          <p:cNvPr id="300" name="Group" descr="Group"/>
          <p:cNvPicPr>
            <a:picLocks noChangeAspect="1"/>
          </p:cNvPicPr>
          <p:nvPr/>
        </p:nvPicPr>
        <p:blipFill>
          <a:blip r:embed="rId7">
            <a:extLst/>
          </a:blip>
          <a:stretch>
            <a:fillRect/>
          </a:stretch>
        </p:blipFill>
        <p:spPr>
          <a:xfrm>
            <a:off x="13355046" y="6311369"/>
            <a:ext cx="2511094" cy="889001"/>
          </a:xfrm>
          <a:prstGeom prst="rect">
            <a:avLst/>
          </a:prstGeom>
          <a:ln w="12700">
            <a:miter lim="400000"/>
          </a:ln>
        </p:spPr>
      </p:pic>
      <p:sp>
        <p:nvSpPr>
          <p:cNvPr id="301" name="[Lipson and Shpitalni 1996]"/>
          <p:cNvSpPr/>
          <p:nvPr/>
        </p:nvSpPr>
        <p:spPr>
          <a:xfrm>
            <a:off x="13355046" y="7301969"/>
            <a:ext cx="2511094" cy="434623"/>
          </a:xfrm>
          <a:prstGeom prst="roundRect">
            <a:avLst>
              <a:gd name="adj" fmla="val 0"/>
            </a:avLst>
          </a:prstGeom>
          <a:solidFill>
            <a:srgbClr val="000000">
              <a:alpha val="0"/>
            </a:srgbClr>
          </a:solidFill>
          <a:ln w="12700">
            <a:miter lim="400000"/>
          </a:ln>
          <a:extLst>
            <a:ext uri="{C572A759-6A51-4108-AA02-DFA0A04FC94B}">
              <ma14:wrappingTextBoxFlag xmlns:ma14="http://schemas.microsoft.com/office/mac/drawingml/2011/main" val="1"/>
            </a:ext>
          </a:extLst>
        </p:spPr>
        <p:txBody>
          <a:bodyPr lIns="90311" tIns="90311" rIns="90311" bIns="90311"/>
          <a:lstStyle>
            <a:lvl1pPr defTabSz="584200">
              <a:defRPr sz="1500">
                <a:latin typeface="Avenir Book"/>
                <a:ea typeface="Avenir Book"/>
                <a:cs typeface="Avenir Book"/>
                <a:sym typeface="Avenir Book"/>
              </a:defRPr>
            </a:lvl1pPr>
          </a:lstStyle>
          <a:p>
            <a:pPr/>
            <a:r>
              <a:t>[Lipson and Shpitalni 1996]</a:t>
            </a:r>
          </a:p>
        </p:txBody>
      </p:sp>
      <p:grpSp>
        <p:nvGrpSpPr>
          <p:cNvPr id="304" name="Group"/>
          <p:cNvGrpSpPr/>
          <p:nvPr/>
        </p:nvGrpSpPr>
        <p:grpSpPr>
          <a:xfrm>
            <a:off x="9000568" y="3740658"/>
            <a:ext cx="4276160" cy="1574448"/>
            <a:chOff x="0" y="0"/>
            <a:chExt cx="4276159" cy="1574447"/>
          </a:xfrm>
        </p:grpSpPr>
        <p:pic>
          <p:nvPicPr>
            <p:cNvPr id="302" name="Image" descr="Image"/>
            <p:cNvPicPr>
              <a:picLocks noChangeAspect="1"/>
            </p:cNvPicPr>
            <p:nvPr/>
          </p:nvPicPr>
          <p:blipFill>
            <a:blip r:embed="rId8">
              <a:extLst/>
            </a:blip>
            <a:stretch>
              <a:fillRect/>
            </a:stretch>
          </p:blipFill>
          <p:spPr>
            <a:xfrm>
              <a:off x="0" y="0"/>
              <a:ext cx="4276160" cy="1038225"/>
            </a:xfrm>
            <a:prstGeom prst="rect">
              <a:avLst/>
            </a:prstGeom>
            <a:ln w="12700" cap="flat">
              <a:noFill/>
              <a:miter lim="400000"/>
            </a:ln>
            <a:effectLst/>
          </p:spPr>
        </p:pic>
        <p:sp>
          <p:nvSpPr>
            <p:cNvPr id="303" name="Caption"/>
            <p:cNvSpPr/>
            <p:nvPr/>
          </p:nvSpPr>
          <p:spPr>
            <a:xfrm>
              <a:off x="0" y="1139825"/>
              <a:ext cx="427616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CrossShade [C. Shao et al 2012]</a:t>
              </a:r>
            </a:p>
          </p:txBody>
        </p:sp>
      </p:grpSp>
      <p:grpSp>
        <p:nvGrpSpPr>
          <p:cNvPr id="309" name="Group"/>
          <p:cNvGrpSpPr/>
          <p:nvPr/>
        </p:nvGrpSpPr>
        <p:grpSpPr>
          <a:xfrm>
            <a:off x="8854101" y="2407327"/>
            <a:ext cx="2286001" cy="1425223"/>
            <a:chOff x="0" y="0"/>
            <a:chExt cx="2286000" cy="1425222"/>
          </a:xfrm>
        </p:grpSpPr>
        <p:grpSp>
          <p:nvGrpSpPr>
            <p:cNvPr id="307" name="Group"/>
            <p:cNvGrpSpPr/>
            <p:nvPr/>
          </p:nvGrpSpPr>
          <p:grpSpPr>
            <a:xfrm>
              <a:off x="146465" y="0"/>
              <a:ext cx="1993070" cy="889000"/>
              <a:chOff x="0" y="0"/>
              <a:chExt cx="1993068" cy="889000"/>
            </a:xfrm>
          </p:grpSpPr>
          <p:pic>
            <p:nvPicPr>
              <p:cNvPr id="305" name="Image" descr="Image"/>
              <p:cNvPicPr>
                <a:picLocks noChangeAspect="1"/>
              </p:cNvPicPr>
              <p:nvPr/>
            </p:nvPicPr>
            <p:blipFill>
              <a:blip r:embed="rId9">
                <a:extLst/>
              </a:blip>
              <a:stretch>
                <a:fillRect/>
              </a:stretch>
            </p:blipFill>
            <p:spPr>
              <a:xfrm>
                <a:off x="0" y="0"/>
                <a:ext cx="1303694" cy="889000"/>
              </a:xfrm>
              <a:prstGeom prst="rect">
                <a:avLst/>
              </a:prstGeom>
              <a:ln w="12700" cap="flat">
                <a:noFill/>
                <a:miter lim="400000"/>
              </a:ln>
              <a:effectLst/>
            </p:spPr>
          </p:pic>
          <p:pic>
            <p:nvPicPr>
              <p:cNvPr id="306" name="Image" descr="Image"/>
              <p:cNvPicPr>
                <a:picLocks noChangeAspect="1"/>
              </p:cNvPicPr>
              <p:nvPr/>
            </p:nvPicPr>
            <p:blipFill>
              <a:blip r:embed="rId10">
                <a:extLst/>
              </a:blip>
              <a:stretch>
                <a:fillRect/>
              </a:stretch>
            </p:blipFill>
            <p:spPr>
              <a:xfrm>
                <a:off x="1303693" y="0"/>
                <a:ext cx="689376" cy="889000"/>
              </a:xfrm>
              <a:prstGeom prst="rect">
                <a:avLst/>
              </a:prstGeom>
              <a:ln w="12700" cap="flat">
                <a:noFill/>
                <a:miter lim="400000"/>
              </a:ln>
              <a:effectLst/>
            </p:spPr>
          </p:pic>
        </p:grpSp>
        <p:sp>
          <p:nvSpPr>
            <p:cNvPr id="308" name="Caption"/>
            <p:cNvSpPr/>
            <p:nvPr/>
          </p:nvSpPr>
          <p:spPr>
            <a:xfrm>
              <a:off x="0" y="990600"/>
              <a:ext cx="228600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[T. Shao, et al 2013]</a:t>
              </a:r>
            </a:p>
          </p:txBody>
        </p:sp>
      </p:grpSp>
      <p:pic>
        <p:nvPicPr>
          <p:cNvPr id="310" name="Image" descr="Image"/>
          <p:cNvPicPr>
            <a:picLocks noChangeAspect="1"/>
          </p:cNvPicPr>
          <p:nvPr/>
        </p:nvPicPr>
        <p:blipFill>
          <a:blip r:embed="rId11">
            <a:extLst/>
          </a:blip>
          <a:stretch>
            <a:fillRect/>
          </a:stretch>
        </p:blipFill>
        <p:spPr>
          <a:xfrm>
            <a:off x="13414006" y="2753507"/>
            <a:ext cx="2393176" cy="1465951"/>
          </a:xfrm>
          <a:prstGeom prst="rect">
            <a:avLst/>
          </a:prstGeom>
          <a:ln w="12700">
            <a:miter lim="400000"/>
          </a:ln>
        </p:spPr>
      </p:pic>
      <p:sp>
        <p:nvSpPr>
          <p:cNvPr id="311" name="True2Form [Xu et al 2014]"/>
          <p:cNvSpPr/>
          <p:nvPr/>
        </p:nvSpPr>
        <p:spPr>
          <a:xfrm>
            <a:off x="13414006" y="4321057"/>
            <a:ext cx="2393176" cy="434623"/>
          </a:xfrm>
          <a:prstGeom prst="roundRect">
            <a:avLst>
              <a:gd name="adj" fmla="val 0"/>
            </a:avLst>
          </a:prstGeom>
          <a:solidFill>
            <a:srgbClr val="000000">
              <a:alpha val="0"/>
            </a:srgbClr>
          </a:solidFill>
          <a:ln w="12700">
            <a:miter lim="400000"/>
          </a:ln>
          <a:extLst>
            <a:ext uri="{C572A759-6A51-4108-AA02-DFA0A04FC94B}">
              <ma14:wrappingTextBoxFlag xmlns:ma14="http://schemas.microsoft.com/office/mac/drawingml/2011/main" val="1"/>
            </a:ext>
          </a:extLst>
        </p:spPr>
        <p:txBody>
          <a:bodyPr lIns="90311" tIns="90311" rIns="90311" bIns="90311"/>
          <a:lstStyle>
            <a:lvl1pPr defTabSz="584200">
              <a:defRPr sz="1500">
                <a:latin typeface="Avenir Book"/>
                <a:ea typeface="Avenir Book"/>
                <a:cs typeface="Avenir Book"/>
                <a:sym typeface="Avenir Book"/>
              </a:defRPr>
            </a:lvl1pPr>
          </a:lstStyle>
          <a:p>
            <a:pPr/>
            <a:r>
              <a:t>True2Form [Xu et al 2014]</a:t>
            </a:r>
          </a:p>
        </p:txBody>
      </p:sp>
      <p:grpSp>
        <p:nvGrpSpPr>
          <p:cNvPr id="314" name="Group"/>
          <p:cNvGrpSpPr/>
          <p:nvPr/>
        </p:nvGrpSpPr>
        <p:grpSpPr>
          <a:xfrm>
            <a:off x="13332923" y="4942971"/>
            <a:ext cx="2555339" cy="1425224"/>
            <a:chOff x="0" y="0"/>
            <a:chExt cx="2555338" cy="1425222"/>
          </a:xfrm>
        </p:grpSpPr>
        <p:pic>
          <p:nvPicPr>
            <p:cNvPr id="312" name="Image" descr="Image"/>
            <p:cNvPicPr>
              <a:picLocks noChangeAspect="1"/>
            </p:cNvPicPr>
            <p:nvPr/>
          </p:nvPicPr>
          <p:blipFill>
            <a:blip r:embed="rId12">
              <a:extLst/>
            </a:blip>
            <a:stretch>
              <a:fillRect/>
            </a:stretch>
          </p:blipFill>
          <p:spPr>
            <a:xfrm>
              <a:off x="0" y="0"/>
              <a:ext cx="2555339" cy="889000"/>
            </a:xfrm>
            <a:prstGeom prst="rect">
              <a:avLst/>
            </a:prstGeom>
            <a:ln w="12700" cap="flat">
              <a:noFill/>
              <a:miter lim="400000"/>
            </a:ln>
            <a:effectLst/>
          </p:spPr>
        </p:pic>
        <p:sp>
          <p:nvSpPr>
            <p:cNvPr id="313" name="Caption"/>
            <p:cNvSpPr/>
            <p:nvPr/>
          </p:nvSpPr>
          <p:spPr>
            <a:xfrm>
              <a:off x="0" y="990600"/>
              <a:ext cx="2555339"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[Kaplan and Cohen 2006]</a:t>
              </a:r>
            </a:p>
          </p:txBody>
        </p:sp>
      </p:grpSp>
      <p:pic>
        <p:nvPicPr>
          <p:cNvPr id="315" name="user3_rough.jpg" descr="user3_rough.jpg"/>
          <p:cNvPicPr>
            <a:picLocks noChangeAspect="1"/>
          </p:cNvPicPr>
          <p:nvPr/>
        </p:nvPicPr>
        <p:blipFill>
          <a:blip r:embed="rId13">
            <a:extLst/>
          </a:blip>
          <a:stretch>
            <a:fillRect/>
          </a:stretch>
        </p:blipFill>
        <p:spPr>
          <a:xfrm>
            <a:off x="4573268" y="1463649"/>
            <a:ext cx="1839311" cy="1905001"/>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316" name="Art_freeform_PB_02.png" descr="Art_freeform_PB_02.png"/>
          <p:cNvPicPr>
            <a:picLocks noChangeAspect="1"/>
          </p:cNvPicPr>
          <p:nvPr/>
        </p:nvPicPr>
        <p:blipFill>
          <a:blip r:embed="rId14">
            <a:extLst/>
          </a:blip>
          <a:stretch>
            <a:fillRect/>
          </a:stretch>
        </p:blipFill>
        <p:spPr>
          <a:xfrm>
            <a:off x="4683293" y="6565723"/>
            <a:ext cx="1619068" cy="1905001"/>
          </a:xfrm>
          <a:prstGeom prst="rect">
            <a:avLst/>
          </a:prstGeom>
          <a:ln w="12700">
            <a:miter lim="400000"/>
          </a:ln>
          <a:effectLst>
            <a:outerShdw sx="100000" sy="100000" kx="0" ky="0" algn="b" rotWithShape="0" blurRad="190500" dist="8455" dir="5400000">
              <a:srgbClr val="000000"/>
            </a:outerShdw>
          </a:effectLst>
        </p:spPr>
      </p:pic>
      <p:pic>
        <p:nvPicPr>
          <p:cNvPr id="317" name="user5_rough.jpg" descr="user5_rough.jpg"/>
          <p:cNvPicPr>
            <a:picLocks noChangeAspect="1"/>
          </p:cNvPicPr>
          <p:nvPr/>
        </p:nvPicPr>
        <p:blipFill>
          <a:blip r:embed="rId15">
            <a:extLst/>
          </a:blip>
          <a:srcRect l="0" t="0" r="0" b="0"/>
          <a:stretch>
            <a:fillRect/>
          </a:stretch>
        </p:blipFill>
        <p:spPr>
          <a:xfrm>
            <a:off x="705165" y="4240483"/>
            <a:ext cx="1366856" cy="1905001"/>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318" name="Ind_architecture_TU_01.png" descr="Ind_architecture_TU_01.png"/>
          <p:cNvPicPr>
            <a:picLocks noChangeAspect="1"/>
          </p:cNvPicPr>
          <p:nvPr/>
        </p:nvPicPr>
        <p:blipFill>
          <a:blip r:embed="rId16">
            <a:extLst/>
          </a:blip>
          <a:stretch>
            <a:fillRect/>
          </a:stretch>
        </p:blipFill>
        <p:spPr>
          <a:xfrm>
            <a:off x="2329553" y="4724087"/>
            <a:ext cx="1905001" cy="2540001"/>
          </a:xfrm>
          <a:prstGeom prst="rect">
            <a:avLst/>
          </a:prstGeom>
          <a:ln w="25400">
            <a:solidFill>
              <a:srgbClr val="FFFFFF"/>
            </a:solidFill>
            <a:miter lim="400000"/>
          </a:ln>
          <a:effectLst>
            <a:outerShdw sx="100000" sy="100000" kx="0" ky="0" algn="b" rotWithShape="0" blurRad="190500" dist="8455" dir="5400000">
              <a:srgbClr val="000000"/>
            </a:outerShdw>
          </a:effectLst>
        </p:spPr>
      </p:pic>
      <p:pic>
        <p:nvPicPr>
          <p:cNvPr id="319" name="Ind_product_JM_08.png" descr="Ind_product_JM_08.png"/>
          <p:cNvPicPr>
            <a:picLocks noChangeAspect="1"/>
          </p:cNvPicPr>
          <p:nvPr/>
        </p:nvPicPr>
        <p:blipFill>
          <a:blip r:embed="rId17">
            <a:extLst/>
          </a:blip>
          <a:stretch>
            <a:fillRect/>
          </a:stretch>
        </p:blipFill>
        <p:spPr>
          <a:xfrm>
            <a:off x="247701" y="7347517"/>
            <a:ext cx="2281767" cy="1270001"/>
          </a:xfrm>
          <a:prstGeom prst="rect">
            <a:avLst/>
          </a:prstGeom>
          <a:ln w="12700">
            <a:miter lim="400000"/>
          </a:ln>
          <a:effectLst>
            <a:outerShdw sx="100000" sy="100000" kx="0" ky="0" algn="b" rotWithShape="0" blurRad="190500" dist="8455" dir="5400000">
              <a:srgbClr val="000000"/>
            </a:outerShdw>
          </a:effectLst>
        </p:spPr>
      </p:pic>
      <p:pic>
        <p:nvPicPr>
          <p:cNvPr id="320" name="Art_freeform_DR_03.png" descr="Art_freeform_DR_03.png"/>
          <p:cNvPicPr>
            <a:picLocks noChangeAspect="1"/>
          </p:cNvPicPr>
          <p:nvPr/>
        </p:nvPicPr>
        <p:blipFill>
          <a:blip r:embed="rId18">
            <a:extLst/>
          </a:blip>
          <a:srcRect l="1355" t="4017" r="1355" b="4017"/>
          <a:stretch>
            <a:fillRect/>
          </a:stretch>
        </p:blipFill>
        <p:spPr>
          <a:xfrm>
            <a:off x="2403768" y="1450949"/>
            <a:ext cx="1756675" cy="3175002"/>
          </a:xfrm>
          <a:prstGeom prst="rect">
            <a:avLst/>
          </a:prstGeom>
          <a:ln w="12700">
            <a:miter lim="400000"/>
          </a:ln>
          <a:effectLst>
            <a:outerShdw sx="100000" sy="100000" kx="0" ky="0" algn="b" rotWithShape="0" blurRad="190500" dist="8455" dir="5400000">
              <a:srgbClr val="000000"/>
            </a:outerShdw>
          </a:effectLst>
        </p:spPr>
      </p:pic>
      <p:pic>
        <p:nvPicPr>
          <p:cNvPr id="321" name="Ind_product_AS_14.png" descr="Ind_product_AS_14.png"/>
          <p:cNvPicPr>
            <a:picLocks noChangeAspect="1"/>
          </p:cNvPicPr>
          <p:nvPr/>
        </p:nvPicPr>
        <p:blipFill>
          <a:blip r:embed="rId19">
            <a:extLst/>
          </a:blip>
          <a:srcRect l="15525" t="9821" r="22290" b="9821"/>
          <a:stretch>
            <a:fillRect/>
          </a:stretch>
        </p:blipFill>
        <p:spPr>
          <a:xfrm>
            <a:off x="835737" y="1450949"/>
            <a:ext cx="1105633" cy="1905001"/>
          </a:xfrm>
          <a:prstGeom prst="rect">
            <a:avLst/>
          </a:prstGeom>
          <a:ln w="12700">
            <a:miter lim="400000"/>
          </a:ln>
          <a:effectLst>
            <a:outerShdw sx="100000" sy="100000" kx="0" ky="0" algn="b" rotWithShape="0" blurRad="190500" dist="8455" dir="5400000">
              <a:srgbClr val="000000"/>
            </a:outerShdw>
          </a:effectLst>
        </p:spPr>
      </p:pic>
      <p:pic>
        <p:nvPicPr>
          <p:cNvPr id="322" name="Art_freeform_GL_02.jpg" descr="Art_freeform_GL_02.jpg"/>
          <p:cNvPicPr>
            <a:picLocks noChangeAspect="1"/>
          </p:cNvPicPr>
          <p:nvPr/>
        </p:nvPicPr>
        <p:blipFill>
          <a:blip r:embed="rId20">
            <a:extLst/>
          </a:blip>
          <a:srcRect l="0" t="6556" r="0" b="11270"/>
          <a:stretch>
            <a:fillRect/>
          </a:stretch>
        </p:blipFill>
        <p:spPr>
          <a:xfrm>
            <a:off x="4647086" y="4014686"/>
            <a:ext cx="1691563" cy="1905001"/>
          </a:xfrm>
          <a:prstGeom prst="rect">
            <a:avLst/>
          </a:prstGeom>
          <a:ln w="12700">
            <a:miter lim="400000"/>
          </a:ln>
          <a:effectLst>
            <a:outerShdw sx="100000" sy="100000" kx="0" ky="0" algn="b" rotWithShape="0" blurRad="190500" dist="8455" dir="5400000">
              <a:srgbClr val="000000"/>
            </a:outerShdw>
          </a:effectLst>
        </p:spPr>
      </p:pic>
      <p:sp>
        <p:nvSpPr>
          <p:cNvPr id="323" name="Neatness Gap"/>
          <p:cNvSpPr/>
          <p:nvPr/>
        </p:nvSpPr>
        <p:spPr>
          <a:xfrm>
            <a:off x="6778928" y="1496894"/>
            <a:ext cx="2060586" cy="7547720"/>
          </a:xfrm>
          <a:prstGeom prst="rect">
            <a:avLst/>
          </a:prstGeom>
          <a:solidFill>
            <a:schemeClr val="accent2">
              <a:alpha val="49536"/>
            </a:schemeClr>
          </a:solidFill>
          <a:ln w="12700">
            <a:solidFill>
              <a:srgbClr val="AD5B24">
                <a:alpha val="49536"/>
              </a:srgbClr>
            </a:solidFill>
            <a:miter/>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81279" tIns="81279" rIns="81279" bIns="81279" anchor="ctr"/>
          <a:lstStyle>
            <a:lvl1pPr>
              <a:defRPr>
                <a:solidFill>
                  <a:srgbClr val="FFFFFF"/>
                </a:solidFill>
              </a:defRPr>
            </a:lvl1pPr>
          </a:lstStyle>
          <a:p>
            <a:pPr/>
            <a:r>
              <a:t>Neatness Gap</a:t>
            </a:r>
          </a:p>
        </p:txBody>
      </p:sp>
      <p:grpSp>
        <p:nvGrpSpPr>
          <p:cNvPr id="326" name="Group"/>
          <p:cNvGrpSpPr/>
          <p:nvPr/>
        </p:nvGrpSpPr>
        <p:grpSpPr>
          <a:xfrm>
            <a:off x="9788626" y="706213"/>
            <a:ext cx="2721294" cy="1256783"/>
            <a:chOff x="0" y="0"/>
            <a:chExt cx="2721292" cy="1256782"/>
          </a:xfrm>
        </p:grpSpPr>
        <p:pic>
          <p:nvPicPr>
            <p:cNvPr id="324" name="Image" descr="Image"/>
            <p:cNvPicPr>
              <a:picLocks noChangeAspect="1"/>
            </p:cNvPicPr>
            <p:nvPr/>
          </p:nvPicPr>
          <p:blipFill>
            <a:blip r:embed="rId21">
              <a:extLst/>
            </a:blip>
            <a:stretch>
              <a:fillRect/>
            </a:stretch>
          </p:blipFill>
          <p:spPr>
            <a:xfrm>
              <a:off x="821329" y="0"/>
              <a:ext cx="1078634" cy="889000"/>
            </a:xfrm>
            <a:prstGeom prst="rect">
              <a:avLst/>
            </a:prstGeom>
            <a:ln w="12700" cap="flat">
              <a:noFill/>
              <a:miter lim="400000"/>
            </a:ln>
            <a:effectLst/>
          </p:spPr>
        </p:pic>
        <p:sp>
          <p:nvSpPr>
            <p:cNvPr id="325" name="SILK [Landay and Myers 1994]"/>
            <p:cNvSpPr txBox="1"/>
            <p:nvPr/>
          </p:nvSpPr>
          <p:spPr>
            <a:xfrm>
              <a:off x="0" y="840222"/>
              <a:ext cx="2721293" cy="416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584200">
                <a:defRPr sz="1500">
                  <a:latin typeface="Avenir Book"/>
                  <a:ea typeface="Avenir Book"/>
                  <a:cs typeface="Avenir Book"/>
                  <a:sym typeface="Avenir Book"/>
                </a:defRPr>
              </a:lvl1pPr>
            </a:lstStyle>
            <a:p>
              <a:pPr/>
              <a:r>
                <a:t>SILK [Landay and Myers 1994]</a:t>
              </a:r>
            </a:p>
          </p:txBody>
        </p:sp>
      </p:grpSp>
      <p:sp>
        <p:nvSpPr>
          <p:cNvPr id="327" name="Rectangle"/>
          <p:cNvSpPr/>
          <p:nvPr/>
        </p:nvSpPr>
        <p:spPr>
          <a:xfrm>
            <a:off x="9425128" y="6562895"/>
            <a:ext cx="3797301" cy="385949"/>
          </a:xfrm>
          <a:prstGeom prst="rect">
            <a:avLst/>
          </a:prstGeom>
          <a:gradFill>
            <a:gsLst>
              <a:gs pos="0">
                <a:srgbClr val="80B860">
                  <a:alpha val="50000"/>
                </a:srgbClr>
              </a:gs>
              <a:gs pos="50000">
                <a:srgbClr val="6FB242">
                  <a:alpha val="50000"/>
                </a:srgbClr>
              </a:gs>
              <a:gs pos="100000">
                <a:srgbClr val="61A236">
                  <a:alpha val="50000"/>
                </a:srgbClr>
              </a:gs>
            </a:gsLst>
            <a:lin ang="5400000"/>
          </a:gradFill>
          <a:ln w="3175">
            <a:solidFill>
              <a:schemeClr val="accent1">
                <a:alpha val="50000"/>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328" name="The design squiggle: Damien Newman (CC-BY-ND 3.0)"/>
          <p:cNvSpPr txBox="1"/>
          <p:nvPr/>
        </p:nvSpPr>
        <p:spPr>
          <a:xfrm>
            <a:off x="-3664" y="8711370"/>
            <a:ext cx="5682770"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The design squiggle: Damien Newman (CC-BY-ND 3.0)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00"/>
                                        </p:tgtEl>
                                        <p:attrNameLst>
                                          <p:attrName>style.visibility</p:attrName>
                                        </p:attrNameLst>
                                      </p:cBhvr>
                                      <p:to>
                                        <p:strVal val="visible"/>
                                      </p:to>
                                    </p:set>
                                    <p:animEffect filter="fade" transition="in">
                                      <p:cBhvr>
                                        <p:cTn id="7" dur="300"/>
                                        <p:tgtEl>
                                          <p:spTgt spid="300"/>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1"/>
                                        </p:tgtEl>
                                        <p:attrNameLst>
                                          <p:attrName>style.visibility</p:attrName>
                                        </p:attrNameLst>
                                      </p:cBhvr>
                                      <p:to>
                                        <p:strVal val="visible"/>
                                      </p:to>
                                    </p:set>
                                    <p:animEffect filter="fade" transition="in">
                                      <p:cBhvr>
                                        <p:cTn id="10" dur="300"/>
                                        <p:tgtEl>
                                          <p:spTgt spid="301"/>
                                        </p:tgtEl>
                                      </p:cBhvr>
                                    </p:animEffect>
                                  </p:childTnLst>
                                </p:cTn>
                              </p:par>
                            </p:childTnLst>
                          </p:cTn>
                        </p:par>
                        <p:par>
                          <p:cTn id="11" fill="hold">
                            <p:stCondLst>
                              <p:cond delay="300"/>
                            </p:stCondLst>
                            <p:childTnLst>
                              <p:par>
                                <p:cTn id="12" presetClass="entr" nodeType="afterEffect" presetID="10" grpId="2" fill="hold">
                                  <p:stCondLst>
                                    <p:cond delay="0"/>
                                  </p:stCondLst>
                                  <p:iterate type="el" backwards="0">
                                    <p:tmAbs val="0"/>
                                  </p:iterate>
                                  <p:childTnLst>
                                    <p:set>
                                      <p:cBhvr>
                                        <p:cTn id="13" fill="hold"/>
                                        <p:tgtEl>
                                          <p:spTgt spid="296"/>
                                        </p:tgtEl>
                                        <p:attrNameLst>
                                          <p:attrName>style.visibility</p:attrName>
                                        </p:attrNameLst>
                                      </p:cBhvr>
                                      <p:to>
                                        <p:strVal val="visible"/>
                                      </p:to>
                                    </p:set>
                                    <p:animEffect filter="fade" transition="in">
                                      <p:cBhvr>
                                        <p:cTn id="14" dur="300"/>
                                        <p:tgtEl>
                                          <p:spTgt spid="296"/>
                                        </p:tgtEl>
                                      </p:cBhvr>
                                    </p:animEffect>
                                  </p:childTnLst>
                                </p:cTn>
                              </p:par>
                            </p:childTnLst>
                          </p:cTn>
                        </p:par>
                        <p:par>
                          <p:cTn id="15" fill="hold">
                            <p:stCondLst>
                              <p:cond delay="600"/>
                            </p:stCondLst>
                            <p:childTnLst>
                              <p:par>
                                <p:cTn id="16" presetClass="entr" nodeType="afterEffect" presetID="10" grpId="3" fill="hold">
                                  <p:stCondLst>
                                    <p:cond delay="0"/>
                                  </p:stCondLst>
                                  <p:iterate type="el" backwards="0">
                                    <p:tmAbs val="0"/>
                                  </p:iterate>
                                  <p:childTnLst>
                                    <p:set>
                                      <p:cBhvr>
                                        <p:cTn id="17" fill="hold"/>
                                        <p:tgtEl>
                                          <p:spTgt spid="314"/>
                                        </p:tgtEl>
                                        <p:attrNameLst>
                                          <p:attrName>style.visibility</p:attrName>
                                        </p:attrNameLst>
                                      </p:cBhvr>
                                      <p:to>
                                        <p:strVal val="visible"/>
                                      </p:to>
                                    </p:set>
                                    <p:animEffect filter="fade" transition="in">
                                      <p:cBhvr>
                                        <p:cTn id="18" dur="300"/>
                                        <p:tgtEl>
                                          <p:spTgt spid="314"/>
                                        </p:tgtEl>
                                      </p:cBhvr>
                                    </p:animEffect>
                                  </p:childTnLst>
                                </p:cTn>
                              </p:par>
                            </p:childTnLst>
                          </p:cTn>
                        </p:par>
                        <p:par>
                          <p:cTn id="19" fill="hold">
                            <p:stCondLst>
                              <p:cond delay="900"/>
                            </p:stCondLst>
                            <p:childTnLst>
                              <p:par>
                                <p:cTn id="20" presetClass="entr" nodeType="afterEffect" presetID="10" grpId="4" fill="hold">
                                  <p:stCondLst>
                                    <p:cond delay="0"/>
                                  </p:stCondLst>
                                  <p:iterate type="el" backwards="0">
                                    <p:tmAbs val="0"/>
                                  </p:iterate>
                                  <p:childTnLst>
                                    <p:set>
                                      <p:cBhvr>
                                        <p:cTn id="21" fill="hold"/>
                                        <p:tgtEl>
                                          <p:spTgt spid="304"/>
                                        </p:tgtEl>
                                        <p:attrNameLst>
                                          <p:attrName>style.visibility</p:attrName>
                                        </p:attrNameLst>
                                      </p:cBhvr>
                                      <p:to>
                                        <p:strVal val="visible"/>
                                      </p:to>
                                    </p:set>
                                    <p:animEffect filter="fade" transition="in">
                                      <p:cBhvr>
                                        <p:cTn id="22" dur="300"/>
                                        <p:tgtEl>
                                          <p:spTgt spid="304"/>
                                        </p:tgtEl>
                                      </p:cBhvr>
                                    </p:animEffect>
                                  </p:childTnLst>
                                </p:cTn>
                              </p:par>
                            </p:childTnLst>
                          </p:cTn>
                        </p:par>
                        <p:par>
                          <p:cTn id="23" fill="hold">
                            <p:stCondLst>
                              <p:cond delay="1200"/>
                            </p:stCondLst>
                            <p:childTnLst>
                              <p:par>
                                <p:cTn id="24" presetClass="entr" nodeType="afterEffect" presetID="10" grpId="5" fill="hold">
                                  <p:stCondLst>
                                    <p:cond delay="0"/>
                                  </p:stCondLst>
                                  <p:iterate type="el" backwards="0">
                                    <p:tmAbs val="0"/>
                                  </p:iterate>
                                  <p:childTnLst>
                                    <p:set>
                                      <p:cBhvr>
                                        <p:cTn id="25" fill="hold"/>
                                        <p:tgtEl>
                                          <p:spTgt spid="291"/>
                                        </p:tgtEl>
                                        <p:attrNameLst>
                                          <p:attrName>style.visibility</p:attrName>
                                        </p:attrNameLst>
                                      </p:cBhvr>
                                      <p:to>
                                        <p:strVal val="visible"/>
                                      </p:to>
                                    </p:set>
                                    <p:animEffect filter="fade" transition="in">
                                      <p:cBhvr>
                                        <p:cTn id="26" dur="300"/>
                                        <p:tgtEl>
                                          <p:spTgt spid="291"/>
                                        </p:tgtEl>
                                      </p:cBhvr>
                                    </p:animEffect>
                                  </p:childTnLst>
                                </p:cTn>
                              </p:par>
                            </p:childTnLst>
                          </p:cTn>
                        </p:par>
                        <p:par>
                          <p:cTn id="27" fill="hold">
                            <p:stCondLst>
                              <p:cond delay="1500"/>
                            </p:stCondLst>
                            <p:childTnLst>
                              <p:par>
                                <p:cTn id="28" presetClass="entr" nodeType="afterEffect" presetID="10" grpId="6" fill="hold">
                                  <p:stCondLst>
                                    <p:cond delay="0"/>
                                  </p:stCondLst>
                                  <p:iterate type="el" backwards="0">
                                    <p:tmAbs val="0"/>
                                  </p:iterate>
                                  <p:childTnLst>
                                    <p:set>
                                      <p:cBhvr>
                                        <p:cTn id="29" fill="hold"/>
                                        <p:tgtEl>
                                          <p:spTgt spid="292"/>
                                        </p:tgtEl>
                                        <p:attrNameLst>
                                          <p:attrName>style.visibility</p:attrName>
                                        </p:attrNameLst>
                                      </p:cBhvr>
                                      <p:to>
                                        <p:strVal val="visible"/>
                                      </p:to>
                                    </p:set>
                                    <p:animEffect filter="fade" transition="in">
                                      <p:cBhvr>
                                        <p:cTn id="30" dur="300"/>
                                        <p:tgtEl>
                                          <p:spTgt spid="292"/>
                                        </p:tgtEl>
                                      </p:cBhvr>
                                    </p:animEffect>
                                  </p:childTnLst>
                                </p:cTn>
                              </p:par>
                              <p:par>
                                <p:cTn id="31" presetClass="entr" nodeType="withEffect" presetSubtype="0" presetID="10" grpId="6" fill="hold">
                                  <p:stCondLst>
                                    <p:cond delay="0"/>
                                  </p:stCondLst>
                                  <p:iterate type="el" backwards="0">
                                    <p:tmAbs val="0"/>
                                  </p:iterate>
                                  <p:childTnLst>
                                    <p:set>
                                      <p:cBhvr>
                                        <p:cTn id="32" fill="hold"/>
                                        <p:tgtEl>
                                          <p:spTgt spid="293"/>
                                        </p:tgtEl>
                                        <p:attrNameLst>
                                          <p:attrName>style.visibility</p:attrName>
                                        </p:attrNameLst>
                                      </p:cBhvr>
                                      <p:to>
                                        <p:strVal val="visible"/>
                                      </p:to>
                                    </p:set>
                                    <p:animEffect filter="fade" transition="in">
                                      <p:cBhvr>
                                        <p:cTn id="33" dur="300"/>
                                        <p:tgtEl>
                                          <p:spTgt spid="293"/>
                                        </p:tgtEl>
                                      </p:cBhvr>
                                    </p:animEffect>
                                  </p:childTnLst>
                                </p:cTn>
                              </p:par>
                            </p:childTnLst>
                          </p:cTn>
                        </p:par>
                        <p:par>
                          <p:cTn id="34" fill="hold">
                            <p:stCondLst>
                              <p:cond delay="1800"/>
                            </p:stCondLst>
                            <p:childTnLst>
                              <p:par>
                                <p:cTn id="35" presetClass="entr" nodeType="afterEffect" presetID="10" grpId="7" fill="hold">
                                  <p:stCondLst>
                                    <p:cond delay="0"/>
                                  </p:stCondLst>
                                  <p:iterate type="el" backwards="0">
                                    <p:tmAbs val="0"/>
                                  </p:iterate>
                                  <p:childTnLst>
                                    <p:set>
                                      <p:cBhvr>
                                        <p:cTn id="36" fill="hold"/>
                                        <p:tgtEl>
                                          <p:spTgt spid="309"/>
                                        </p:tgtEl>
                                        <p:attrNameLst>
                                          <p:attrName>style.visibility</p:attrName>
                                        </p:attrNameLst>
                                      </p:cBhvr>
                                      <p:to>
                                        <p:strVal val="visible"/>
                                      </p:to>
                                    </p:set>
                                    <p:animEffect filter="fade" transition="in">
                                      <p:cBhvr>
                                        <p:cTn id="37" dur="300"/>
                                        <p:tgtEl>
                                          <p:spTgt spid="309"/>
                                        </p:tgtEl>
                                      </p:cBhvr>
                                    </p:animEffect>
                                  </p:childTnLst>
                                </p:cTn>
                              </p:par>
                            </p:childTnLst>
                          </p:cTn>
                        </p:par>
                        <p:par>
                          <p:cTn id="38" fill="hold">
                            <p:stCondLst>
                              <p:cond delay="2100"/>
                            </p:stCondLst>
                            <p:childTnLst>
                              <p:par>
                                <p:cTn id="39" presetClass="entr" nodeType="afterEffect" presetID="10" grpId="8" fill="hold">
                                  <p:stCondLst>
                                    <p:cond delay="0"/>
                                  </p:stCondLst>
                                  <p:iterate type="el" backwards="0">
                                    <p:tmAbs val="0"/>
                                  </p:iterate>
                                  <p:childTnLst>
                                    <p:set>
                                      <p:cBhvr>
                                        <p:cTn id="40" fill="hold"/>
                                        <p:tgtEl>
                                          <p:spTgt spid="326"/>
                                        </p:tgtEl>
                                        <p:attrNameLst>
                                          <p:attrName>style.visibility</p:attrName>
                                        </p:attrNameLst>
                                      </p:cBhvr>
                                      <p:to>
                                        <p:strVal val="visible"/>
                                      </p:to>
                                    </p:set>
                                    <p:animEffect filter="fade" transition="in">
                                      <p:cBhvr>
                                        <p:cTn id="41" dur="1000"/>
                                        <p:tgtEl>
                                          <p:spTgt spid="326"/>
                                        </p:tgtEl>
                                      </p:cBhvr>
                                    </p:animEffect>
                                  </p:childTnLst>
                                </p:cTn>
                              </p:par>
                            </p:childTnLst>
                          </p:cTn>
                        </p:par>
                        <p:par>
                          <p:cTn id="42" fill="hold">
                            <p:stCondLst>
                              <p:cond delay="3100"/>
                            </p:stCondLst>
                            <p:childTnLst>
                              <p:par>
                                <p:cTn id="43" presetClass="entr" nodeType="afterEffect" presetID="10" grpId="9" fill="hold">
                                  <p:stCondLst>
                                    <p:cond delay="0"/>
                                  </p:stCondLst>
                                  <p:iterate type="el" backwards="0">
                                    <p:tmAbs val="0"/>
                                  </p:iterate>
                                  <p:childTnLst>
                                    <p:set>
                                      <p:cBhvr>
                                        <p:cTn id="44" fill="hold"/>
                                        <p:tgtEl>
                                          <p:spTgt spid="310"/>
                                        </p:tgtEl>
                                        <p:attrNameLst>
                                          <p:attrName>style.visibility</p:attrName>
                                        </p:attrNameLst>
                                      </p:cBhvr>
                                      <p:to>
                                        <p:strVal val="visible"/>
                                      </p:to>
                                    </p:set>
                                    <p:animEffect filter="fade" transition="in">
                                      <p:cBhvr>
                                        <p:cTn id="45" dur="1000"/>
                                        <p:tgtEl>
                                          <p:spTgt spid="310"/>
                                        </p:tgtEl>
                                      </p:cBhvr>
                                    </p:animEffect>
                                  </p:childTnLst>
                                </p:cTn>
                              </p:par>
                              <p:par>
                                <p:cTn id="46" presetClass="entr" nodeType="withEffect" presetSubtype="0" presetID="10" grpId="9" fill="hold">
                                  <p:stCondLst>
                                    <p:cond delay="0"/>
                                  </p:stCondLst>
                                  <p:iterate type="el" backwards="0">
                                    <p:tmAbs val="0"/>
                                  </p:iterate>
                                  <p:childTnLst>
                                    <p:set>
                                      <p:cBhvr>
                                        <p:cTn id="47" fill="hold"/>
                                        <p:tgtEl>
                                          <p:spTgt spid="311"/>
                                        </p:tgtEl>
                                        <p:attrNameLst>
                                          <p:attrName>style.visibility</p:attrName>
                                        </p:attrNameLst>
                                      </p:cBhvr>
                                      <p:to>
                                        <p:strVal val="visible"/>
                                      </p:to>
                                    </p:set>
                                    <p:animEffect filter="fade" transition="in">
                                      <p:cBhvr>
                                        <p:cTn id="48" dur="1000"/>
                                        <p:tgtEl>
                                          <p:spTgt spid="311"/>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11" fill="hold">
                                  <p:stCondLst>
                                    <p:cond delay="0"/>
                                  </p:stCondLst>
                                  <p:iterate type="el" backwards="0">
                                    <p:tmAbs val="0"/>
                                  </p:iterate>
                                  <p:childTnLst>
                                    <p:set>
                                      <p:cBhvr>
                                        <p:cTn id="52" fill="hold"/>
                                        <p:tgtEl>
                                          <p:spTgt spid="320"/>
                                        </p:tgtEl>
                                        <p:attrNameLst>
                                          <p:attrName>style.visibility</p:attrName>
                                        </p:attrNameLst>
                                      </p:cBhvr>
                                      <p:to>
                                        <p:strVal val="visible"/>
                                      </p:to>
                                    </p:set>
                                    <p:animEffect filter="fade" transition="in">
                                      <p:cBhvr>
                                        <p:cTn id="53" dur="1000"/>
                                        <p:tgtEl>
                                          <p:spTgt spid="320"/>
                                        </p:tgtEl>
                                      </p:cBhvr>
                                    </p:animEffect>
                                  </p:childTnLst>
                                </p:cTn>
                              </p:par>
                            </p:childTnLst>
                          </p:cTn>
                        </p:par>
                        <p:par>
                          <p:cTn id="54" fill="hold">
                            <p:stCondLst>
                              <p:cond delay="1000"/>
                            </p:stCondLst>
                            <p:childTnLst>
                              <p:par>
                                <p:cTn id="55" presetClass="entr" nodeType="afterEffect" presetID="10" grpId="12" fill="hold">
                                  <p:stCondLst>
                                    <p:cond delay="0"/>
                                  </p:stCondLst>
                                  <p:iterate type="el" backwards="0">
                                    <p:tmAbs val="0"/>
                                  </p:iterate>
                                  <p:childTnLst>
                                    <p:set>
                                      <p:cBhvr>
                                        <p:cTn id="56" fill="hold"/>
                                        <p:tgtEl>
                                          <p:spTgt spid="315"/>
                                        </p:tgtEl>
                                        <p:attrNameLst>
                                          <p:attrName>style.visibility</p:attrName>
                                        </p:attrNameLst>
                                      </p:cBhvr>
                                      <p:to>
                                        <p:strVal val="visible"/>
                                      </p:to>
                                    </p:set>
                                    <p:animEffect filter="fade" transition="in">
                                      <p:cBhvr>
                                        <p:cTn id="57" dur="1000"/>
                                        <p:tgtEl>
                                          <p:spTgt spid="315"/>
                                        </p:tgtEl>
                                      </p:cBhvr>
                                    </p:animEffect>
                                  </p:childTnLst>
                                </p:cTn>
                              </p:par>
                            </p:childTnLst>
                          </p:cTn>
                        </p:par>
                        <p:par>
                          <p:cTn id="58" fill="hold">
                            <p:stCondLst>
                              <p:cond delay="2000"/>
                            </p:stCondLst>
                            <p:childTnLst>
                              <p:par>
                                <p:cTn id="59" presetClass="entr" nodeType="afterEffect" presetID="10" grpId="13" fill="hold">
                                  <p:stCondLst>
                                    <p:cond delay="0"/>
                                  </p:stCondLst>
                                  <p:iterate type="el" backwards="0">
                                    <p:tmAbs val="0"/>
                                  </p:iterate>
                                  <p:childTnLst>
                                    <p:set>
                                      <p:cBhvr>
                                        <p:cTn id="60" fill="hold"/>
                                        <p:tgtEl>
                                          <p:spTgt spid="321"/>
                                        </p:tgtEl>
                                        <p:attrNameLst>
                                          <p:attrName>style.visibility</p:attrName>
                                        </p:attrNameLst>
                                      </p:cBhvr>
                                      <p:to>
                                        <p:strVal val="visible"/>
                                      </p:to>
                                    </p:set>
                                    <p:animEffect filter="fade" transition="in">
                                      <p:cBhvr>
                                        <p:cTn id="61" dur="1000"/>
                                        <p:tgtEl>
                                          <p:spTgt spid="321"/>
                                        </p:tgtEl>
                                      </p:cBhvr>
                                    </p:animEffect>
                                  </p:childTnLst>
                                </p:cTn>
                              </p:par>
                            </p:childTnLst>
                          </p:cTn>
                        </p:par>
                        <p:par>
                          <p:cTn id="62" fill="hold">
                            <p:stCondLst>
                              <p:cond delay="3000"/>
                            </p:stCondLst>
                            <p:childTnLst>
                              <p:par>
                                <p:cTn id="63" presetClass="entr" nodeType="afterEffect" presetID="10" grpId="14" fill="hold">
                                  <p:stCondLst>
                                    <p:cond delay="0"/>
                                  </p:stCondLst>
                                  <p:iterate type="el" backwards="0">
                                    <p:tmAbs val="0"/>
                                  </p:iterate>
                                  <p:childTnLst>
                                    <p:set>
                                      <p:cBhvr>
                                        <p:cTn id="64" fill="hold"/>
                                        <p:tgtEl>
                                          <p:spTgt spid="322"/>
                                        </p:tgtEl>
                                        <p:attrNameLst>
                                          <p:attrName>style.visibility</p:attrName>
                                        </p:attrNameLst>
                                      </p:cBhvr>
                                      <p:to>
                                        <p:strVal val="visible"/>
                                      </p:to>
                                    </p:set>
                                    <p:animEffect filter="fade" transition="in">
                                      <p:cBhvr>
                                        <p:cTn id="65" dur="1000"/>
                                        <p:tgtEl>
                                          <p:spTgt spid="322"/>
                                        </p:tgtEl>
                                      </p:cBhvr>
                                    </p:animEffect>
                                  </p:childTnLst>
                                </p:cTn>
                              </p:par>
                            </p:childTnLst>
                          </p:cTn>
                        </p:par>
                        <p:par>
                          <p:cTn id="66" fill="hold">
                            <p:stCondLst>
                              <p:cond delay="4000"/>
                            </p:stCondLst>
                            <p:childTnLst>
                              <p:par>
                                <p:cTn id="67" presetClass="entr" nodeType="afterEffect" presetID="10" grpId="15" fill="hold">
                                  <p:stCondLst>
                                    <p:cond delay="0"/>
                                  </p:stCondLst>
                                  <p:iterate type="el" backwards="0">
                                    <p:tmAbs val="0"/>
                                  </p:iterate>
                                  <p:childTnLst>
                                    <p:set>
                                      <p:cBhvr>
                                        <p:cTn id="68" fill="hold"/>
                                        <p:tgtEl>
                                          <p:spTgt spid="318"/>
                                        </p:tgtEl>
                                        <p:attrNameLst>
                                          <p:attrName>style.visibility</p:attrName>
                                        </p:attrNameLst>
                                      </p:cBhvr>
                                      <p:to>
                                        <p:strVal val="visible"/>
                                      </p:to>
                                    </p:set>
                                    <p:animEffect filter="fade" transition="in">
                                      <p:cBhvr>
                                        <p:cTn id="69" dur="1000"/>
                                        <p:tgtEl>
                                          <p:spTgt spid="318"/>
                                        </p:tgtEl>
                                      </p:cBhvr>
                                    </p:animEffect>
                                  </p:childTnLst>
                                </p:cTn>
                              </p:par>
                            </p:childTnLst>
                          </p:cTn>
                        </p:par>
                        <p:par>
                          <p:cTn id="70" fill="hold">
                            <p:stCondLst>
                              <p:cond delay="5000"/>
                            </p:stCondLst>
                            <p:childTnLst>
                              <p:par>
                                <p:cTn id="71" presetClass="entr" nodeType="afterEffect" presetID="10" grpId="16" fill="hold">
                                  <p:stCondLst>
                                    <p:cond delay="0"/>
                                  </p:stCondLst>
                                  <p:iterate type="el" backwards="0">
                                    <p:tmAbs val="0"/>
                                  </p:iterate>
                                  <p:childTnLst>
                                    <p:set>
                                      <p:cBhvr>
                                        <p:cTn id="72" fill="hold"/>
                                        <p:tgtEl>
                                          <p:spTgt spid="317"/>
                                        </p:tgtEl>
                                        <p:attrNameLst>
                                          <p:attrName>style.visibility</p:attrName>
                                        </p:attrNameLst>
                                      </p:cBhvr>
                                      <p:to>
                                        <p:strVal val="visible"/>
                                      </p:to>
                                    </p:set>
                                    <p:animEffect filter="fade" transition="in">
                                      <p:cBhvr>
                                        <p:cTn id="73" dur="1000"/>
                                        <p:tgtEl>
                                          <p:spTgt spid="317"/>
                                        </p:tgtEl>
                                      </p:cBhvr>
                                    </p:animEffect>
                                  </p:childTnLst>
                                </p:cTn>
                              </p:par>
                            </p:childTnLst>
                          </p:cTn>
                        </p:par>
                        <p:par>
                          <p:cTn id="74" fill="hold">
                            <p:stCondLst>
                              <p:cond delay="6000"/>
                            </p:stCondLst>
                            <p:childTnLst>
                              <p:par>
                                <p:cTn id="75" presetClass="entr" nodeType="afterEffect" presetID="10" grpId="17" fill="hold">
                                  <p:stCondLst>
                                    <p:cond delay="0"/>
                                  </p:stCondLst>
                                  <p:iterate type="el" backwards="0">
                                    <p:tmAbs val="0"/>
                                  </p:iterate>
                                  <p:childTnLst>
                                    <p:set>
                                      <p:cBhvr>
                                        <p:cTn id="76" fill="hold"/>
                                        <p:tgtEl>
                                          <p:spTgt spid="316"/>
                                        </p:tgtEl>
                                        <p:attrNameLst>
                                          <p:attrName>style.visibility</p:attrName>
                                        </p:attrNameLst>
                                      </p:cBhvr>
                                      <p:to>
                                        <p:strVal val="visible"/>
                                      </p:to>
                                    </p:set>
                                    <p:animEffect filter="fade" transition="in">
                                      <p:cBhvr>
                                        <p:cTn id="77" dur="1000"/>
                                        <p:tgtEl>
                                          <p:spTgt spid="316"/>
                                        </p:tgtEl>
                                      </p:cBhvr>
                                    </p:animEffect>
                                  </p:childTnLst>
                                </p:cTn>
                              </p:par>
                            </p:childTnLst>
                          </p:cTn>
                        </p:par>
                        <p:par>
                          <p:cTn id="78" fill="hold">
                            <p:stCondLst>
                              <p:cond delay="7000"/>
                            </p:stCondLst>
                            <p:childTnLst>
                              <p:par>
                                <p:cTn id="79" presetClass="entr" nodeType="afterEffect" presetID="10" grpId="18" fill="hold">
                                  <p:stCondLst>
                                    <p:cond delay="0"/>
                                  </p:stCondLst>
                                  <p:iterate type="el" backwards="0">
                                    <p:tmAbs val="0"/>
                                  </p:iterate>
                                  <p:childTnLst>
                                    <p:set>
                                      <p:cBhvr>
                                        <p:cTn id="80" fill="hold"/>
                                        <p:tgtEl>
                                          <p:spTgt spid="319"/>
                                        </p:tgtEl>
                                        <p:attrNameLst>
                                          <p:attrName>style.visibility</p:attrName>
                                        </p:attrNameLst>
                                      </p:cBhvr>
                                      <p:to>
                                        <p:strVal val="visible"/>
                                      </p:to>
                                    </p:set>
                                    <p:animEffect filter="fade" transition="in">
                                      <p:cBhvr>
                                        <p:cTn id="81" dur="1000"/>
                                        <p:tgtEl>
                                          <p:spTgt spid="319"/>
                                        </p:tgtEl>
                                      </p:cBhvr>
                                    </p:animEffect>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8" presetID="22" grpId="19" fill="hold">
                                  <p:stCondLst>
                                    <p:cond delay="0"/>
                                  </p:stCondLst>
                                  <p:iterate type="el" backwards="0">
                                    <p:tmAbs val="0"/>
                                  </p:iterate>
                                  <p:childTnLst>
                                    <p:set>
                                      <p:cBhvr>
                                        <p:cTn id="85" fill="hold"/>
                                        <p:tgtEl>
                                          <p:spTgt spid="323"/>
                                        </p:tgtEl>
                                        <p:attrNameLst>
                                          <p:attrName>style.visibility</p:attrName>
                                        </p:attrNameLst>
                                      </p:cBhvr>
                                      <p:to>
                                        <p:strVal val="visible"/>
                                      </p:to>
                                    </p:set>
                                    <p:animEffect filter="wipe(left)" transition="in">
                                      <p:cBhvr>
                                        <p:cTn id="86"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2"/>
      <p:bldP build="whole" bldLvl="1" animBg="1" rev="0" advAuto="0" spid="314" grpId="3"/>
      <p:bldP build="whole" bldLvl="1" animBg="1" rev="0" advAuto="0" spid="304" grpId="4"/>
      <p:bldP build="whole" bldLvl="1" animBg="1" rev="0" advAuto="0" spid="318" grpId="15"/>
      <p:bldP build="whole" bldLvl="1" animBg="1" rev="0" advAuto="0" spid="319" grpId="18"/>
      <p:bldP build="whole" bldLvl="1" animBg="1" rev="0" advAuto="0" spid="320" grpId="11"/>
      <p:bldP build="whole" bldLvl="1" animBg="1" rev="0" advAuto="0" spid="309" grpId="7"/>
      <p:bldP build="whole" bldLvl="1" animBg="1" rev="0" advAuto="0" spid="322" grpId="14"/>
      <p:bldP build="whole" bldLvl="1" animBg="1" rev="0" advAuto="0" spid="321" grpId="13"/>
      <p:bldP build="whole" bldLvl="1" animBg="1" rev="0" advAuto="0" spid="315" grpId="12"/>
      <p:bldP build="whole" bldLvl="1" animBg="1" rev="0" advAuto="0" spid="316" grpId="17"/>
      <p:bldP build="whole" bldLvl="1" animBg="1" rev="0" advAuto="0" spid="326" grpId="8"/>
      <p:bldP build="whole" bldLvl="1" animBg="1" rev="0" advAuto="0" spid="291" grpId="5"/>
      <p:bldP build="whole" bldLvl="1" animBg="1" rev="0" advAuto="0" spid="323" grpId="19"/>
      <p:bldP build="whole" bldLvl="1" animBg="1" rev="0" advAuto="0" spid="300" grpId="1"/>
      <p:bldP build="whole" bldLvl="1" animBg="1" rev="0" advAuto="0" spid="292" grpId="6"/>
      <p:bldP build="whole" bldLvl="1" animBg="1" rev="0" advAuto="0" spid="317" grpId="16"/>
      <p:bldP build="whole" bldLvl="1" animBg="1" rev="0" advAuto="0" spid="310" grpId="9"/>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Title 1"/>
          <p:cNvSpPr txBox="1"/>
          <p:nvPr>
            <p:ph type="title"/>
          </p:nvPr>
        </p:nvSpPr>
        <p:spPr>
          <a:prstGeom prst="rect">
            <a:avLst/>
          </a:prstGeom>
        </p:spPr>
        <p:txBody>
          <a:bodyPr/>
          <a:lstStyle/>
          <a:p>
            <a:pPr/>
            <a:r>
              <a:t>Existing Sketch Cleanup Algorithms</a:t>
            </a:r>
          </a:p>
        </p:txBody>
      </p:sp>
      <p:grpSp>
        <p:nvGrpSpPr>
          <p:cNvPr id="337" name="Group"/>
          <p:cNvGrpSpPr/>
          <p:nvPr/>
        </p:nvGrpSpPr>
        <p:grpSpPr>
          <a:xfrm>
            <a:off x="4770108" y="1538458"/>
            <a:ext cx="3157221" cy="2371043"/>
            <a:chOff x="0" y="0"/>
            <a:chExt cx="3157220" cy="2371042"/>
          </a:xfrm>
        </p:grpSpPr>
        <p:grpSp>
          <p:nvGrpSpPr>
            <p:cNvPr id="335" name="Group"/>
            <p:cNvGrpSpPr/>
            <p:nvPr/>
          </p:nvGrpSpPr>
          <p:grpSpPr>
            <a:xfrm>
              <a:off x="276593" y="0"/>
              <a:ext cx="2803253" cy="1874279"/>
              <a:chOff x="0" y="0"/>
              <a:chExt cx="2803251" cy="1874278"/>
            </a:xfrm>
          </p:grpSpPr>
          <p:pic>
            <p:nvPicPr>
              <p:cNvPr id="333" name="ms_clean.png" descr="ms_clean.png"/>
              <p:cNvPicPr>
                <a:picLocks noChangeAspect="0"/>
              </p:cNvPicPr>
              <p:nvPr/>
            </p:nvPicPr>
            <p:blipFill>
              <a:blip r:embed="rId3">
                <a:extLst/>
              </a:blip>
              <a:stretch>
                <a:fillRect/>
              </a:stretch>
            </p:blipFill>
            <p:spPr>
              <a:xfrm>
                <a:off x="1401186" y="1119"/>
                <a:ext cx="1402066" cy="1873160"/>
              </a:xfrm>
              <a:prstGeom prst="rect">
                <a:avLst/>
              </a:prstGeom>
              <a:ln w="12700" cap="flat">
                <a:noFill/>
                <a:miter lim="400000"/>
              </a:ln>
              <a:effectLst/>
            </p:spPr>
          </p:pic>
          <p:pic>
            <p:nvPicPr>
              <p:cNvPr id="334" name="ms_rough.png" descr="ms_rough.png"/>
              <p:cNvPicPr>
                <a:picLocks noChangeAspect="1"/>
              </p:cNvPicPr>
              <p:nvPr/>
            </p:nvPicPr>
            <p:blipFill>
              <a:blip r:embed="rId4">
                <a:extLst/>
              </a:blip>
              <a:stretch>
                <a:fillRect/>
              </a:stretch>
            </p:blipFill>
            <p:spPr>
              <a:xfrm>
                <a:off x="0" y="0"/>
                <a:ext cx="1402066" cy="1874279"/>
              </a:xfrm>
              <a:prstGeom prst="rect">
                <a:avLst/>
              </a:prstGeom>
              <a:ln w="12700" cap="flat">
                <a:noFill/>
                <a:miter lim="400000"/>
              </a:ln>
              <a:effectLst/>
            </p:spPr>
          </p:pic>
        </p:grpSp>
        <p:sp>
          <p:nvSpPr>
            <p:cNvPr id="336" name="[Simo-Serra et al. 2018a]"/>
            <p:cNvSpPr txBox="1"/>
            <p:nvPr/>
          </p:nvSpPr>
          <p:spPr>
            <a:xfrm>
              <a:off x="0" y="1898349"/>
              <a:ext cx="3157220" cy="47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[Simo-Serra et al. 2018a]</a:t>
              </a:r>
            </a:p>
          </p:txBody>
        </p:sp>
      </p:grpSp>
      <p:grpSp>
        <p:nvGrpSpPr>
          <p:cNvPr id="343" name="Group"/>
          <p:cNvGrpSpPr/>
          <p:nvPr/>
        </p:nvGrpSpPr>
        <p:grpSpPr>
          <a:xfrm>
            <a:off x="8223105" y="5304741"/>
            <a:ext cx="3177541" cy="3464803"/>
            <a:chOff x="0" y="0"/>
            <a:chExt cx="3177539" cy="3464801"/>
          </a:xfrm>
        </p:grpSpPr>
        <p:grpSp>
          <p:nvGrpSpPr>
            <p:cNvPr id="340" name="Group"/>
            <p:cNvGrpSpPr/>
            <p:nvPr/>
          </p:nvGrpSpPr>
          <p:grpSpPr>
            <a:xfrm>
              <a:off x="223002" y="457634"/>
              <a:ext cx="2731537" cy="2540001"/>
              <a:chOff x="0" y="0"/>
              <a:chExt cx="2731535" cy="2540000"/>
            </a:xfrm>
          </p:grpSpPr>
          <p:pic>
            <p:nvPicPr>
              <p:cNvPr id="338" name="08771128-1.jpg" descr="08771128-1.jpg"/>
              <p:cNvPicPr>
                <a:picLocks noChangeAspect="1"/>
              </p:cNvPicPr>
              <p:nvPr/>
            </p:nvPicPr>
            <p:blipFill>
              <a:blip r:embed="rId5">
                <a:extLst/>
              </a:blip>
              <a:stretch>
                <a:fillRect/>
              </a:stretch>
            </p:blipFill>
            <p:spPr>
              <a:xfrm>
                <a:off x="1364774" y="0"/>
                <a:ext cx="1366762" cy="2540000"/>
              </a:xfrm>
              <a:prstGeom prst="rect">
                <a:avLst/>
              </a:prstGeom>
              <a:ln w="12700" cap="flat">
                <a:noFill/>
                <a:miter lim="400000"/>
              </a:ln>
              <a:effectLst/>
            </p:spPr>
          </p:pic>
          <p:pic>
            <p:nvPicPr>
              <p:cNvPr id="339" name="08771128.jpg" descr="08771128.jpg"/>
              <p:cNvPicPr>
                <a:picLocks noChangeAspect="1"/>
              </p:cNvPicPr>
              <p:nvPr/>
            </p:nvPicPr>
            <p:blipFill>
              <a:blip r:embed="rId6">
                <a:extLst/>
              </a:blip>
              <a:stretch>
                <a:fillRect/>
              </a:stretch>
            </p:blipFill>
            <p:spPr>
              <a:xfrm>
                <a:off x="0" y="0"/>
                <a:ext cx="1371600" cy="2540000"/>
              </a:xfrm>
              <a:prstGeom prst="rect">
                <a:avLst/>
              </a:prstGeom>
              <a:ln w="12700" cap="flat">
                <a:noFill/>
                <a:miter lim="400000"/>
              </a:ln>
              <a:effectLst/>
            </p:spPr>
          </p:pic>
        </p:grpSp>
        <p:sp>
          <p:nvSpPr>
            <p:cNvPr id="341" name="[Xu et al. 2019]"/>
            <p:cNvSpPr txBox="1"/>
            <p:nvPr/>
          </p:nvSpPr>
          <p:spPr>
            <a:xfrm>
              <a:off x="609600" y="2992109"/>
              <a:ext cx="1958341" cy="4726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[Xu et al. 2019]</a:t>
              </a:r>
            </a:p>
          </p:txBody>
        </p:sp>
        <p:sp>
          <p:nvSpPr>
            <p:cNvPr id="342" name="CC-BY-4.0 © David Revoy"/>
            <p:cNvSpPr txBox="1"/>
            <p:nvPr/>
          </p:nvSpPr>
          <p:spPr>
            <a:xfrm>
              <a:off x="0" y="0"/>
              <a:ext cx="3177541"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2438338">
                <a:defRPr sz="2000">
                  <a:solidFill>
                    <a:srgbClr val="5E5E5E"/>
                  </a:solidFill>
                </a:defRPr>
              </a:lvl1pPr>
            </a:lstStyle>
            <a:p>
              <a:pPr/>
              <a:r>
                <a:t>CC-BY-4.0 © David Revoy</a:t>
              </a:r>
            </a:p>
          </p:txBody>
        </p:sp>
      </p:grpSp>
      <p:grpSp>
        <p:nvGrpSpPr>
          <p:cNvPr id="349" name="Group"/>
          <p:cNvGrpSpPr/>
          <p:nvPr/>
        </p:nvGrpSpPr>
        <p:grpSpPr>
          <a:xfrm>
            <a:off x="68406" y="6279768"/>
            <a:ext cx="4405926" cy="2705424"/>
            <a:chOff x="0" y="0"/>
            <a:chExt cx="4405925" cy="2705423"/>
          </a:xfrm>
        </p:grpSpPr>
        <p:grpSp>
          <p:nvGrpSpPr>
            <p:cNvPr id="346" name="Group"/>
            <p:cNvGrpSpPr/>
            <p:nvPr/>
          </p:nvGrpSpPr>
          <p:grpSpPr>
            <a:xfrm>
              <a:off x="0" y="468105"/>
              <a:ext cx="4405926" cy="1759416"/>
              <a:chOff x="0" y="0"/>
              <a:chExt cx="4405925" cy="1759414"/>
            </a:xfrm>
          </p:grpSpPr>
          <p:pic>
            <p:nvPicPr>
              <p:cNvPr id="344" name="rti_clean.jpg" descr="rti_clean.jpg"/>
              <p:cNvPicPr>
                <a:picLocks noChangeAspect="1"/>
              </p:cNvPicPr>
              <p:nvPr/>
            </p:nvPicPr>
            <p:blipFill>
              <a:blip r:embed="rId7">
                <a:extLst/>
              </a:blip>
              <a:stretch>
                <a:fillRect/>
              </a:stretch>
            </p:blipFill>
            <p:spPr>
              <a:xfrm>
                <a:off x="2252232" y="0"/>
                <a:ext cx="2153694" cy="1759415"/>
              </a:xfrm>
              <a:prstGeom prst="rect">
                <a:avLst/>
              </a:prstGeom>
              <a:ln w="12700" cap="flat">
                <a:noFill/>
                <a:miter lim="400000"/>
              </a:ln>
              <a:effectLst/>
            </p:spPr>
          </p:pic>
          <p:pic>
            <p:nvPicPr>
              <p:cNvPr id="345" name="rti_rough.jpg" descr="rti_rough.jpg"/>
              <p:cNvPicPr>
                <a:picLocks noChangeAspect="1"/>
              </p:cNvPicPr>
              <p:nvPr/>
            </p:nvPicPr>
            <p:blipFill>
              <a:blip r:embed="rId8">
                <a:extLst/>
              </a:blip>
              <a:stretch>
                <a:fillRect/>
              </a:stretch>
            </p:blipFill>
            <p:spPr>
              <a:xfrm>
                <a:off x="0" y="0"/>
                <a:ext cx="2153693" cy="1759415"/>
              </a:xfrm>
              <a:prstGeom prst="rect">
                <a:avLst/>
              </a:prstGeom>
              <a:ln w="12700" cap="flat">
                <a:noFill/>
                <a:miter lim="400000"/>
              </a:ln>
              <a:effectLst/>
            </p:spPr>
          </p:pic>
        </p:grpSp>
        <p:sp>
          <p:nvSpPr>
            <p:cNvPr id="347" name="[Simo-Serra et al. 2018b]"/>
            <p:cNvSpPr txBox="1"/>
            <p:nvPr/>
          </p:nvSpPr>
          <p:spPr>
            <a:xfrm>
              <a:off x="619653" y="2232730"/>
              <a:ext cx="3166619" cy="47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[Simo-Serra et al. 2018b]</a:t>
              </a:r>
            </a:p>
          </p:txBody>
        </p:sp>
        <p:sp>
          <p:nvSpPr>
            <p:cNvPr id="348" name="CC-BY-4.0 © David Revoy"/>
            <p:cNvSpPr txBox="1"/>
            <p:nvPr/>
          </p:nvSpPr>
          <p:spPr>
            <a:xfrm>
              <a:off x="614192" y="0"/>
              <a:ext cx="3177541"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2438338">
                <a:defRPr sz="2000">
                  <a:solidFill>
                    <a:srgbClr val="5E5E5E"/>
                  </a:solidFill>
                </a:defRPr>
              </a:lvl1pPr>
            </a:lstStyle>
            <a:p>
              <a:pPr/>
              <a:r>
                <a:t>CC-BY-4.0 © David Revoy</a:t>
              </a:r>
            </a:p>
          </p:txBody>
        </p:sp>
      </p:grpSp>
      <p:grpSp>
        <p:nvGrpSpPr>
          <p:cNvPr id="354" name="Group"/>
          <p:cNvGrpSpPr/>
          <p:nvPr/>
        </p:nvGrpSpPr>
        <p:grpSpPr>
          <a:xfrm>
            <a:off x="4775354" y="6495417"/>
            <a:ext cx="3146729" cy="2274127"/>
            <a:chOff x="0" y="0"/>
            <a:chExt cx="3146728" cy="2274125"/>
          </a:xfrm>
        </p:grpSpPr>
        <p:grpSp>
          <p:nvGrpSpPr>
            <p:cNvPr id="352" name="Group"/>
            <p:cNvGrpSpPr/>
            <p:nvPr/>
          </p:nvGrpSpPr>
          <p:grpSpPr>
            <a:xfrm>
              <a:off x="0" y="0"/>
              <a:ext cx="3146729" cy="1837593"/>
              <a:chOff x="0" y="0"/>
              <a:chExt cx="3146728" cy="1837592"/>
            </a:xfrm>
          </p:grpSpPr>
          <p:pic>
            <p:nvPicPr>
              <p:cNvPr id="350" name="fidelity_simplicity_clean.jpg" descr="fidelity_simplicity_clean.jpg"/>
              <p:cNvPicPr>
                <a:picLocks noChangeAspect="1"/>
              </p:cNvPicPr>
              <p:nvPr/>
            </p:nvPicPr>
            <p:blipFill>
              <a:blip r:embed="rId9">
                <a:extLst/>
              </a:blip>
              <a:stretch>
                <a:fillRect/>
              </a:stretch>
            </p:blipFill>
            <p:spPr>
              <a:xfrm>
                <a:off x="1526521" y="0"/>
                <a:ext cx="1620208" cy="1837593"/>
              </a:xfrm>
              <a:prstGeom prst="rect">
                <a:avLst/>
              </a:prstGeom>
              <a:ln w="12700" cap="flat">
                <a:noFill/>
                <a:miter lim="400000"/>
              </a:ln>
              <a:effectLst/>
            </p:spPr>
          </p:pic>
          <p:pic>
            <p:nvPicPr>
              <p:cNvPr id="351" name="stool_1.png" descr="stool_1.png"/>
              <p:cNvPicPr>
                <a:picLocks noChangeAspect="0"/>
              </p:cNvPicPr>
              <p:nvPr/>
            </p:nvPicPr>
            <p:blipFill>
              <a:blip r:embed="rId10">
                <a:extLst/>
              </a:blip>
              <a:stretch>
                <a:fillRect/>
              </a:stretch>
            </p:blipFill>
            <p:spPr>
              <a:xfrm>
                <a:off x="0" y="679"/>
                <a:ext cx="1620207" cy="1836235"/>
              </a:xfrm>
              <a:prstGeom prst="rect">
                <a:avLst/>
              </a:prstGeom>
              <a:ln w="12700" cap="flat">
                <a:noFill/>
                <a:miter lim="400000"/>
              </a:ln>
              <a:effectLst/>
            </p:spPr>
          </p:pic>
        </p:grpSp>
        <p:sp>
          <p:nvSpPr>
            <p:cNvPr id="353" name="[Favreau et al. 2016]"/>
            <p:cNvSpPr txBox="1"/>
            <p:nvPr/>
          </p:nvSpPr>
          <p:spPr>
            <a:xfrm>
              <a:off x="271741" y="1801433"/>
              <a:ext cx="2603247" cy="4726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[Favreau et al. 2016]</a:t>
              </a:r>
            </a:p>
          </p:txBody>
        </p:sp>
      </p:grpSp>
      <p:grpSp>
        <p:nvGrpSpPr>
          <p:cNvPr id="359" name="Group"/>
          <p:cNvGrpSpPr/>
          <p:nvPr/>
        </p:nvGrpSpPr>
        <p:grpSpPr>
          <a:xfrm>
            <a:off x="4947092" y="4213133"/>
            <a:ext cx="2803253" cy="1930194"/>
            <a:chOff x="0" y="0"/>
            <a:chExt cx="2803251" cy="1930192"/>
          </a:xfrm>
        </p:grpSpPr>
        <p:grpSp>
          <p:nvGrpSpPr>
            <p:cNvPr id="357" name="Group"/>
            <p:cNvGrpSpPr/>
            <p:nvPr/>
          </p:nvGrpSpPr>
          <p:grpSpPr>
            <a:xfrm>
              <a:off x="0" y="0"/>
              <a:ext cx="2803252" cy="1493398"/>
              <a:chOff x="0" y="0"/>
              <a:chExt cx="2803251" cy="1493397"/>
            </a:xfrm>
          </p:grpSpPr>
          <p:pic>
            <p:nvPicPr>
              <p:cNvPr id="355" name="dt_clean.jpg" descr="dt_clean.jpg"/>
              <p:cNvPicPr>
                <a:picLocks noChangeAspect="1"/>
              </p:cNvPicPr>
              <p:nvPr/>
            </p:nvPicPr>
            <p:blipFill>
              <a:blip r:embed="rId11">
                <a:extLst/>
              </a:blip>
              <a:stretch>
                <a:fillRect/>
              </a:stretch>
            </p:blipFill>
            <p:spPr>
              <a:xfrm>
                <a:off x="1406695" y="0"/>
                <a:ext cx="1396557" cy="1493398"/>
              </a:xfrm>
              <a:prstGeom prst="rect">
                <a:avLst/>
              </a:prstGeom>
              <a:ln w="12700" cap="flat">
                <a:noFill/>
                <a:miter lim="400000"/>
              </a:ln>
              <a:effectLst/>
            </p:spPr>
          </p:pic>
          <p:pic>
            <p:nvPicPr>
              <p:cNvPr id="356" name="dt_rough.jpg" descr="dt_rough.jpg"/>
              <p:cNvPicPr>
                <a:picLocks noChangeAspect="1"/>
              </p:cNvPicPr>
              <p:nvPr/>
            </p:nvPicPr>
            <p:blipFill>
              <a:blip r:embed="rId12">
                <a:extLst/>
              </a:blip>
              <a:stretch>
                <a:fillRect/>
              </a:stretch>
            </p:blipFill>
            <p:spPr>
              <a:xfrm>
                <a:off x="0" y="0"/>
                <a:ext cx="1452623" cy="1493398"/>
              </a:xfrm>
              <a:prstGeom prst="rect">
                <a:avLst/>
              </a:prstGeom>
              <a:ln w="12700" cap="flat">
                <a:noFill/>
                <a:miter lim="400000"/>
              </a:ln>
              <a:effectLst/>
            </p:spPr>
          </p:pic>
        </p:grpSp>
        <p:sp>
          <p:nvSpPr>
            <p:cNvPr id="358" name="[Parakkat et al. 2018]"/>
            <p:cNvSpPr txBox="1"/>
            <p:nvPr/>
          </p:nvSpPr>
          <p:spPr>
            <a:xfrm>
              <a:off x="39169" y="1457500"/>
              <a:ext cx="2724913" cy="4726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[Parakkat et al. 2018]</a:t>
              </a:r>
            </a:p>
          </p:txBody>
        </p:sp>
      </p:grpSp>
      <p:grpSp>
        <p:nvGrpSpPr>
          <p:cNvPr id="364" name="Group"/>
          <p:cNvGrpSpPr/>
          <p:nvPr/>
        </p:nvGrpSpPr>
        <p:grpSpPr>
          <a:xfrm>
            <a:off x="315708" y="1451603"/>
            <a:ext cx="3911322" cy="2544754"/>
            <a:chOff x="0" y="0"/>
            <a:chExt cx="3911321" cy="2544753"/>
          </a:xfrm>
        </p:grpSpPr>
        <p:grpSp>
          <p:nvGrpSpPr>
            <p:cNvPr id="362" name="Group"/>
            <p:cNvGrpSpPr/>
            <p:nvPr/>
          </p:nvGrpSpPr>
          <p:grpSpPr>
            <a:xfrm>
              <a:off x="0" y="0"/>
              <a:ext cx="3911322" cy="1956647"/>
              <a:chOff x="0" y="0"/>
              <a:chExt cx="3911321" cy="1956646"/>
            </a:xfrm>
          </p:grpSpPr>
          <p:pic>
            <p:nvPicPr>
              <p:cNvPr id="360" name="dracolion_clean.png" descr="dracolion_clean.png"/>
              <p:cNvPicPr>
                <a:picLocks noChangeAspect="1"/>
              </p:cNvPicPr>
              <p:nvPr/>
            </p:nvPicPr>
            <p:blipFill>
              <a:blip r:embed="rId13">
                <a:extLst/>
              </a:blip>
              <a:stretch>
                <a:fillRect/>
              </a:stretch>
            </p:blipFill>
            <p:spPr>
              <a:xfrm>
                <a:off x="1954674" y="0"/>
                <a:ext cx="1956648" cy="1956647"/>
              </a:xfrm>
              <a:prstGeom prst="rect">
                <a:avLst/>
              </a:prstGeom>
              <a:ln w="12700" cap="flat">
                <a:noFill/>
                <a:miter lim="400000"/>
              </a:ln>
              <a:effectLst/>
            </p:spPr>
          </p:pic>
          <p:pic>
            <p:nvPicPr>
              <p:cNvPr id="361" name="dracolion.png" descr="dracolion.png"/>
              <p:cNvPicPr>
                <a:picLocks noChangeAspect="1"/>
              </p:cNvPicPr>
              <p:nvPr/>
            </p:nvPicPr>
            <p:blipFill>
              <a:blip r:embed="rId14">
                <a:extLst/>
              </a:blip>
              <a:stretch>
                <a:fillRect/>
              </a:stretch>
            </p:blipFill>
            <p:spPr>
              <a:xfrm>
                <a:off x="0" y="0"/>
                <a:ext cx="1956648" cy="1956647"/>
              </a:xfrm>
              <a:prstGeom prst="rect">
                <a:avLst/>
              </a:prstGeom>
              <a:ln w="12700" cap="flat">
                <a:noFill/>
                <a:miter lim="400000"/>
              </a:ln>
              <a:effectLst/>
            </p:spPr>
          </p:pic>
        </p:grpSp>
        <p:sp>
          <p:nvSpPr>
            <p:cNvPr id="363" name="[Noris et al. 2013]"/>
            <p:cNvSpPr txBox="1"/>
            <p:nvPr/>
          </p:nvSpPr>
          <p:spPr>
            <a:xfrm>
              <a:off x="197417" y="1816492"/>
              <a:ext cx="3516487" cy="7282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defTabSz="825500">
                <a:defRPr b="1" sz="2000"/>
              </a:lvl1pPr>
            </a:lstStyle>
            <a:p>
              <a:pPr/>
              <a:r>
                <a:t>[Noris et al. 2013]</a:t>
              </a:r>
            </a:p>
          </p:txBody>
        </p:sp>
      </p:grpSp>
      <p:grpSp>
        <p:nvGrpSpPr>
          <p:cNvPr id="370" name="Group"/>
          <p:cNvGrpSpPr/>
          <p:nvPr/>
        </p:nvGrpSpPr>
        <p:grpSpPr>
          <a:xfrm>
            <a:off x="11650298" y="5277122"/>
            <a:ext cx="4192017" cy="3492422"/>
            <a:chOff x="0" y="0"/>
            <a:chExt cx="4192015" cy="3492421"/>
          </a:xfrm>
        </p:grpSpPr>
        <p:grpSp>
          <p:nvGrpSpPr>
            <p:cNvPr id="367" name="Group"/>
            <p:cNvGrpSpPr/>
            <p:nvPr/>
          </p:nvGrpSpPr>
          <p:grpSpPr>
            <a:xfrm>
              <a:off x="416062" y="467177"/>
              <a:ext cx="3359891" cy="2558380"/>
              <a:chOff x="0" y="0"/>
              <a:chExt cx="3359889" cy="2558378"/>
            </a:xfrm>
          </p:grpSpPr>
          <p:pic>
            <p:nvPicPr>
              <p:cNvPr id="365" name="elephant.png" descr="elephant.png"/>
              <p:cNvPicPr>
                <a:picLocks noChangeAspect="1"/>
              </p:cNvPicPr>
              <p:nvPr/>
            </p:nvPicPr>
            <p:blipFill>
              <a:blip r:embed="rId15">
                <a:extLst/>
              </a:blip>
              <a:stretch>
                <a:fillRect/>
              </a:stretch>
            </p:blipFill>
            <p:spPr>
              <a:xfrm>
                <a:off x="0" y="0"/>
                <a:ext cx="1698791" cy="2558379"/>
              </a:xfrm>
              <a:prstGeom prst="rect">
                <a:avLst/>
              </a:prstGeom>
              <a:ln w="12700" cap="flat">
                <a:noFill/>
                <a:miter lim="400000"/>
              </a:ln>
              <a:effectLst/>
            </p:spPr>
          </p:pic>
          <p:pic>
            <p:nvPicPr>
              <p:cNvPr id="366" name="elephant_clean.png" descr="elephant_clean.png"/>
              <p:cNvPicPr>
                <a:picLocks noChangeAspect="1"/>
              </p:cNvPicPr>
              <p:nvPr/>
            </p:nvPicPr>
            <p:blipFill>
              <a:blip r:embed="rId16">
                <a:extLst/>
              </a:blip>
              <a:stretch>
                <a:fillRect/>
              </a:stretch>
            </p:blipFill>
            <p:spPr>
              <a:xfrm>
                <a:off x="1661099" y="0"/>
                <a:ext cx="1698791" cy="2558379"/>
              </a:xfrm>
              <a:prstGeom prst="rect">
                <a:avLst/>
              </a:prstGeom>
              <a:ln w="12700" cap="flat">
                <a:noFill/>
                <a:miter lim="400000"/>
              </a:ln>
              <a:effectLst/>
            </p:spPr>
          </p:pic>
        </p:grpSp>
        <p:sp>
          <p:nvSpPr>
            <p:cNvPr id="368" name="[Bessmeltsev and Solomon 2019]"/>
            <p:cNvSpPr txBox="1"/>
            <p:nvPr/>
          </p:nvSpPr>
          <p:spPr>
            <a:xfrm>
              <a:off x="0" y="3019728"/>
              <a:ext cx="4192017" cy="4726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[Bessmeltsev and Solomon 2019]</a:t>
              </a:r>
            </a:p>
          </p:txBody>
        </p:sp>
        <p:sp>
          <p:nvSpPr>
            <p:cNvPr id="369" name="©Ivan Huska"/>
            <p:cNvSpPr txBox="1"/>
            <p:nvPr/>
          </p:nvSpPr>
          <p:spPr>
            <a:xfrm>
              <a:off x="1276350" y="0"/>
              <a:ext cx="1639317"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2438338">
                <a:defRPr sz="2000">
                  <a:solidFill>
                    <a:srgbClr val="5E5E5E"/>
                  </a:solidFill>
                </a:defRPr>
              </a:lvl1pPr>
            </a:lstStyle>
            <a:p>
              <a:pPr/>
              <a:r>
                <a:t>©Ivan Huska</a:t>
              </a:r>
            </a:p>
          </p:txBody>
        </p:sp>
      </p:grpSp>
      <p:grpSp>
        <p:nvGrpSpPr>
          <p:cNvPr id="376" name="Group"/>
          <p:cNvGrpSpPr/>
          <p:nvPr/>
        </p:nvGrpSpPr>
        <p:grpSpPr>
          <a:xfrm>
            <a:off x="8014479" y="2198592"/>
            <a:ext cx="3956572" cy="2530548"/>
            <a:chOff x="0" y="0"/>
            <a:chExt cx="3956571" cy="2530546"/>
          </a:xfrm>
        </p:grpSpPr>
        <p:grpSp>
          <p:nvGrpSpPr>
            <p:cNvPr id="373" name="Group"/>
            <p:cNvGrpSpPr/>
            <p:nvPr/>
          </p:nvGrpSpPr>
          <p:grpSpPr>
            <a:xfrm>
              <a:off x="0" y="447569"/>
              <a:ext cx="3956572" cy="1685646"/>
              <a:chOff x="0" y="0"/>
              <a:chExt cx="3956571" cy="1685644"/>
            </a:xfrm>
          </p:grpSpPr>
          <p:pic>
            <p:nvPicPr>
              <p:cNvPr id="371" name="sa_rough.jpg" descr="sa_rough.jpg"/>
              <p:cNvPicPr>
                <a:picLocks noChangeAspect="1"/>
              </p:cNvPicPr>
              <p:nvPr/>
            </p:nvPicPr>
            <p:blipFill>
              <a:blip r:embed="rId17">
                <a:extLst/>
              </a:blip>
              <a:stretch>
                <a:fillRect/>
              </a:stretch>
            </p:blipFill>
            <p:spPr>
              <a:xfrm>
                <a:off x="0" y="4186"/>
                <a:ext cx="2065194" cy="1677273"/>
              </a:xfrm>
              <a:prstGeom prst="rect">
                <a:avLst/>
              </a:prstGeom>
              <a:ln w="12700" cap="flat">
                <a:noFill/>
                <a:miter lim="400000"/>
              </a:ln>
              <a:effectLst/>
            </p:spPr>
          </p:pic>
          <p:pic>
            <p:nvPicPr>
              <p:cNvPr id="372" name="sa_clean.jpg" descr="sa_clean.jpg"/>
              <p:cNvPicPr>
                <a:picLocks noChangeAspect="1"/>
              </p:cNvPicPr>
              <p:nvPr/>
            </p:nvPicPr>
            <p:blipFill>
              <a:blip r:embed="rId18">
                <a:extLst/>
              </a:blip>
              <a:stretch>
                <a:fillRect/>
              </a:stretch>
            </p:blipFill>
            <p:spPr>
              <a:xfrm>
                <a:off x="1961147" y="0"/>
                <a:ext cx="1995425" cy="1685645"/>
              </a:xfrm>
              <a:prstGeom prst="rect">
                <a:avLst/>
              </a:prstGeom>
              <a:ln w="12700" cap="flat">
                <a:noFill/>
                <a:miter lim="400000"/>
              </a:ln>
              <a:effectLst/>
            </p:spPr>
          </p:pic>
        </p:grpSp>
        <p:sp>
          <p:nvSpPr>
            <p:cNvPr id="374" name="[Liu et al. 2018]"/>
            <p:cNvSpPr txBox="1"/>
            <p:nvPr/>
          </p:nvSpPr>
          <p:spPr>
            <a:xfrm>
              <a:off x="975747" y="2057854"/>
              <a:ext cx="2005077" cy="4726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[Liu et al. 2018]</a:t>
              </a:r>
            </a:p>
          </p:txBody>
        </p:sp>
        <p:sp>
          <p:nvSpPr>
            <p:cNvPr id="375" name="©Enrique Rosales"/>
            <p:cNvSpPr txBox="1"/>
            <p:nvPr/>
          </p:nvSpPr>
          <p:spPr>
            <a:xfrm>
              <a:off x="869448" y="0"/>
              <a:ext cx="2217675"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2438338">
                <a:defRPr sz="2000">
                  <a:solidFill>
                    <a:srgbClr val="5E5E5E"/>
                  </a:solidFill>
                </a:defRPr>
              </a:lvl1pPr>
            </a:lstStyle>
            <a:p>
              <a:pPr/>
              <a:r>
                <a:t>©Enrique Rosales</a:t>
              </a:r>
            </a:p>
          </p:txBody>
        </p:sp>
      </p:grpSp>
      <p:grpSp>
        <p:nvGrpSpPr>
          <p:cNvPr id="381" name="Group"/>
          <p:cNvGrpSpPr/>
          <p:nvPr/>
        </p:nvGrpSpPr>
        <p:grpSpPr>
          <a:xfrm>
            <a:off x="692421" y="4000806"/>
            <a:ext cx="3157897" cy="2354848"/>
            <a:chOff x="0" y="0"/>
            <a:chExt cx="3157895" cy="2354846"/>
          </a:xfrm>
        </p:grpSpPr>
        <p:grpSp>
          <p:nvGrpSpPr>
            <p:cNvPr id="379" name="Group"/>
            <p:cNvGrpSpPr/>
            <p:nvPr/>
          </p:nvGrpSpPr>
          <p:grpSpPr>
            <a:xfrm>
              <a:off x="-1" y="0"/>
              <a:ext cx="3157897" cy="1906090"/>
              <a:chOff x="0" y="0"/>
              <a:chExt cx="3157895" cy="1906089"/>
            </a:xfrm>
          </p:grpSpPr>
          <p:pic>
            <p:nvPicPr>
              <p:cNvPr id="377" name="Image" descr="Image"/>
              <p:cNvPicPr>
                <a:picLocks noChangeAspect="1"/>
              </p:cNvPicPr>
              <p:nvPr/>
            </p:nvPicPr>
            <p:blipFill>
              <a:blip r:embed="rId19">
                <a:extLst/>
              </a:blip>
              <a:stretch>
                <a:fillRect/>
              </a:stretch>
            </p:blipFill>
            <p:spPr>
              <a:xfrm>
                <a:off x="0" y="0"/>
                <a:ext cx="1589924" cy="1905000"/>
              </a:xfrm>
              <a:prstGeom prst="rect">
                <a:avLst/>
              </a:prstGeom>
              <a:ln w="12700" cap="flat">
                <a:noFill/>
                <a:miter lim="400000"/>
              </a:ln>
              <a:effectLst/>
            </p:spPr>
          </p:pic>
          <p:pic>
            <p:nvPicPr>
              <p:cNvPr id="378" name="Image" descr="Image"/>
              <p:cNvPicPr>
                <a:picLocks noChangeAspect="1"/>
              </p:cNvPicPr>
              <p:nvPr/>
            </p:nvPicPr>
            <p:blipFill>
              <a:blip r:embed="rId20">
                <a:extLst/>
              </a:blip>
              <a:stretch>
                <a:fillRect/>
              </a:stretch>
            </p:blipFill>
            <p:spPr>
              <a:xfrm>
                <a:off x="1553685" y="1089"/>
                <a:ext cx="1604211" cy="1905001"/>
              </a:xfrm>
              <a:prstGeom prst="rect">
                <a:avLst/>
              </a:prstGeom>
              <a:ln w="12700" cap="flat">
                <a:noFill/>
                <a:miter lim="400000"/>
              </a:ln>
              <a:effectLst/>
            </p:spPr>
          </p:pic>
        </p:grpSp>
        <p:sp>
          <p:nvSpPr>
            <p:cNvPr id="380" name="[Liu et al. 2015]"/>
            <p:cNvSpPr txBox="1"/>
            <p:nvPr/>
          </p:nvSpPr>
          <p:spPr>
            <a:xfrm>
              <a:off x="576409" y="1882154"/>
              <a:ext cx="2005077" cy="4726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defTabSz="825500">
                <a:defRPr b="1" sz="2000"/>
              </a:lvl1pPr>
            </a:lstStyle>
            <a:p>
              <a:pPr/>
              <a:r>
                <a:t>[Liu et al. 2015]</a:t>
              </a:r>
            </a:p>
          </p:txBody>
        </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85" name="Sketches in the Wild"/>
          <p:cNvSpPr txBox="1"/>
          <p:nvPr>
            <p:ph type="title"/>
          </p:nvPr>
        </p:nvSpPr>
        <p:spPr>
          <a:prstGeom prst="rect">
            <a:avLst/>
          </a:prstGeom>
        </p:spPr>
        <p:txBody>
          <a:bodyPr/>
          <a:lstStyle/>
          <a:p>
            <a:pPr/>
            <a:r>
              <a:t>Sketches in the Wild</a:t>
            </a:r>
          </a:p>
        </p:txBody>
      </p:sp>
      <p:grpSp>
        <p:nvGrpSpPr>
          <p:cNvPr id="392" name="Group"/>
          <p:cNvGrpSpPr/>
          <p:nvPr/>
        </p:nvGrpSpPr>
        <p:grpSpPr>
          <a:xfrm>
            <a:off x="9200694" y="409791"/>
            <a:ext cx="3048001" cy="3876087"/>
            <a:chOff x="-148782" y="-213716"/>
            <a:chExt cx="3048000" cy="3876085"/>
          </a:xfrm>
        </p:grpSpPr>
        <p:grpSp>
          <p:nvGrpSpPr>
            <p:cNvPr id="389" name="Group"/>
            <p:cNvGrpSpPr/>
            <p:nvPr/>
          </p:nvGrpSpPr>
          <p:grpSpPr>
            <a:xfrm>
              <a:off x="-148783" y="-213717"/>
              <a:ext cx="3048001" cy="3876087"/>
              <a:chOff x="0" y="0"/>
              <a:chExt cx="3048000" cy="3876085"/>
            </a:xfrm>
          </p:grpSpPr>
          <p:sp>
            <p:nvSpPr>
              <p:cNvPr id="386"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387"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sp>
            <p:nvSpPr>
              <p:cNvPr id="388" name="Caption"/>
              <p:cNvSpPr/>
              <p:nvPr/>
            </p:nvSpPr>
            <p:spPr>
              <a:xfrm>
                <a:off x="0" y="3171997"/>
                <a:ext cx="3048001" cy="704089"/>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2000">
                    <a:solidFill>
                      <a:schemeClr val="accent3">
                        <a:lumOff val="-12941"/>
                      </a:schemeClr>
                    </a:solidFill>
                  </a:defRPr>
                </a:lvl1pPr>
              </a:lstStyle>
              <a:p>
                <a:pPr/>
                <a:r>
                  <a:t>CC-BY-4.0 © David Revoy</a:t>
                </a:r>
              </a:p>
            </p:txBody>
          </p:sp>
        </p:grpSp>
        <p:sp>
          <p:nvSpPr>
            <p:cNvPr id="390"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391"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398" name="Group"/>
          <p:cNvGrpSpPr/>
          <p:nvPr/>
        </p:nvGrpSpPr>
        <p:grpSpPr>
          <a:xfrm>
            <a:off x="6472576" y="6942631"/>
            <a:ext cx="3310848" cy="2140552"/>
            <a:chOff x="0" y="-462440"/>
            <a:chExt cx="3310846" cy="2140551"/>
          </a:xfrm>
        </p:grpSpPr>
        <p:grpSp>
          <p:nvGrpSpPr>
            <p:cNvPr id="396" name="Group"/>
            <p:cNvGrpSpPr/>
            <p:nvPr/>
          </p:nvGrpSpPr>
          <p:grpSpPr>
            <a:xfrm>
              <a:off x="-1" y="-462441"/>
              <a:ext cx="3310848" cy="2140553"/>
              <a:chOff x="0" y="0"/>
              <a:chExt cx="3310846" cy="2140551"/>
            </a:xfrm>
          </p:grpSpPr>
          <p:sp>
            <p:nvSpPr>
              <p:cNvPr id="393" name="Hatching lines"/>
              <p:cNvSpPr/>
              <p:nvPr/>
            </p:nvSpPr>
            <p:spPr>
              <a:xfrm>
                <a:off x="0" y="0"/>
                <a:ext cx="3310847"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394" name="Ind_product_TI_01.png" descr="Ind_product_TI_01.png"/>
              <p:cNvPicPr>
                <a:picLocks noChangeAspect="1"/>
              </p:cNvPicPr>
              <p:nvPr/>
            </p:nvPicPr>
            <p:blipFill>
              <a:blip r:embed="rId4">
                <a:extLst/>
              </a:blip>
              <a:srcRect l="17387" t="42501" r="23345" b="30615"/>
              <a:stretch>
                <a:fillRect/>
              </a:stretch>
            </p:blipFill>
            <p:spPr>
              <a:xfrm>
                <a:off x="0" y="513332"/>
                <a:ext cx="3310847" cy="1126314"/>
              </a:xfrm>
              <a:prstGeom prst="rect">
                <a:avLst/>
              </a:prstGeom>
              <a:ln w="12700" cap="flat">
                <a:noFill/>
                <a:miter lim="400000"/>
              </a:ln>
              <a:effectLst>
                <a:outerShdw sx="100000" sy="100000" kx="0" ky="0" algn="b" rotWithShape="0" blurRad="190500" dist="8455" dir="5400000">
                  <a:srgbClr val="000000"/>
                </a:outerShdw>
              </a:effectLst>
            </p:spPr>
          </p:pic>
          <p:sp>
            <p:nvSpPr>
              <p:cNvPr id="395" name="Caption"/>
              <p:cNvSpPr/>
              <p:nvPr/>
            </p:nvSpPr>
            <p:spPr>
              <a:xfrm>
                <a:off x="0" y="1741263"/>
                <a:ext cx="3310847" cy="399289"/>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2000">
                    <a:solidFill>
                      <a:schemeClr val="accent3">
                        <a:lumOff val="-12941"/>
                      </a:schemeClr>
                    </a:solidFill>
                  </a:defRPr>
                </a:lvl1pPr>
              </a:lstStyle>
              <a:p>
                <a:pPr/>
                <a:r>
                  <a:t>CC-BY-4.0 © Trip Ivey</a:t>
                </a:r>
              </a:p>
            </p:txBody>
          </p:sp>
        </p:grpSp>
        <p:sp>
          <p:nvSpPr>
            <p:cNvPr id="397" name="Arrow"/>
            <p:cNvSpPr/>
            <p:nvPr/>
          </p:nvSpPr>
          <p:spPr>
            <a:xfrm rot="971268">
              <a:off x="107483" y="177551"/>
              <a:ext cx="1339341" cy="461249"/>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02" name="Group"/>
          <p:cNvGrpSpPr/>
          <p:nvPr/>
        </p:nvGrpSpPr>
        <p:grpSpPr>
          <a:xfrm>
            <a:off x="9921178" y="4342869"/>
            <a:ext cx="3048001" cy="4345590"/>
            <a:chOff x="0" y="0"/>
            <a:chExt cx="3048000" cy="4345589"/>
          </a:xfrm>
        </p:grpSpPr>
        <p:sp>
          <p:nvSpPr>
            <p:cNvPr id="399"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400" name="Ind_architecture_TU_01.png" descr="Ind_architecture_TU_01.png"/>
            <p:cNvPicPr>
              <a:picLocks noChangeAspect="1"/>
            </p:cNvPicPr>
            <p:nvPr/>
          </p:nvPicPr>
          <p:blipFill>
            <a:blip r:embed="rId5">
              <a:extLst/>
            </a:blip>
            <a:srcRect l="0" t="0" r="0" b="0"/>
            <a:stretch>
              <a:fillRect/>
            </a:stretch>
          </p:blipFill>
          <p:spPr>
            <a:xfrm>
              <a:off x="398462" y="526032"/>
              <a:ext cx="2250919" cy="3001225"/>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sp>
          <p:nvSpPr>
            <p:cNvPr id="401" name="Caption"/>
            <p:cNvSpPr/>
            <p:nvPr/>
          </p:nvSpPr>
          <p:spPr>
            <a:xfrm>
              <a:off x="0" y="3641500"/>
              <a:ext cx="3048001" cy="704090"/>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2000">
                  <a:solidFill>
                    <a:schemeClr val="accent3">
                      <a:lumOff val="-12941"/>
                    </a:schemeClr>
                  </a:solidFill>
                </a:defRPr>
              </a:lvl1pPr>
            </a:lstStyle>
            <a:p>
              <a:pPr/>
              <a:r>
                <a:t>CC-BY-SA © Tinyhouse University</a:t>
              </a:r>
            </a:p>
          </p:txBody>
        </p:sp>
      </p:grpSp>
      <p:grpSp>
        <p:nvGrpSpPr>
          <p:cNvPr id="409" name="Group"/>
          <p:cNvGrpSpPr/>
          <p:nvPr/>
        </p:nvGrpSpPr>
        <p:grpSpPr>
          <a:xfrm>
            <a:off x="12900634" y="3123592"/>
            <a:ext cx="3136410" cy="2886734"/>
            <a:chOff x="0" y="-592354"/>
            <a:chExt cx="3136408" cy="2886732"/>
          </a:xfrm>
        </p:grpSpPr>
        <p:grpSp>
          <p:nvGrpSpPr>
            <p:cNvPr id="406" name="Group"/>
            <p:cNvGrpSpPr/>
            <p:nvPr/>
          </p:nvGrpSpPr>
          <p:grpSpPr>
            <a:xfrm>
              <a:off x="88408" y="-592355"/>
              <a:ext cx="3048001" cy="2886734"/>
              <a:chOff x="0" y="0"/>
              <a:chExt cx="3048000" cy="2886732"/>
            </a:xfrm>
          </p:grpSpPr>
          <p:sp>
            <p:nvSpPr>
              <p:cNvPr id="403" name="Global contex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context</a:t>
                </a:r>
              </a:p>
            </p:txBody>
          </p:sp>
          <p:pic>
            <p:nvPicPr>
              <p:cNvPr id="404" name="Art_freeform_GL_02.jpg" descr="Art_freeform_GL_02.jpg"/>
              <p:cNvPicPr>
                <a:picLocks noChangeAspect="1"/>
              </p:cNvPicPr>
              <p:nvPr/>
            </p:nvPicPr>
            <p:blipFill>
              <a:blip r:embed="rId6">
                <a:extLst/>
              </a:blip>
              <a:srcRect l="0" t="6556" r="0" b="47091"/>
              <a:stretch>
                <a:fillRect/>
              </a:stretch>
            </p:blipFill>
            <p:spPr>
              <a:xfrm>
                <a:off x="420207" y="592354"/>
                <a:ext cx="2207587" cy="1402386"/>
              </a:xfrm>
              <a:prstGeom prst="rect">
                <a:avLst/>
              </a:prstGeom>
              <a:ln w="12700" cap="flat">
                <a:noFill/>
                <a:miter lim="400000"/>
              </a:ln>
              <a:effectLst>
                <a:outerShdw sx="100000" sy="100000" kx="0" ky="0" algn="b" rotWithShape="0" blurRad="190500" dist="8455" dir="5400000">
                  <a:srgbClr val="000000"/>
                </a:outerShdw>
              </a:effectLst>
            </p:spPr>
          </p:pic>
          <p:sp>
            <p:nvSpPr>
              <p:cNvPr id="405" name="Caption"/>
              <p:cNvSpPr/>
              <p:nvPr/>
            </p:nvSpPr>
            <p:spPr>
              <a:xfrm>
                <a:off x="0" y="2096510"/>
                <a:ext cx="3048001" cy="7902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457200">
                  <a:defRPr sz="2000">
                    <a:solidFill>
                      <a:schemeClr val="accent3">
                        <a:lumOff val="-12941"/>
                      </a:schemeClr>
                    </a:solidFill>
                    <a:latin typeface="+mj-lt"/>
                    <a:ea typeface="+mj-ea"/>
                    <a:cs typeface="+mj-cs"/>
                    <a:sym typeface="Helvetica"/>
                  </a:defRPr>
                </a:lvl1pPr>
              </a:lstStyle>
              <a:p>
                <a:pPr/>
                <a:r>
                  <a:t>CC-BY-3.0 © Gregory Laufersweiler</a:t>
                </a:r>
              </a:p>
            </p:txBody>
          </p:sp>
        </p:grpSp>
        <p:sp>
          <p:nvSpPr>
            <p:cNvPr id="407" name="Arrow"/>
            <p:cNvSpPr/>
            <p:nvPr/>
          </p:nvSpPr>
          <p:spPr>
            <a:xfrm flipH="1" rot="10321176">
              <a:off x="1690149" y="481716"/>
              <a:ext cx="815256" cy="433637"/>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408" name="Arrow"/>
            <p:cNvSpPr/>
            <p:nvPr/>
          </p:nvSpPr>
          <p:spPr>
            <a:xfrm flipH="1" rot="11924916">
              <a:off x="48059" y="222184"/>
              <a:ext cx="815255" cy="433637"/>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16" name="Group"/>
          <p:cNvGrpSpPr/>
          <p:nvPr/>
        </p:nvGrpSpPr>
        <p:grpSpPr>
          <a:xfrm>
            <a:off x="12213733" y="151912"/>
            <a:ext cx="3048001" cy="3208555"/>
            <a:chOff x="-24735" y="-135187"/>
            <a:chExt cx="3048000" cy="3208554"/>
          </a:xfrm>
        </p:grpSpPr>
        <p:grpSp>
          <p:nvGrpSpPr>
            <p:cNvPr id="413" name="Group"/>
            <p:cNvGrpSpPr/>
            <p:nvPr/>
          </p:nvGrpSpPr>
          <p:grpSpPr>
            <a:xfrm>
              <a:off x="-24736" y="-135188"/>
              <a:ext cx="3048001" cy="3208556"/>
              <a:chOff x="0" y="0"/>
              <a:chExt cx="3048000" cy="3208554"/>
            </a:xfrm>
          </p:grpSpPr>
          <p:sp>
            <p:nvSpPr>
              <p:cNvPr id="410"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411" name="user5_rough.jpg" descr="user5_rough.jpg"/>
              <p:cNvPicPr>
                <a:picLocks noChangeAspect="1"/>
              </p:cNvPicPr>
              <p:nvPr/>
            </p:nvPicPr>
            <p:blipFill>
              <a:blip r:embed="rId7">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sp>
            <p:nvSpPr>
              <p:cNvPr id="412" name="Caption"/>
              <p:cNvSpPr/>
              <p:nvPr/>
            </p:nvSpPr>
            <p:spPr>
              <a:xfrm>
                <a:off x="0" y="2418332"/>
                <a:ext cx="3048001" cy="7902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457200">
                  <a:defRPr sz="2000">
                    <a:solidFill>
                      <a:schemeClr val="accent3">
                        <a:lumOff val="-12941"/>
                      </a:schemeClr>
                    </a:solidFill>
                    <a:latin typeface="+mj-lt"/>
                    <a:ea typeface="+mj-ea"/>
                    <a:cs typeface="+mj-cs"/>
                    <a:sym typeface="Helvetica"/>
                  </a:defRPr>
                </a:lvl1pPr>
              </a:lstStyle>
              <a:p>
                <a:pPr/>
                <a:r>
                  <a:t>CC-BY-SA-4.0 © Myriam Lasserre</a:t>
                </a:r>
              </a:p>
            </p:txBody>
          </p:sp>
        </p:grpSp>
        <p:sp>
          <p:nvSpPr>
            <p:cNvPr id="414"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415"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417" name="Wild sketches are different!…"/>
          <p:cNvSpPr txBox="1"/>
          <p:nvPr>
            <p:ph type="body" sz="half" idx="1"/>
          </p:nvPr>
        </p:nvSpPr>
        <p:spPr>
          <a:xfrm>
            <a:off x="869626" y="2400887"/>
            <a:ext cx="5824011" cy="5942744"/>
          </a:xfrm>
          <a:prstGeom prst="rect">
            <a:avLst/>
          </a:prstGeom>
        </p:spPr>
        <p:txBody>
          <a:bodyPr/>
          <a:lstStyle/>
          <a:p>
            <a:pPr marL="202800" indent="-202800" defTabSz="841247">
              <a:lnSpc>
                <a:spcPct val="100000"/>
              </a:lnSpc>
              <a:spcBef>
                <a:spcPts val="800"/>
              </a:spcBef>
              <a:defRPr b="1" sz="2484">
                <a:latin typeface="Helvetica Neue"/>
                <a:ea typeface="Helvetica Neue"/>
                <a:cs typeface="Helvetica Neue"/>
                <a:sym typeface="Helvetica Neue"/>
              </a:defRPr>
            </a:pPr>
            <a:r>
              <a:t>Wild sketches are different!</a:t>
            </a:r>
          </a:p>
          <a:p>
            <a:pPr lvl="1" marL="439401" indent="-202800" defTabSz="841247">
              <a:lnSpc>
                <a:spcPct val="100000"/>
              </a:lnSpc>
              <a:spcBef>
                <a:spcPts val="800"/>
              </a:spcBef>
              <a:defRPr sz="2484"/>
            </a:pPr>
            <a:r>
              <a:t>Mostly raster</a:t>
            </a:r>
          </a:p>
          <a:p>
            <a:pPr lvl="1" marL="439401" indent="-202800" defTabSz="841247">
              <a:lnSpc>
                <a:spcPct val="100000"/>
              </a:lnSpc>
              <a:spcBef>
                <a:spcPts val="800"/>
              </a:spcBef>
              <a:defRPr b="1" sz="2484">
                <a:latin typeface="Helvetica Neue"/>
                <a:ea typeface="Helvetica Neue"/>
                <a:cs typeface="Helvetica Neue"/>
                <a:sym typeface="Helvetica Neue"/>
              </a:defRPr>
            </a:pPr>
            <a:r>
              <a:t>Messy &amp; ambiguous strokes</a:t>
            </a:r>
          </a:p>
          <a:p>
            <a:pPr lvl="1" marL="439401" indent="-202800" defTabSz="841247">
              <a:lnSpc>
                <a:spcPct val="100000"/>
              </a:lnSpc>
              <a:spcBef>
                <a:spcPts val="800"/>
              </a:spcBef>
              <a:defRPr b="1" sz="2484">
                <a:latin typeface="Helvetica Neue"/>
                <a:ea typeface="Helvetica Neue"/>
                <a:cs typeface="Helvetica Neue"/>
                <a:sym typeface="Helvetica Neue"/>
              </a:defRPr>
            </a:pPr>
            <a:r>
              <a:t>Varying stroke thickness &amp; weight</a:t>
            </a:r>
          </a:p>
          <a:p>
            <a:pPr lvl="1" marL="439401" indent="-202800" defTabSz="841247">
              <a:lnSpc>
                <a:spcPct val="100000"/>
              </a:lnSpc>
              <a:spcBef>
                <a:spcPts val="800"/>
              </a:spcBef>
              <a:defRPr b="1" sz="2484">
                <a:latin typeface="Helvetica Neue"/>
                <a:ea typeface="Helvetica Neue"/>
                <a:cs typeface="Helvetica Neue"/>
                <a:sym typeface="Helvetica Neue"/>
              </a:defRPr>
            </a:pPr>
            <a:r>
              <a:t>Physical artifacts</a:t>
            </a:r>
          </a:p>
          <a:p>
            <a:pPr lvl="1" marL="439401" indent="-202800" defTabSz="841247">
              <a:lnSpc>
                <a:spcPct val="100000"/>
              </a:lnSpc>
              <a:spcBef>
                <a:spcPts val="800"/>
              </a:spcBef>
              <a:defRPr b="1" sz="2484">
                <a:latin typeface="Helvetica Neue"/>
                <a:ea typeface="Helvetica Neue"/>
                <a:cs typeface="Helvetica Neue"/>
                <a:sym typeface="Helvetica Neue"/>
              </a:defRPr>
            </a:pPr>
            <a:r>
              <a:t>Non-shape strokes</a:t>
            </a:r>
          </a:p>
          <a:p>
            <a:pPr lvl="1" marL="439401" indent="-202800" defTabSz="841247">
              <a:lnSpc>
                <a:spcPct val="100000"/>
              </a:lnSpc>
              <a:spcBef>
                <a:spcPts val="800"/>
              </a:spcBef>
              <a:defRPr b="1" sz="2484">
                <a:latin typeface="Helvetica Neue"/>
                <a:ea typeface="Helvetica Neue"/>
                <a:cs typeface="Helvetica Neue"/>
                <a:sym typeface="Helvetica Neue"/>
              </a:defRPr>
            </a:pPr>
            <a:r>
              <a:t>Local ambiguity</a:t>
            </a:r>
          </a:p>
          <a:p>
            <a:pPr lvl="1" marL="439401" indent="-202800" defTabSz="841247">
              <a:lnSpc>
                <a:spcPct val="100000"/>
              </a:lnSpc>
              <a:spcBef>
                <a:spcPts val="800"/>
              </a:spcBef>
              <a:defRPr b="1" sz="2484">
                <a:latin typeface="Helvetica Neue"/>
                <a:ea typeface="Helvetica Neue"/>
                <a:cs typeface="Helvetica Neue"/>
                <a:sym typeface="Helvetica Neue"/>
              </a:defRPr>
            </a:pPr>
            <a:r>
              <a:t>Global context</a:t>
            </a:r>
          </a:p>
          <a:p>
            <a:pPr lvl="1" marL="439401" indent="-202800" defTabSz="841247">
              <a:lnSpc>
                <a:spcPct val="100000"/>
              </a:lnSpc>
              <a:spcBef>
                <a:spcPts val="800"/>
              </a:spcBef>
              <a:defRPr b="1" sz="2484">
                <a:latin typeface="Helvetica Neue"/>
                <a:ea typeface="Helvetica Neue"/>
                <a:cs typeface="Helvetica Neue"/>
                <a:sym typeface="Helvetica Neue"/>
              </a:defRPr>
            </a:pPr>
            <a:r>
              <a:t>Deliberately non-smooth strokes</a:t>
            </a:r>
          </a:p>
          <a:p>
            <a:pPr lvl="1" marL="439401" indent="-202800" defTabSz="841247">
              <a:lnSpc>
                <a:spcPct val="100000"/>
              </a:lnSpc>
              <a:spcBef>
                <a:spcPts val="800"/>
              </a:spcBef>
              <a:defRPr sz="2484"/>
            </a:pPr>
            <a:r>
              <a:t>Many genres</a:t>
            </a:r>
          </a:p>
          <a:p>
            <a:pPr lvl="1" marL="439401" indent="-202800" defTabSz="841247">
              <a:lnSpc>
                <a:spcPct val="100000"/>
              </a:lnSpc>
              <a:spcBef>
                <a:spcPts val="800"/>
              </a:spcBef>
              <a:defRPr sz="2484"/>
            </a:pPr>
            <a:r>
              <a:t>…</a:t>
            </a:r>
          </a:p>
          <a:p>
            <a:pPr marL="202800" indent="-202800" defTabSz="841247">
              <a:lnSpc>
                <a:spcPct val="100000"/>
              </a:lnSpc>
              <a:spcBef>
                <a:spcPts val="800"/>
              </a:spcBef>
              <a:defRPr sz="2484"/>
            </a:pPr>
            <a:r>
              <a:t>Which algorithm works best?</a:t>
            </a:r>
          </a:p>
        </p:txBody>
      </p:sp>
      <p:grpSp>
        <p:nvGrpSpPr>
          <p:cNvPr id="421" name="Group"/>
          <p:cNvGrpSpPr/>
          <p:nvPr/>
        </p:nvGrpSpPr>
        <p:grpSpPr>
          <a:xfrm>
            <a:off x="12936823" y="5771152"/>
            <a:ext cx="3048001" cy="3452424"/>
            <a:chOff x="0" y="0"/>
            <a:chExt cx="3048000" cy="3452423"/>
          </a:xfrm>
        </p:grpSpPr>
        <p:sp>
          <p:nvSpPr>
            <p:cNvPr id="418"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419" name="Art_freeform_PB_01.jpg" descr="Art_freeform_PB_01.jpg"/>
            <p:cNvPicPr>
              <a:picLocks noChangeAspect="1"/>
            </p:cNvPicPr>
            <p:nvPr/>
          </p:nvPicPr>
          <p:blipFill>
            <a:blip r:embed="rId8">
              <a:extLst/>
            </a:blip>
            <a:srcRect l="21794" t="23801" r="34024" b="35499"/>
            <a:stretch>
              <a:fillRect/>
            </a:stretch>
          </p:blipFill>
          <p:spPr>
            <a:xfrm>
              <a:off x="547489" y="592354"/>
              <a:ext cx="1952929" cy="2280159"/>
            </a:xfrm>
            <a:prstGeom prst="rect">
              <a:avLst/>
            </a:prstGeom>
            <a:ln w="12700" cap="flat">
              <a:noFill/>
              <a:miter lim="400000"/>
            </a:ln>
            <a:effectLst>
              <a:outerShdw sx="100000" sy="100000" kx="0" ky="0" algn="b" rotWithShape="0" blurRad="190500" dist="8455" dir="5400000">
                <a:srgbClr val="000000"/>
              </a:outerShdw>
            </a:effectLst>
          </p:spPr>
        </p:pic>
        <p:sp>
          <p:nvSpPr>
            <p:cNvPr id="420" name="Caption"/>
            <p:cNvSpPr/>
            <p:nvPr/>
          </p:nvSpPr>
          <p:spPr>
            <a:xfrm>
              <a:off x="0" y="2974112"/>
              <a:ext cx="3048001" cy="478312"/>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2438338">
                <a:defRPr sz="2000">
                  <a:solidFill>
                    <a:schemeClr val="accent3">
                      <a:lumOff val="-12941"/>
                    </a:schemeClr>
                  </a:solidFill>
                </a:defRPr>
              </a:lvl1pPr>
            </a:lstStyle>
            <a:p>
              <a:pPr/>
              <a:r>
                <a:t>© Preston Blair </a:t>
              </a:r>
            </a:p>
          </p:txBody>
        </p:sp>
      </p:grpSp>
      <p:sp>
        <p:nvSpPr>
          <p:cNvPr id="422" name="Arrow"/>
          <p:cNvSpPr/>
          <p:nvPr/>
        </p:nvSpPr>
        <p:spPr>
          <a:xfrm rot="7331309">
            <a:off x="14575550" y="7200206"/>
            <a:ext cx="783598" cy="291028"/>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423" name="Arrow"/>
          <p:cNvSpPr/>
          <p:nvPr/>
        </p:nvSpPr>
        <p:spPr>
          <a:xfrm rot="3212117">
            <a:off x="13613488" y="6940618"/>
            <a:ext cx="783598" cy="291028"/>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pic>
        <p:nvPicPr>
          <p:cNvPr id="424" name="Image" descr="Image"/>
          <p:cNvPicPr>
            <a:picLocks noChangeAspect="1"/>
          </p:cNvPicPr>
          <p:nvPr/>
        </p:nvPicPr>
        <p:blipFill>
          <a:blip r:embed="rId9">
            <a:extLst/>
          </a:blip>
          <a:srcRect l="44835" t="11377" r="22549" b="55502"/>
          <a:stretch>
            <a:fillRect/>
          </a:stretch>
        </p:blipFill>
        <p:spPr>
          <a:xfrm>
            <a:off x="6816153" y="1021845"/>
            <a:ext cx="2192701" cy="1534357"/>
          </a:xfrm>
          <a:prstGeom prst="rect">
            <a:avLst/>
          </a:prstGeom>
          <a:ln w="12700">
            <a:miter lim="400000"/>
          </a:ln>
          <a:effectLst>
            <a:outerShdw sx="100000" sy="100000" kx="0" ky="0" algn="b" rotWithShape="0" blurRad="190500" dist="8455" dir="5400000">
              <a:srgbClr val="000000"/>
            </a:outerShdw>
          </a:effectLst>
        </p:spPr>
      </p:pic>
      <p:sp>
        <p:nvSpPr>
          <p:cNvPr id="425" name="Messy &amp; ambiguous strokes"/>
          <p:cNvSpPr/>
          <p:nvPr/>
        </p:nvSpPr>
        <p:spPr>
          <a:xfrm>
            <a:off x="6388520" y="111991"/>
            <a:ext cx="3048001" cy="808255"/>
          </a:xfrm>
          <a:prstGeom prst="roundRect">
            <a:avLst>
              <a:gd name="adj" fmla="val 0"/>
            </a:avLst>
          </a:prstGeom>
          <a:solidFill>
            <a:srgbClr val="000000">
              <a:alpha val="0"/>
            </a:srgbClr>
          </a:solidFill>
          <a:ln w="12700">
            <a:miter lim="400000"/>
          </a:ln>
          <a:extLst>
            <a:ext uri="{C572A759-6A51-4108-AA02-DFA0A04FC94B}">
              <ma14:wrappingTextBoxFlag xmlns:ma14="http://schemas.microsoft.com/office/mac/drawingml/2011/main" val="1"/>
            </a:ext>
          </a:extLst>
        </p:spPr>
        <p:txBody>
          <a:bodyPr lIns="90311" tIns="90311" rIns="90311" bIns="90311"/>
          <a:lstStyle>
            <a:lvl1pPr defTabSz="825500">
              <a:defRPr b="1" sz="2000"/>
            </a:lvl1pPr>
          </a:lstStyle>
          <a:p>
            <a:pPr/>
            <a:r>
              <a:t>Messy &amp; ambiguous strokes</a:t>
            </a:r>
          </a:p>
        </p:txBody>
      </p:sp>
      <p:sp>
        <p:nvSpPr>
          <p:cNvPr id="426" name="CC BY 4.0 © David Revoy"/>
          <p:cNvSpPr/>
          <p:nvPr/>
        </p:nvSpPr>
        <p:spPr>
          <a:xfrm>
            <a:off x="6388520" y="2657801"/>
            <a:ext cx="3048001" cy="790223"/>
          </a:xfrm>
          <a:prstGeom prst="roundRect">
            <a:avLst>
              <a:gd name="adj" fmla="val 0"/>
            </a:avLst>
          </a:prstGeom>
          <a:solidFill>
            <a:srgbClr val="000000">
              <a:alpha val="0"/>
            </a:srgbClr>
          </a:solidFill>
          <a:ln w="12700">
            <a:miter lim="400000"/>
          </a:ln>
          <a:extLst>
            <a:ext uri="{C572A759-6A51-4108-AA02-DFA0A04FC94B}">
              <ma14:wrappingTextBoxFlag xmlns:ma14="http://schemas.microsoft.com/office/mac/drawingml/2011/main" val="1"/>
            </a:ext>
          </a:extLst>
        </p:spPr>
        <p:txBody>
          <a:bodyPr lIns="90311" tIns="90311" rIns="90311" bIns="90311"/>
          <a:lstStyle>
            <a:lvl1pPr>
              <a:defRPr sz="2000">
                <a:solidFill>
                  <a:schemeClr val="accent3">
                    <a:lumOff val="-12941"/>
                  </a:schemeClr>
                </a:solidFill>
                <a:latin typeface="+mj-lt"/>
                <a:ea typeface="+mj-ea"/>
                <a:cs typeface="+mj-cs"/>
                <a:sym typeface="Helvetica"/>
              </a:defRPr>
            </a:lvl1pPr>
          </a:lstStyle>
          <a:p>
            <a:pPr/>
            <a:r>
              <a:t>CC BY 4.0 © David Revoy</a:t>
            </a:r>
          </a:p>
        </p:txBody>
      </p:sp>
      <p:grpSp>
        <p:nvGrpSpPr>
          <p:cNvPr id="432" name="Group"/>
          <p:cNvGrpSpPr/>
          <p:nvPr/>
        </p:nvGrpSpPr>
        <p:grpSpPr>
          <a:xfrm>
            <a:off x="7045914" y="3373701"/>
            <a:ext cx="3048001" cy="3595099"/>
            <a:chOff x="-206823" y="-424558"/>
            <a:chExt cx="3048000" cy="3595098"/>
          </a:xfrm>
        </p:grpSpPr>
        <p:grpSp>
          <p:nvGrpSpPr>
            <p:cNvPr id="430" name="Group"/>
            <p:cNvGrpSpPr/>
            <p:nvPr/>
          </p:nvGrpSpPr>
          <p:grpSpPr>
            <a:xfrm>
              <a:off x="-206824" y="-424559"/>
              <a:ext cx="3048001" cy="3595100"/>
              <a:chOff x="0" y="0"/>
              <a:chExt cx="3048000" cy="3595098"/>
            </a:xfrm>
          </p:grpSpPr>
          <p:sp>
            <p:nvSpPr>
              <p:cNvPr id="427"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428" name="Ind_product_AS_14.png" descr="Ind_product_AS_14.png"/>
              <p:cNvPicPr>
                <a:picLocks noChangeAspect="1"/>
              </p:cNvPicPr>
              <p:nvPr/>
            </p:nvPicPr>
            <p:blipFill>
              <a:blip r:embed="rId10">
                <a:extLst/>
              </a:blip>
              <a:srcRect l="23863" t="34119" r="31829" b="34119"/>
              <a:stretch>
                <a:fillRect/>
              </a:stretch>
            </p:blipFill>
            <p:spPr>
              <a:xfrm>
                <a:off x="333375" y="513332"/>
                <a:ext cx="2381250" cy="2275944"/>
              </a:xfrm>
              <a:prstGeom prst="rect">
                <a:avLst/>
              </a:prstGeom>
              <a:ln w="12700" cap="flat">
                <a:noFill/>
                <a:miter lim="400000"/>
              </a:ln>
              <a:effectLst>
                <a:outerShdw sx="100000" sy="100000" kx="0" ky="0" algn="b" rotWithShape="0" blurRad="190500" dist="8455" dir="5400000">
                  <a:srgbClr val="000000"/>
                </a:outerShdw>
              </a:effectLst>
            </p:spPr>
          </p:pic>
          <p:sp>
            <p:nvSpPr>
              <p:cNvPr id="429" name="Caption"/>
              <p:cNvSpPr/>
              <p:nvPr/>
            </p:nvSpPr>
            <p:spPr>
              <a:xfrm>
                <a:off x="0" y="2891010"/>
                <a:ext cx="3048001" cy="704089"/>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2000">
                    <a:solidFill>
                      <a:schemeClr val="accent3">
                        <a:lumOff val="-12941"/>
                      </a:schemeClr>
                    </a:solidFill>
                  </a:defRPr>
                </a:lvl1pPr>
              </a:lstStyle>
              <a:p>
                <a:pPr/>
                <a:r>
                  <a:t>CC-BY-SA © Akshay Sharma</a:t>
                </a:r>
              </a:p>
            </p:txBody>
          </p:sp>
        </p:grpSp>
        <p:sp>
          <p:nvSpPr>
            <p:cNvPr id="431" name="Arrow"/>
            <p:cNvSpPr/>
            <p:nvPr/>
          </p:nvSpPr>
          <p:spPr>
            <a:xfrm rot="3726508">
              <a:off x="-153151" y="470936"/>
              <a:ext cx="1344473" cy="463016"/>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37" name="Group"/>
          <p:cNvGrpSpPr/>
          <p:nvPr/>
        </p:nvGrpSpPr>
        <p:grpSpPr>
          <a:xfrm>
            <a:off x="4347366" y="4467706"/>
            <a:ext cx="3048001" cy="1922718"/>
            <a:chOff x="-637722" y="-592354"/>
            <a:chExt cx="3048000" cy="1922717"/>
          </a:xfrm>
        </p:grpSpPr>
        <p:grpSp>
          <p:nvGrpSpPr>
            <p:cNvPr id="435" name="Group"/>
            <p:cNvGrpSpPr/>
            <p:nvPr/>
          </p:nvGrpSpPr>
          <p:grpSpPr>
            <a:xfrm>
              <a:off x="-637723" y="-592355"/>
              <a:ext cx="3048001" cy="1695175"/>
              <a:chOff x="0" y="0"/>
              <a:chExt cx="3048000" cy="1695173"/>
            </a:xfrm>
          </p:grpSpPr>
          <p:sp>
            <p:nvSpPr>
              <p:cNvPr id="433"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434" name="Art_freeform_baseline_06.jpg" descr="Art_freeform_baseline_06.jpg"/>
              <p:cNvPicPr>
                <a:picLocks noChangeAspect="1"/>
              </p:cNvPicPr>
              <p:nvPr/>
            </p:nvPicPr>
            <p:blipFill>
              <a:blip r:embed="rId11">
                <a:extLst/>
              </a:blip>
              <a:srcRect l="73637" t="75446" r="0" b="1168"/>
              <a:stretch>
                <a:fillRect/>
              </a:stretch>
            </p:blipFill>
            <p:spPr>
              <a:xfrm>
                <a:off x="637722" y="592354"/>
                <a:ext cx="170858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436" name="Arrow"/>
            <p:cNvSpPr/>
            <p:nvPr/>
          </p:nvSpPr>
          <p:spPr>
            <a:xfrm rot="18272395">
              <a:off x="51523" y="863603"/>
              <a:ext cx="579663" cy="291028"/>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1000" fill="hold"/>
                                        <p:tgtEl>
                                          <p:spTgt spid="424"/>
                                        </p:tgtEl>
                                      </p:cBhvr>
                                    </p:animEffect>
                                    <p:set>
                                      <p:cBhvr>
                                        <p:cTn id="7" fill="hold">
                                          <p:stCondLst>
                                            <p:cond delay="999"/>
                                          </p:stCondLst>
                                        </p:cTn>
                                        <p:tgtEl>
                                          <p:spTgt spid="424"/>
                                        </p:tgtEl>
                                        <p:attrNameLst>
                                          <p:attrName>style.visibility</p:attrName>
                                        </p:attrNameLst>
                                      </p:cBhvr>
                                      <p:to>
                                        <p:strVal val="hidden"/>
                                      </p:to>
                                    </p:set>
                                  </p:childTnLst>
                                </p:cTn>
                              </p:par>
                              <p:par>
                                <p:cTn id="8" presetClass="exit" nodeType="withEffect" presetSubtype="0" presetID="10" grpId="1" fill="hold">
                                  <p:stCondLst>
                                    <p:cond delay="0"/>
                                  </p:stCondLst>
                                  <p:iterate type="el" backwards="0">
                                    <p:tmAbs val="0"/>
                                  </p:iterate>
                                  <p:childTnLst>
                                    <p:animEffect filter="fade" transition="out">
                                      <p:cBhvr>
                                        <p:cTn id="9" dur="1000" fill="hold"/>
                                        <p:tgtEl>
                                          <p:spTgt spid="425"/>
                                        </p:tgtEl>
                                      </p:cBhvr>
                                    </p:animEffect>
                                    <p:set>
                                      <p:cBhvr>
                                        <p:cTn id="10" fill="hold">
                                          <p:stCondLst>
                                            <p:cond delay="999"/>
                                          </p:stCondLst>
                                        </p:cTn>
                                        <p:tgtEl>
                                          <p:spTgt spid="425"/>
                                        </p:tgtEl>
                                        <p:attrNameLst>
                                          <p:attrName>style.visibility</p:attrName>
                                        </p:attrNameLst>
                                      </p:cBhvr>
                                      <p:to>
                                        <p:strVal val="hidden"/>
                                      </p:to>
                                    </p:set>
                                  </p:childTnLst>
                                </p:cTn>
                              </p:par>
                              <p:par>
                                <p:cTn id="11" presetClass="exit" nodeType="withEffect" presetSubtype="0" presetID="10" grpId="1" fill="hold">
                                  <p:stCondLst>
                                    <p:cond delay="0"/>
                                  </p:stCondLst>
                                  <p:iterate type="el" backwards="0">
                                    <p:tmAbs val="0"/>
                                  </p:iterate>
                                  <p:childTnLst>
                                    <p:animEffect filter="fade" transition="out">
                                      <p:cBhvr>
                                        <p:cTn id="12" dur="1000" fill="hold"/>
                                        <p:tgtEl>
                                          <p:spTgt spid="426"/>
                                        </p:tgtEl>
                                      </p:cBhvr>
                                    </p:animEffect>
                                    <p:set>
                                      <p:cBhvr>
                                        <p:cTn id="13" fill="hold">
                                          <p:stCondLst>
                                            <p:cond delay="999"/>
                                          </p:stCondLst>
                                        </p:cTn>
                                        <p:tgtEl>
                                          <p:spTgt spid="4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ketches in the Wild"/>
          <p:cNvSpPr txBox="1"/>
          <p:nvPr>
            <p:ph type="title"/>
          </p:nvPr>
        </p:nvSpPr>
        <p:spPr>
          <a:prstGeom prst="rect">
            <a:avLst/>
          </a:prstGeom>
        </p:spPr>
        <p:txBody>
          <a:bodyPr/>
          <a:lstStyle/>
          <a:p>
            <a:pPr/>
            <a:r>
              <a:t>Sketches in the Wild</a:t>
            </a:r>
          </a:p>
        </p:txBody>
      </p:sp>
      <p:sp>
        <p:nvSpPr>
          <p:cNvPr id="442" name="Mostly raster"/>
          <p:cNvSpPr txBox="1"/>
          <p:nvPr>
            <p:ph type="body" sz="quarter" idx="1"/>
          </p:nvPr>
        </p:nvSpPr>
        <p:spPr>
          <a:xfrm>
            <a:off x="869626" y="2400887"/>
            <a:ext cx="2183848"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a:p>
            <a:pPr marL="217496" indent="-217496" defTabSz="902208">
              <a:lnSpc>
                <a:spcPct val="100000"/>
              </a:lnSpc>
              <a:spcBef>
                <a:spcPts val="900"/>
              </a:spcBef>
              <a:defRPr b="1" sz="2664">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Sketches in the Wild"/>
          <p:cNvSpPr txBox="1"/>
          <p:nvPr>
            <p:ph type="title"/>
          </p:nvPr>
        </p:nvSpPr>
        <p:spPr>
          <a:prstGeom prst="rect">
            <a:avLst/>
          </a:prstGeom>
        </p:spPr>
        <p:txBody>
          <a:bodyPr/>
          <a:lstStyle/>
          <a:p>
            <a:pPr/>
            <a:r>
              <a:t>Sketches in the Wild</a:t>
            </a:r>
          </a:p>
        </p:txBody>
      </p:sp>
      <p:grpSp>
        <p:nvGrpSpPr>
          <p:cNvPr id="449" name="Group"/>
          <p:cNvGrpSpPr/>
          <p:nvPr/>
        </p:nvGrpSpPr>
        <p:grpSpPr>
          <a:xfrm>
            <a:off x="6887281" y="4219368"/>
            <a:ext cx="3048001" cy="2814856"/>
            <a:chOff x="0" y="0"/>
            <a:chExt cx="3048000" cy="2814854"/>
          </a:xfrm>
        </p:grpSpPr>
        <p:sp>
          <p:nvSpPr>
            <p:cNvPr id="447"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448" name="Image" descr="Image"/>
            <p:cNvPicPr>
              <a:picLocks noChangeAspect="1"/>
            </p:cNvPicPr>
            <p:nvPr/>
          </p:nvPicPr>
          <p:blipFill>
            <a:blip r:embed="rId3">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450" name="Mostly raster…"/>
          <p:cNvSpPr txBox="1"/>
          <p:nvPr>
            <p:ph type="body" sz="quarter" idx="1"/>
          </p:nvPr>
        </p:nvSpPr>
        <p:spPr>
          <a:xfrm>
            <a:off x="869626" y="2400887"/>
            <a:ext cx="496206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a:p>
            <a:pPr marL="217496" indent="-217496" defTabSz="902208">
              <a:lnSpc>
                <a:spcPct val="100000"/>
              </a:lnSpc>
              <a:spcBef>
                <a:spcPts val="900"/>
              </a:spcBef>
              <a:defRPr b="1" sz="2664">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ketches in the Wild"/>
          <p:cNvSpPr txBox="1"/>
          <p:nvPr>
            <p:ph type="title"/>
          </p:nvPr>
        </p:nvSpPr>
        <p:spPr>
          <a:prstGeom prst="rect">
            <a:avLst/>
          </a:prstGeom>
        </p:spPr>
        <p:txBody>
          <a:bodyPr/>
          <a:lstStyle/>
          <a:p>
            <a:pPr/>
            <a:r>
              <a:t>Sketches in the Wild</a:t>
            </a:r>
          </a:p>
        </p:txBody>
      </p:sp>
      <p:grpSp>
        <p:nvGrpSpPr>
          <p:cNvPr id="460" name="Group"/>
          <p:cNvGrpSpPr/>
          <p:nvPr/>
        </p:nvGrpSpPr>
        <p:grpSpPr>
          <a:xfrm>
            <a:off x="13196453" y="5555803"/>
            <a:ext cx="3048001" cy="3132355"/>
            <a:chOff x="-436165" y="-592354"/>
            <a:chExt cx="3048000" cy="3132354"/>
          </a:xfrm>
        </p:grpSpPr>
        <p:grpSp>
          <p:nvGrpSpPr>
            <p:cNvPr id="457" name="Group"/>
            <p:cNvGrpSpPr/>
            <p:nvPr/>
          </p:nvGrpSpPr>
          <p:grpSpPr>
            <a:xfrm>
              <a:off x="-436166" y="-592355"/>
              <a:ext cx="3048001" cy="3132356"/>
              <a:chOff x="0" y="0"/>
              <a:chExt cx="3048000" cy="3132354"/>
            </a:xfrm>
          </p:grpSpPr>
          <p:sp>
            <p:nvSpPr>
              <p:cNvPr id="455"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456" name="Art_freeform_PB_01.jpg" descr="Art_freeform_PB_01.jpg"/>
              <p:cNvPicPr>
                <a:picLocks noChangeAspect="1"/>
              </p:cNvPicPr>
              <p:nvPr/>
            </p:nvPicPr>
            <p:blipFill>
              <a:blip r:embed="rId3">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458"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459"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63" name="Group"/>
          <p:cNvGrpSpPr/>
          <p:nvPr/>
        </p:nvGrpSpPr>
        <p:grpSpPr>
          <a:xfrm>
            <a:off x="6887281" y="4219368"/>
            <a:ext cx="3048001" cy="2814856"/>
            <a:chOff x="0" y="0"/>
            <a:chExt cx="3048000" cy="2814854"/>
          </a:xfrm>
        </p:grpSpPr>
        <p:sp>
          <p:nvSpPr>
            <p:cNvPr id="461"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462" name="Image" descr="Image"/>
            <p:cNvPicPr>
              <a:picLocks noChangeAspect="1"/>
            </p:cNvPicPr>
            <p:nvPr/>
          </p:nvPicPr>
          <p:blipFill>
            <a:blip r:embed="rId4">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464"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a:p>
            <a:pPr marL="217496" indent="-217496" defTabSz="902208">
              <a:lnSpc>
                <a:spcPct val="100000"/>
              </a:lnSpc>
              <a:spcBef>
                <a:spcPts val="900"/>
              </a:spcBef>
              <a:defRPr b="1" sz="2664">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ketches in the Wild"/>
          <p:cNvSpPr txBox="1"/>
          <p:nvPr>
            <p:ph type="title"/>
          </p:nvPr>
        </p:nvSpPr>
        <p:spPr>
          <a:prstGeom prst="rect">
            <a:avLst/>
          </a:prstGeom>
        </p:spPr>
        <p:txBody>
          <a:bodyPr/>
          <a:lstStyle/>
          <a:p>
            <a:pPr/>
            <a:r>
              <a:t>Sketches in the Wild</a:t>
            </a:r>
          </a:p>
        </p:txBody>
      </p:sp>
      <p:grpSp>
        <p:nvGrpSpPr>
          <p:cNvPr id="471" name="Group"/>
          <p:cNvGrpSpPr/>
          <p:nvPr/>
        </p:nvGrpSpPr>
        <p:grpSpPr>
          <a:xfrm>
            <a:off x="10572545" y="5817635"/>
            <a:ext cx="3048002" cy="3066033"/>
            <a:chOff x="0" y="0"/>
            <a:chExt cx="3048000" cy="3066032"/>
          </a:xfrm>
        </p:grpSpPr>
        <p:sp>
          <p:nvSpPr>
            <p:cNvPr id="469"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470" name="Ind_architecture_TU_01.png" descr="Ind_architecture_TU_01.png"/>
            <p:cNvPicPr>
              <a:picLocks noChangeAspect="1"/>
            </p:cNvPicPr>
            <p:nvPr/>
          </p:nvPicPr>
          <p:blipFill>
            <a:blip r:embed="rId3">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474" name="Group"/>
          <p:cNvGrpSpPr/>
          <p:nvPr/>
        </p:nvGrpSpPr>
        <p:grpSpPr>
          <a:xfrm>
            <a:off x="13196453" y="5555803"/>
            <a:ext cx="3048001" cy="3132355"/>
            <a:chOff x="0" y="0"/>
            <a:chExt cx="3048000" cy="3132354"/>
          </a:xfrm>
        </p:grpSpPr>
        <p:sp>
          <p:nvSpPr>
            <p:cNvPr id="472"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473" name="Art_freeform_PB_01.jpg" descr="Art_freeform_PB_01.jpg"/>
            <p:cNvPicPr>
              <a:picLocks noChangeAspect="1"/>
            </p:cNvPicPr>
            <p:nvPr/>
          </p:nvPicPr>
          <p:blipFill>
            <a:blip r:embed="rId4">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475" name="Arrow"/>
          <p:cNvSpPr/>
          <p:nvPr/>
        </p:nvSpPr>
        <p:spPr>
          <a:xfrm rot="7331309">
            <a:off x="14936731" y="6915245"/>
            <a:ext cx="1044797"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476" name="Arrow"/>
          <p:cNvSpPr/>
          <p:nvPr/>
        </p:nvSpPr>
        <p:spPr>
          <a:xfrm rot="3212117">
            <a:off x="13653982" y="6615896"/>
            <a:ext cx="1044796"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479" name="Group"/>
          <p:cNvGrpSpPr/>
          <p:nvPr/>
        </p:nvGrpSpPr>
        <p:grpSpPr>
          <a:xfrm>
            <a:off x="6887281" y="4219368"/>
            <a:ext cx="3048001" cy="2814856"/>
            <a:chOff x="0" y="0"/>
            <a:chExt cx="3048000" cy="2814854"/>
          </a:xfrm>
        </p:grpSpPr>
        <p:sp>
          <p:nvSpPr>
            <p:cNvPr id="477"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478" name="Image" descr="Image"/>
            <p:cNvPicPr>
              <a:picLocks noChangeAspect="1"/>
            </p:cNvPicPr>
            <p:nvPr/>
          </p:nvPicPr>
          <p:blipFill>
            <a:blip r:embed="rId5">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480"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481"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ketches in the Wild"/>
          <p:cNvSpPr txBox="1"/>
          <p:nvPr>
            <p:ph type="title"/>
          </p:nvPr>
        </p:nvSpPr>
        <p:spPr>
          <a:prstGeom prst="rect">
            <a:avLst/>
          </a:prstGeom>
        </p:spPr>
        <p:txBody>
          <a:bodyPr/>
          <a:lstStyle/>
          <a:p>
            <a:pPr/>
            <a:r>
              <a:t>Sketches in the Wild</a:t>
            </a:r>
          </a:p>
        </p:txBody>
      </p:sp>
      <p:grpSp>
        <p:nvGrpSpPr>
          <p:cNvPr id="491" name="Group"/>
          <p:cNvGrpSpPr/>
          <p:nvPr/>
        </p:nvGrpSpPr>
        <p:grpSpPr>
          <a:xfrm>
            <a:off x="9366979" y="199885"/>
            <a:ext cx="3048001" cy="3388717"/>
            <a:chOff x="-148782" y="-213716"/>
            <a:chExt cx="3048000" cy="3388716"/>
          </a:xfrm>
        </p:grpSpPr>
        <p:grpSp>
          <p:nvGrpSpPr>
            <p:cNvPr id="488" name="Group"/>
            <p:cNvGrpSpPr/>
            <p:nvPr/>
          </p:nvGrpSpPr>
          <p:grpSpPr>
            <a:xfrm>
              <a:off x="-148783" y="-213717"/>
              <a:ext cx="3048001" cy="3070304"/>
              <a:chOff x="0" y="0"/>
              <a:chExt cx="3048000" cy="3070303"/>
            </a:xfrm>
          </p:grpSpPr>
          <p:sp>
            <p:nvSpPr>
              <p:cNvPr id="486"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487"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489"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490"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96" name="Group"/>
          <p:cNvGrpSpPr/>
          <p:nvPr/>
        </p:nvGrpSpPr>
        <p:grpSpPr>
          <a:xfrm>
            <a:off x="6631461" y="7016194"/>
            <a:ext cx="3929064" cy="1849939"/>
            <a:chOff x="0" y="-452938"/>
            <a:chExt cx="3929062" cy="1849938"/>
          </a:xfrm>
        </p:grpSpPr>
        <p:grpSp>
          <p:nvGrpSpPr>
            <p:cNvPr id="494" name="Group"/>
            <p:cNvGrpSpPr/>
            <p:nvPr/>
          </p:nvGrpSpPr>
          <p:grpSpPr>
            <a:xfrm>
              <a:off x="0" y="-452939"/>
              <a:ext cx="3929063" cy="1849940"/>
              <a:chOff x="0" y="0"/>
              <a:chExt cx="3929062" cy="1849938"/>
            </a:xfrm>
          </p:grpSpPr>
          <p:sp>
            <p:nvSpPr>
              <p:cNvPr id="492"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493" name="Ind_product_TI_01.png" descr="Ind_product_TI_01.png"/>
              <p:cNvPicPr>
                <a:picLocks noChangeAspect="1"/>
              </p:cNvPicPr>
              <p:nvPr/>
            </p:nvPicPr>
            <p:blipFill>
              <a:blip r:embed="rId4">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495"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499" name="Group"/>
          <p:cNvGrpSpPr/>
          <p:nvPr/>
        </p:nvGrpSpPr>
        <p:grpSpPr>
          <a:xfrm>
            <a:off x="10572545" y="5817635"/>
            <a:ext cx="3048002" cy="3066033"/>
            <a:chOff x="0" y="0"/>
            <a:chExt cx="3048000" cy="3066032"/>
          </a:xfrm>
        </p:grpSpPr>
        <p:sp>
          <p:nvSpPr>
            <p:cNvPr id="497"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498" name="Ind_architecture_TU_01.png" descr="Ind_architecture_TU_01.png"/>
            <p:cNvPicPr>
              <a:picLocks noChangeAspect="1"/>
            </p:cNvPicPr>
            <p:nvPr/>
          </p:nvPicPr>
          <p:blipFill>
            <a:blip r:embed="rId5">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505" name="Group"/>
          <p:cNvGrpSpPr/>
          <p:nvPr/>
        </p:nvGrpSpPr>
        <p:grpSpPr>
          <a:xfrm>
            <a:off x="13196453" y="5555803"/>
            <a:ext cx="3048001" cy="3132355"/>
            <a:chOff x="-436165" y="-592354"/>
            <a:chExt cx="3048000" cy="3132354"/>
          </a:xfrm>
        </p:grpSpPr>
        <p:grpSp>
          <p:nvGrpSpPr>
            <p:cNvPr id="502" name="Group"/>
            <p:cNvGrpSpPr/>
            <p:nvPr/>
          </p:nvGrpSpPr>
          <p:grpSpPr>
            <a:xfrm>
              <a:off x="-436166" y="-592355"/>
              <a:ext cx="3048001" cy="3132356"/>
              <a:chOff x="0" y="0"/>
              <a:chExt cx="3048000" cy="3132354"/>
            </a:xfrm>
          </p:grpSpPr>
          <p:sp>
            <p:nvSpPr>
              <p:cNvPr id="500"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501" name="Art_freeform_PB_01.jpg" descr="Art_freeform_PB_01.jpg"/>
              <p:cNvPicPr>
                <a:picLocks noChangeAspect="1"/>
              </p:cNvPicPr>
              <p:nvPr/>
            </p:nvPicPr>
            <p:blipFill>
              <a:blip r:embed="rId6">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503"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04"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08" name="Group"/>
          <p:cNvGrpSpPr/>
          <p:nvPr/>
        </p:nvGrpSpPr>
        <p:grpSpPr>
          <a:xfrm>
            <a:off x="6887281" y="4219368"/>
            <a:ext cx="3048001" cy="2814856"/>
            <a:chOff x="0" y="0"/>
            <a:chExt cx="3048000" cy="2814854"/>
          </a:xfrm>
        </p:grpSpPr>
        <p:sp>
          <p:nvSpPr>
            <p:cNvPr id="506"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507" name="Image" descr="Image"/>
            <p:cNvPicPr>
              <a:picLocks noChangeAspect="1"/>
            </p:cNvPicPr>
            <p:nvPr/>
          </p:nvPicPr>
          <p:blipFill>
            <a:blip r:embed="rId7">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513" name="Group"/>
          <p:cNvGrpSpPr/>
          <p:nvPr/>
        </p:nvGrpSpPr>
        <p:grpSpPr>
          <a:xfrm>
            <a:off x="9418928" y="3327082"/>
            <a:ext cx="3048001" cy="2346817"/>
            <a:chOff x="-462804" y="-441816"/>
            <a:chExt cx="3048000" cy="2346816"/>
          </a:xfrm>
        </p:grpSpPr>
        <p:grpSp>
          <p:nvGrpSpPr>
            <p:cNvPr id="511" name="Group"/>
            <p:cNvGrpSpPr/>
            <p:nvPr/>
          </p:nvGrpSpPr>
          <p:grpSpPr>
            <a:xfrm>
              <a:off x="-462805" y="-441817"/>
              <a:ext cx="3048001" cy="2346817"/>
              <a:chOff x="0" y="0"/>
              <a:chExt cx="3048000" cy="2346816"/>
            </a:xfrm>
          </p:grpSpPr>
          <p:sp>
            <p:nvSpPr>
              <p:cNvPr id="509"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510" name="Ind_product_AS_14.png" descr="Ind_product_AS_14.png"/>
              <p:cNvPicPr>
                <a:picLocks noChangeAspect="1"/>
              </p:cNvPicPr>
              <p:nvPr/>
            </p:nvPicPr>
            <p:blipFill>
              <a:blip r:embed="rId8">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512"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514"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515"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03" name="Untitled.jpg" descr="Untitled.jpg"/>
          <p:cNvPicPr>
            <a:picLocks noChangeAspect="1"/>
          </p:cNvPicPr>
          <p:nvPr/>
        </p:nvPicPr>
        <p:blipFill>
          <a:blip r:embed="rId2">
            <a:extLst/>
          </a:blip>
          <a:srcRect l="0" t="12164" r="0" b="12164"/>
          <a:stretch>
            <a:fillRect/>
          </a:stretch>
        </p:blipFill>
        <p:spPr>
          <a:xfrm>
            <a:off x="50491" y="-12225"/>
            <a:ext cx="16155018" cy="9168450"/>
          </a:xfrm>
          <a:prstGeom prst="rect">
            <a:avLst/>
          </a:prstGeom>
          <a:ln w="12700">
            <a:miter lim="400000"/>
          </a:ln>
        </p:spPr>
      </p:pic>
      <p:sp>
        <p:nvSpPr>
          <p:cNvPr id="104" name="Title 3"/>
          <p:cNvSpPr txBox="1"/>
          <p:nvPr/>
        </p:nvSpPr>
        <p:spPr>
          <a:xfrm>
            <a:off x="1577788" y="5699126"/>
            <a:ext cx="13903578" cy="1528420"/>
          </a:xfrm>
          <a:prstGeom prst="rect">
            <a:avLst/>
          </a:prstGeom>
          <a:solidFill>
            <a:srgbClr val="FFFFFF">
              <a:alpha val="84520"/>
            </a:srgbClr>
          </a:solidFill>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p>
            <a:pPr algn="l" defTabSz="950975">
              <a:lnSpc>
                <a:spcPct val="90000"/>
              </a:lnSpc>
              <a:defRPr b="1" sz="3120"/>
            </a:pPr>
            <a:r>
              <a:t>Chuan Yan			CraGL, George Mason University</a:t>
            </a:r>
          </a:p>
          <a:p>
            <a:pPr algn="l" defTabSz="950975">
              <a:lnSpc>
                <a:spcPct val="90000"/>
              </a:lnSpc>
              <a:defRPr b="1" sz="3120"/>
            </a:pPr>
            <a:r>
              <a:t>David Vanderhaeghe	IRIT CNRS, Université de Toulouse</a:t>
            </a:r>
          </a:p>
          <a:p>
            <a:pPr algn="l" defTabSz="950975">
              <a:lnSpc>
                <a:spcPct val="90000"/>
              </a:lnSpc>
              <a:defRPr b="1" sz="3120"/>
            </a:pPr>
            <a:r>
              <a:t>Yotam Gingold		CraGL, George Mason University</a:t>
            </a:r>
          </a:p>
        </p:txBody>
      </p:sp>
      <p:sp>
        <p:nvSpPr>
          <p:cNvPr id="105" name="Title 3"/>
          <p:cNvSpPr txBox="1"/>
          <p:nvPr/>
        </p:nvSpPr>
        <p:spPr>
          <a:xfrm>
            <a:off x="1577788" y="3058334"/>
            <a:ext cx="13903578" cy="2640793"/>
          </a:xfrm>
          <a:prstGeom prst="rect">
            <a:avLst/>
          </a:prstGeom>
          <a:solidFill>
            <a:srgbClr val="FFFFFF">
              <a:alpha val="84520"/>
            </a:srgbClr>
          </a:solidFill>
          <a:ln w="12700">
            <a:miter lim="400000"/>
          </a:ln>
          <a:extLst>
            <a:ext uri="{C572A759-6A51-4108-AA02-DFA0A04FC94B}">
              <ma14:wrappingTextBoxFlag xmlns:ma14="http://schemas.microsoft.com/office/mac/drawingml/2011/main" val="1"/>
            </a:ext>
          </a:extLst>
        </p:spPr>
        <p:txBody>
          <a:bodyPr lIns="81279" tIns="81279" rIns="81279" bIns="81279">
            <a:normAutofit fontScale="100000" lnSpcReduction="0"/>
          </a:bodyPr>
          <a:lstStyle>
            <a:lvl1pPr algn="l" defTabSz="1219200">
              <a:lnSpc>
                <a:spcPct val="90000"/>
              </a:lnSpc>
              <a:defRPr b="1" sz="8000"/>
            </a:lvl1pPr>
          </a:lstStyle>
          <a:p>
            <a:pPr/>
            <a:r>
              <a:t>A Benchmark for Rough Sketch Cleanup</a:t>
            </a:r>
          </a:p>
        </p:txBody>
      </p:sp>
      <p:pic>
        <p:nvPicPr>
          <p:cNvPr id="106" name="Image" descr="Image"/>
          <p:cNvPicPr>
            <a:picLocks noChangeAspect="1"/>
          </p:cNvPicPr>
          <p:nvPr/>
        </p:nvPicPr>
        <p:blipFill>
          <a:blip r:embed="rId3">
            <a:extLst/>
          </a:blip>
          <a:srcRect l="4101" t="4119" r="6012" b="5594"/>
          <a:stretch>
            <a:fillRect/>
          </a:stretch>
        </p:blipFill>
        <p:spPr>
          <a:xfrm>
            <a:off x="6980774" y="7720483"/>
            <a:ext cx="1324207" cy="1318616"/>
          </a:xfrm>
          <a:custGeom>
            <a:avLst/>
            <a:gdLst/>
            <a:ahLst/>
            <a:cxnLst>
              <a:cxn ang="0">
                <a:pos x="wd2" y="hd2"/>
              </a:cxn>
              <a:cxn ang="5400000">
                <a:pos x="wd2" y="hd2"/>
              </a:cxn>
              <a:cxn ang="10800000">
                <a:pos x="wd2" y="hd2"/>
              </a:cxn>
              <a:cxn ang="16200000">
                <a:pos x="wd2" y="hd2"/>
              </a:cxn>
            </a:cxnLst>
            <a:rect l="0" t="0" r="r" b="b"/>
            <a:pathLst>
              <a:path w="20539" h="21541" fill="norm" stroke="1" extrusionOk="0">
                <a:moveTo>
                  <a:pt x="9447" y="1"/>
                </a:moveTo>
                <a:cubicBezTo>
                  <a:pt x="8276" y="13"/>
                  <a:pt x="7571" y="178"/>
                  <a:pt x="6535" y="591"/>
                </a:cubicBezTo>
                <a:cubicBezTo>
                  <a:pt x="1736" y="2506"/>
                  <a:pt x="-1061" y="8470"/>
                  <a:pt x="380" y="13713"/>
                </a:cubicBezTo>
                <a:cubicBezTo>
                  <a:pt x="1327" y="17163"/>
                  <a:pt x="3669" y="19900"/>
                  <a:pt x="6640" y="21020"/>
                </a:cubicBezTo>
                <a:cubicBezTo>
                  <a:pt x="7846" y="21475"/>
                  <a:pt x="8854" y="21597"/>
                  <a:pt x="10801" y="21519"/>
                </a:cubicBezTo>
                <a:cubicBezTo>
                  <a:pt x="13077" y="21428"/>
                  <a:pt x="13594" y="21288"/>
                  <a:pt x="15313" y="20294"/>
                </a:cubicBezTo>
                <a:cubicBezTo>
                  <a:pt x="18652" y="18361"/>
                  <a:pt x="20539" y="14927"/>
                  <a:pt x="20539" y="10789"/>
                </a:cubicBezTo>
                <a:cubicBezTo>
                  <a:pt x="20539" y="6651"/>
                  <a:pt x="18652" y="3218"/>
                  <a:pt x="15313" y="1285"/>
                </a:cubicBezTo>
                <a:cubicBezTo>
                  <a:pt x="13612" y="300"/>
                  <a:pt x="13053" y="143"/>
                  <a:pt x="10801" y="33"/>
                </a:cubicBezTo>
                <a:cubicBezTo>
                  <a:pt x="10278" y="8"/>
                  <a:pt x="9837" y="-3"/>
                  <a:pt x="9447" y="1"/>
                </a:cubicBezTo>
                <a:close/>
              </a:path>
            </a:pathLst>
          </a:custGeom>
          <a:ln w="12700">
            <a:miter lim="400000"/>
          </a:ln>
        </p:spPr>
      </p:pic>
      <p:grpSp>
        <p:nvGrpSpPr>
          <p:cNvPr id="109" name="Group"/>
          <p:cNvGrpSpPr/>
          <p:nvPr/>
        </p:nvGrpSpPr>
        <p:grpSpPr>
          <a:xfrm>
            <a:off x="1577788" y="7510679"/>
            <a:ext cx="5063694" cy="1528420"/>
            <a:chOff x="0" y="0"/>
            <a:chExt cx="5063693" cy="1528418"/>
          </a:xfrm>
        </p:grpSpPr>
        <p:pic>
          <p:nvPicPr>
            <p:cNvPr id="107" name="GMU_PLogo_2CU.pdf" descr="GMU_PLogo_2CU.pdf"/>
            <p:cNvPicPr>
              <a:picLocks noChangeAspect="1"/>
            </p:cNvPicPr>
            <p:nvPr/>
          </p:nvPicPr>
          <p:blipFill>
            <a:blip r:embed="rId4">
              <a:extLst/>
            </a:blip>
            <a:srcRect l="0" t="0" r="0" b="0"/>
            <a:stretch>
              <a:fillRect/>
            </a:stretch>
          </p:blipFill>
          <p:spPr>
            <a:xfrm>
              <a:off x="0" y="0"/>
              <a:ext cx="2248926" cy="1473434"/>
            </a:xfrm>
            <a:prstGeom prst="rect">
              <a:avLst/>
            </a:prstGeom>
            <a:ln w="12700" cap="flat">
              <a:noFill/>
              <a:miter lim="400000"/>
            </a:ln>
            <a:effectLst/>
          </p:spPr>
        </p:pic>
        <p:pic>
          <p:nvPicPr>
            <p:cNvPr id="108" name="CraGL logo.pdf" descr="CraGL logo.pdf"/>
            <p:cNvPicPr>
              <a:picLocks noChangeAspect="1"/>
            </p:cNvPicPr>
            <p:nvPr/>
          </p:nvPicPr>
          <p:blipFill>
            <a:blip r:embed="rId5">
              <a:alphaModFix amt="50000"/>
              <a:extLst/>
            </a:blip>
            <a:stretch>
              <a:fillRect/>
            </a:stretch>
          </p:blipFill>
          <p:spPr>
            <a:xfrm>
              <a:off x="2470360" y="535514"/>
              <a:ext cx="2593334" cy="99290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Sketches in the Wild"/>
          <p:cNvSpPr txBox="1"/>
          <p:nvPr>
            <p:ph type="title"/>
          </p:nvPr>
        </p:nvSpPr>
        <p:spPr>
          <a:prstGeom prst="rect">
            <a:avLst/>
          </a:prstGeom>
        </p:spPr>
        <p:txBody>
          <a:bodyPr/>
          <a:lstStyle/>
          <a:p>
            <a:pPr/>
            <a:r>
              <a:t>Sketches in the Wild</a:t>
            </a:r>
          </a:p>
        </p:txBody>
      </p:sp>
      <p:grpSp>
        <p:nvGrpSpPr>
          <p:cNvPr id="522" name="Group"/>
          <p:cNvGrpSpPr/>
          <p:nvPr/>
        </p:nvGrpSpPr>
        <p:grpSpPr>
          <a:xfrm>
            <a:off x="4283469" y="4467706"/>
            <a:ext cx="3048002" cy="1695175"/>
            <a:chOff x="0" y="0"/>
            <a:chExt cx="3048000" cy="1695173"/>
          </a:xfrm>
        </p:grpSpPr>
        <p:sp>
          <p:nvSpPr>
            <p:cNvPr id="520"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521" name="Art_freeform_baseline_06.jpg" descr="Art_freeform_baseline_06.jpg"/>
            <p:cNvPicPr>
              <a:picLocks noChangeAspect="1"/>
            </p:cNvPicPr>
            <p:nvPr/>
          </p:nvPicPr>
          <p:blipFill>
            <a:blip r:embed="rId3">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grpSp>
        <p:nvGrpSpPr>
          <p:cNvPr id="528" name="Group"/>
          <p:cNvGrpSpPr/>
          <p:nvPr/>
        </p:nvGrpSpPr>
        <p:grpSpPr>
          <a:xfrm>
            <a:off x="9366979" y="199885"/>
            <a:ext cx="3048001" cy="3388717"/>
            <a:chOff x="-148782" y="-213716"/>
            <a:chExt cx="3048000" cy="3388716"/>
          </a:xfrm>
        </p:grpSpPr>
        <p:grpSp>
          <p:nvGrpSpPr>
            <p:cNvPr id="525" name="Group"/>
            <p:cNvGrpSpPr/>
            <p:nvPr/>
          </p:nvGrpSpPr>
          <p:grpSpPr>
            <a:xfrm>
              <a:off x="-148783" y="-213717"/>
              <a:ext cx="3048001" cy="3070304"/>
              <a:chOff x="0" y="0"/>
              <a:chExt cx="3048000" cy="3070303"/>
            </a:xfrm>
          </p:grpSpPr>
          <p:sp>
            <p:nvSpPr>
              <p:cNvPr id="523"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524" name="Art_freeform_DR_03.png" descr="Art_freeform_DR_03.png"/>
              <p:cNvPicPr>
                <a:picLocks noChangeAspect="1"/>
              </p:cNvPicPr>
              <p:nvPr/>
            </p:nvPicPr>
            <p:blipFill>
              <a:blip r:embed="rId4">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526"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27"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33" name="Group"/>
          <p:cNvGrpSpPr/>
          <p:nvPr/>
        </p:nvGrpSpPr>
        <p:grpSpPr>
          <a:xfrm>
            <a:off x="6631461" y="7016194"/>
            <a:ext cx="3929064" cy="1849939"/>
            <a:chOff x="0" y="-452938"/>
            <a:chExt cx="3929062" cy="1849938"/>
          </a:xfrm>
        </p:grpSpPr>
        <p:grpSp>
          <p:nvGrpSpPr>
            <p:cNvPr id="531" name="Group"/>
            <p:cNvGrpSpPr/>
            <p:nvPr/>
          </p:nvGrpSpPr>
          <p:grpSpPr>
            <a:xfrm>
              <a:off x="0" y="-452939"/>
              <a:ext cx="3929063" cy="1849940"/>
              <a:chOff x="0" y="0"/>
              <a:chExt cx="3929062" cy="1849938"/>
            </a:xfrm>
          </p:grpSpPr>
          <p:sp>
            <p:nvSpPr>
              <p:cNvPr id="529"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530" name="Ind_product_TI_01.png" descr="Ind_product_TI_01.png"/>
              <p:cNvPicPr>
                <a:picLocks noChangeAspect="1"/>
              </p:cNvPicPr>
              <p:nvPr/>
            </p:nvPicPr>
            <p:blipFill>
              <a:blip r:embed="rId5">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532"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36" name="Group"/>
          <p:cNvGrpSpPr/>
          <p:nvPr/>
        </p:nvGrpSpPr>
        <p:grpSpPr>
          <a:xfrm>
            <a:off x="10572545" y="5817635"/>
            <a:ext cx="3048002" cy="3066033"/>
            <a:chOff x="0" y="0"/>
            <a:chExt cx="3048000" cy="3066032"/>
          </a:xfrm>
        </p:grpSpPr>
        <p:sp>
          <p:nvSpPr>
            <p:cNvPr id="534"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535" name="Ind_architecture_TU_01.png" descr="Ind_architecture_TU_01.png"/>
            <p:cNvPicPr>
              <a:picLocks noChangeAspect="1"/>
            </p:cNvPicPr>
            <p:nvPr/>
          </p:nvPicPr>
          <p:blipFill>
            <a:blip r:embed="rId6">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542" name="Group"/>
          <p:cNvGrpSpPr/>
          <p:nvPr/>
        </p:nvGrpSpPr>
        <p:grpSpPr>
          <a:xfrm>
            <a:off x="13196453" y="5555803"/>
            <a:ext cx="3048001" cy="3132355"/>
            <a:chOff x="-436165" y="-592354"/>
            <a:chExt cx="3048000" cy="3132354"/>
          </a:xfrm>
        </p:grpSpPr>
        <p:grpSp>
          <p:nvGrpSpPr>
            <p:cNvPr id="539" name="Group"/>
            <p:cNvGrpSpPr/>
            <p:nvPr/>
          </p:nvGrpSpPr>
          <p:grpSpPr>
            <a:xfrm>
              <a:off x="-436166" y="-592355"/>
              <a:ext cx="3048001" cy="3132356"/>
              <a:chOff x="0" y="0"/>
              <a:chExt cx="3048000" cy="3132354"/>
            </a:xfrm>
          </p:grpSpPr>
          <p:sp>
            <p:nvSpPr>
              <p:cNvPr id="537"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538" name="Art_freeform_PB_01.jpg" descr="Art_freeform_PB_01.jpg"/>
              <p:cNvPicPr>
                <a:picLocks noChangeAspect="1"/>
              </p:cNvPicPr>
              <p:nvPr/>
            </p:nvPicPr>
            <p:blipFill>
              <a:blip r:embed="rId7">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540"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41"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45" name="Group"/>
          <p:cNvGrpSpPr/>
          <p:nvPr/>
        </p:nvGrpSpPr>
        <p:grpSpPr>
          <a:xfrm>
            <a:off x="6887281" y="4219368"/>
            <a:ext cx="3048001" cy="2814856"/>
            <a:chOff x="0" y="0"/>
            <a:chExt cx="3048000" cy="2814854"/>
          </a:xfrm>
        </p:grpSpPr>
        <p:sp>
          <p:nvSpPr>
            <p:cNvPr id="543"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544" name="Image" descr="Image"/>
            <p:cNvPicPr>
              <a:picLocks noChangeAspect="1"/>
            </p:cNvPicPr>
            <p:nvPr/>
          </p:nvPicPr>
          <p:blipFill>
            <a:blip r:embed="rId8">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550" name="Group"/>
          <p:cNvGrpSpPr/>
          <p:nvPr/>
        </p:nvGrpSpPr>
        <p:grpSpPr>
          <a:xfrm>
            <a:off x="9418928" y="3327082"/>
            <a:ext cx="3048001" cy="2346817"/>
            <a:chOff x="-462804" y="-441816"/>
            <a:chExt cx="3048000" cy="2346816"/>
          </a:xfrm>
        </p:grpSpPr>
        <p:grpSp>
          <p:nvGrpSpPr>
            <p:cNvPr id="548" name="Group"/>
            <p:cNvGrpSpPr/>
            <p:nvPr/>
          </p:nvGrpSpPr>
          <p:grpSpPr>
            <a:xfrm>
              <a:off x="-462805" y="-441817"/>
              <a:ext cx="3048001" cy="2346817"/>
              <a:chOff x="0" y="0"/>
              <a:chExt cx="3048000" cy="2346816"/>
            </a:xfrm>
          </p:grpSpPr>
          <p:sp>
            <p:nvSpPr>
              <p:cNvPr id="546"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547" name="Ind_product_AS_14.png" descr="Ind_product_AS_14.png"/>
              <p:cNvPicPr>
                <a:picLocks noChangeAspect="1"/>
              </p:cNvPicPr>
              <p:nvPr/>
            </p:nvPicPr>
            <p:blipFill>
              <a:blip r:embed="rId9">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549"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551" name="Arrow"/>
          <p:cNvSpPr/>
          <p:nvPr/>
        </p:nvSpPr>
        <p:spPr>
          <a:xfrm rot="18272395">
            <a:off x="5036612" y="5923664"/>
            <a:ext cx="579663" cy="29102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552"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553"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r>
              <a:t>Local ambiguity</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ketches in the Wild"/>
          <p:cNvSpPr txBox="1"/>
          <p:nvPr>
            <p:ph type="title"/>
          </p:nvPr>
        </p:nvSpPr>
        <p:spPr>
          <a:prstGeom prst="rect">
            <a:avLst/>
          </a:prstGeom>
        </p:spPr>
        <p:txBody>
          <a:bodyPr/>
          <a:lstStyle/>
          <a:p>
            <a:pPr/>
            <a:r>
              <a:t>Sketches in the Wild</a:t>
            </a:r>
          </a:p>
        </p:txBody>
      </p:sp>
      <p:grpSp>
        <p:nvGrpSpPr>
          <p:cNvPr id="560" name="Group"/>
          <p:cNvGrpSpPr/>
          <p:nvPr/>
        </p:nvGrpSpPr>
        <p:grpSpPr>
          <a:xfrm>
            <a:off x="4283469" y="4467706"/>
            <a:ext cx="3048002" cy="1695175"/>
            <a:chOff x="0" y="0"/>
            <a:chExt cx="3048000" cy="1695173"/>
          </a:xfrm>
        </p:grpSpPr>
        <p:sp>
          <p:nvSpPr>
            <p:cNvPr id="558"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559" name="Art_freeform_baseline_06.jpg" descr="Art_freeform_baseline_06.jpg"/>
            <p:cNvPicPr>
              <a:picLocks noChangeAspect="1"/>
            </p:cNvPicPr>
            <p:nvPr/>
          </p:nvPicPr>
          <p:blipFill>
            <a:blip r:embed="rId3">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grpSp>
        <p:nvGrpSpPr>
          <p:cNvPr id="566" name="Group"/>
          <p:cNvGrpSpPr/>
          <p:nvPr/>
        </p:nvGrpSpPr>
        <p:grpSpPr>
          <a:xfrm>
            <a:off x="9366979" y="199885"/>
            <a:ext cx="3048001" cy="3388717"/>
            <a:chOff x="-148782" y="-213716"/>
            <a:chExt cx="3048000" cy="3388716"/>
          </a:xfrm>
        </p:grpSpPr>
        <p:grpSp>
          <p:nvGrpSpPr>
            <p:cNvPr id="563" name="Group"/>
            <p:cNvGrpSpPr/>
            <p:nvPr/>
          </p:nvGrpSpPr>
          <p:grpSpPr>
            <a:xfrm>
              <a:off x="-148783" y="-213717"/>
              <a:ext cx="3048001" cy="3070304"/>
              <a:chOff x="0" y="0"/>
              <a:chExt cx="3048000" cy="3070303"/>
            </a:xfrm>
          </p:grpSpPr>
          <p:sp>
            <p:nvSpPr>
              <p:cNvPr id="561"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562" name="Art_freeform_DR_03.png" descr="Art_freeform_DR_03.png"/>
              <p:cNvPicPr>
                <a:picLocks noChangeAspect="1"/>
              </p:cNvPicPr>
              <p:nvPr/>
            </p:nvPicPr>
            <p:blipFill>
              <a:blip r:embed="rId4">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564"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65"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71" name="Group"/>
          <p:cNvGrpSpPr/>
          <p:nvPr/>
        </p:nvGrpSpPr>
        <p:grpSpPr>
          <a:xfrm>
            <a:off x="6631461" y="7016194"/>
            <a:ext cx="3929064" cy="1849939"/>
            <a:chOff x="0" y="-452938"/>
            <a:chExt cx="3929062" cy="1849938"/>
          </a:xfrm>
        </p:grpSpPr>
        <p:grpSp>
          <p:nvGrpSpPr>
            <p:cNvPr id="569" name="Group"/>
            <p:cNvGrpSpPr/>
            <p:nvPr/>
          </p:nvGrpSpPr>
          <p:grpSpPr>
            <a:xfrm>
              <a:off x="0" y="-452939"/>
              <a:ext cx="3929063" cy="1849940"/>
              <a:chOff x="0" y="0"/>
              <a:chExt cx="3929062" cy="1849938"/>
            </a:xfrm>
          </p:grpSpPr>
          <p:sp>
            <p:nvSpPr>
              <p:cNvPr id="567"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568" name="Ind_product_TI_01.png" descr="Ind_product_TI_01.png"/>
              <p:cNvPicPr>
                <a:picLocks noChangeAspect="1"/>
              </p:cNvPicPr>
              <p:nvPr/>
            </p:nvPicPr>
            <p:blipFill>
              <a:blip r:embed="rId5">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570"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74" name="Group"/>
          <p:cNvGrpSpPr/>
          <p:nvPr/>
        </p:nvGrpSpPr>
        <p:grpSpPr>
          <a:xfrm>
            <a:off x="10572545" y="5817635"/>
            <a:ext cx="3048002" cy="3066033"/>
            <a:chOff x="0" y="0"/>
            <a:chExt cx="3048000" cy="3066032"/>
          </a:xfrm>
        </p:grpSpPr>
        <p:sp>
          <p:nvSpPr>
            <p:cNvPr id="572"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573" name="Ind_architecture_TU_01.png" descr="Ind_architecture_TU_01.png"/>
            <p:cNvPicPr>
              <a:picLocks noChangeAspect="1"/>
            </p:cNvPicPr>
            <p:nvPr/>
          </p:nvPicPr>
          <p:blipFill>
            <a:blip r:embed="rId6">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580" name="Group"/>
          <p:cNvGrpSpPr/>
          <p:nvPr/>
        </p:nvGrpSpPr>
        <p:grpSpPr>
          <a:xfrm>
            <a:off x="5700977" y="1058645"/>
            <a:ext cx="3714298" cy="2497356"/>
            <a:chOff x="0" y="-592354"/>
            <a:chExt cx="3714297" cy="2497354"/>
          </a:xfrm>
        </p:grpSpPr>
        <p:grpSp>
          <p:nvGrpSpPr>
            <p:cNvPr id="577" name="Group"/>
            <p:cNvGrpSpPr/>
            <p:nvPr/>
          </p:nvGrpSpPr>
          <p:grpSpPr>
            <a:xfrm>
              <a:off x="666297" y="-592355"/>
              <a:ext cx="3048001" cy="2497356"/>
              <a:chOff x="0" y="0"/>
              <a:chExt cx="3048000" cy="2497354"/>
            </a:xfrm>
          </p:grpSpPr>
          <p:sp>
            <p:nvSpPr>
              <p:cNvPr id="575"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576" name="Art_freeform_GL_02.jpg" descr="Art_freeform_GL_02.jpg"/>
              <p:cNvPicPr>
                <a:picLocks noChangeAspect="1"/>
              </p:cNvPicPr>
              <p:nvPr/>
            </p:nvPicPr>
            <p:blipFill>
              <a:blip r:embed="rId7">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578"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79"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86" name="Group"/>
          <p:cNvGrpSpPr/>
          <p:nvPr/>
        </p:nvGrpSpPr>
        <p:grpSpPr>
          <a:xfrm>
            <a:off x="13196453" y="5555803"/>
            <a:ext cx="3048001" cy="3132355"/>
            <a:chOff x="-436165" y="-592354"/>
            <a:chExt cx="3048000" cy="3132354"/>
          </a:xfrm>
        </p:grpSpPr>
        <p:grpSp>
          <p:nvGrpSpPr>
            <p:cNvPr id="583" name="Group"/>
            <p:cNvGrpSpPr/>
            <p:nvPr/>
          </p:nvGrpSpPr>
          <p:grpSpPr>
            <a:xfrm>
              <a:off x="-436166" y="-592355"/>
              <a:ext cx="3048001" cy="3132356"/>
              <a:chOff x="0" y="0"/>
              <a:chExt cx="3048000" cy="3132354"/>
            </a:xfrm>
          </p:grpSpPr>
          <p:sp>
            <p:nvSpPr>
              <p:cNvPr id="581"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582" name="Art_freeform_PB_01.jpg" descr="Art_freeform_PB_01.jpg"/>
              <p:cNvPicPr>
                <a:picLocks noChangeAspect="1"/>
              </p:cNvPicPr>
              <p:nvPr/>
            </p:nvPicPr>
            <p:blipFill>
              <a:blip r:embed="rId8">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584"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585"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589" name="Group"/>
          <p:cNvGrpSpPr/>
          <p:nvPr/>
        </p:nvGrpSpPr>
        <p:grpSpPr>
          <a:xfrm>
            <a:off x="6887281" y="4219368"/>
            <a:ext cx="3048001" cy="2814856"/>
            <a:chOff x="0" y="0"/>
            <a:chExt cx="3048000" cy="2814854"/>
          </a:xfrm>
        </p:grpSpPr>
        <p:sp>
          <p:nvSpPr>
            <p:cNvPr id="587"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588" name="Image" descr="Image"/>
            <p:cNvPicPr>
              <a:picLocks noChangeAspect="1"/>
            </p:cNvPicPr>
            <p:nvPr/>
          </p:nvPicPr>
          <p:blipFill>
            <a:blip r:embed="rId9">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594" name="Group"/>
          <p:cNvGrpSpPr/>
          <p:nvPr/>
        </p:nvGrpSpPr>
        <p:grpSpPr>
          <a:xfrm>
            <a:off x="9418928" y="3327082"/>
            <a:ext cx="3048001" cy="2346817"/>
            <a:chOff x="-462804" y="-441816"/>
            <a:chExt cx="3048000" cy="2346816"/>
          </a:xfrm>
        </p:grpSpPr>
        <p:grpSp>
          <p:nvGrpSpPr>
            <p:cNvPr id="592" name="Group"/>
            <p:cNvGrpSpPr/>
            <p:nvPr/>
          </p:nvGrpSpPr>
          <p:grpSpPr>
            <a:xfrm>
              <a:off x="-462805" y="-441817"/>
              <a:ext cx="3048001" cy="2346817"/>
              <a:chOff x="0" y="0"/>
              <a:chExt cx="3048000" cy="2346816"/>
            </a:xfrm>
          </p:grpSpPr>
          <p:sp>
            <p:nvSpPr>
              <p:cNvPr id="590"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591" name="Ind_product_AS_14.png" descr="Ind_product_AS_14.png"/>
              <p:cNvPicPr>
                <a:picLocks noChangeAspect="1"/>
              </p:cNvPicPr>
              <p:nvPr/>
            </p:nvPicPr>
            <p:blipFill>
              <a:blip r:embed="rId1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593"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595" name="Arrow"/>
          <p:cNvSpPr/>
          <p:nvPr/>
        </p:nvSpPr>
        <p:spPr>
          <a:xfrm rot="18272395">
            <a:off x="5036612" y="5923664"/>
            <a:ext cx="579663" cy="29102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596"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597"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r>
              <a:t>Local ambiguity</a:t>
            </a:r>
          </a:p>
          <a:p>
            <a:pPr marL="217496" indent="-217496" defTabSz="902208">
              <a:lnSpc>
                <a:spcPct val="100000"/>
              </a:lnSpc>
              <a:spcBef>
                <a:spcPts val="900"/>
              </a:spcBef>
              <a:defRPr b="1" sz="2664">
                <a:latin typeface="Helvetica Neue"/>
                <a:ea typeface="Helvetica Neue"/>
                <a:cs typeface="Helvetica Neue"/>
                <a:sym typeface="Helvetica Neue"/>
              </a:defRPr>
            </a:pPr>
            <a:r>
              <a:t>Global change</a:t>
            </a: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b="1" sz="2664">
                <a:latin typeface="Helvetica Neue"/>
                <a:ea typeface="Helvetica Neue"/>
                <a:cs typeface="Helvetica Neue"/>
                <a:sym typeface="Helvetica Neue"/>
              </a:defRPr>
            </a:pPr>
          </a:p>
          <a:p>
            <a:pPr marL="217496" indent="-217496" defTabSz="902208">
              <a:lnSpc>
                <a:spcPct val="100000"/>
              </a:lnSpc>
              <a:spcBef>
                <a:spcPts val="900"/>
              </a:spcBef>
              <a:defRPr sz="2664"/>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3" name="Group"/>
          <p:cNvGrpSpPr/>
          <p:nvPr/>
        </p:nvGrpSpPr>
        <p:grpSpPr>
          <a:xfrm>
            <a:off x="4283469" y="4467706"/>
            <a:ext cx="3048002" cy="1695175"/>
            <a:chOff x="0" y="0"/>
            <a:chExt cx="3048000" cy="1695173"/>
          </a:xfrm>
        </p:grpSpPr>
        <p:sp>
          <p:nvSpPr>
            <p:cNvPr id="601"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602" name="Art_freeform_baseline_06.jpg" descr="Art_freeform_baseline_06.jpg"/>
            <p:cNvPicPr>
              <a:picLocks noChangeAspect="1"/>
            </p:cNvPicPr>
            <p:nvPr/>
          </p:nvPicPr>
          <p:blipFill>
            <a:blip r:embed="rId3">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604" name="Sketches in the Wild"/>
          <p:cNvSpPr txBox="1"/>
          <p:nvPr>
            <p:ph type="title"/>
          </p:nvPr>
        </p:nvSpPr>
        <p:spPr>
          <a:prstGeom prst="rect">
            <a:avLst/>
          </a:prstGeom>
        </p:spPr>
        <p:txBody>
          <a:bodyPr/>
          <a:lstStyle/>
          <a:p>
            <a:pPr/>
            <a:r>
              <a:t>Sketches in the Wild</a:t>
            </a:r>
          </a:p>
        </p:txBody>
      </p:sp>
      <p:grpSp>
        <p:nvGrpSpPr>
          <p:cNvPr id="610" name="Group"/>
          <p:cNvGrpSpPr/>
          <p:nvPr/>
        </p:nvGrpSpPr>
        <p:grpSpPr>
          <a:xfrm>
            <a:off x="9366979" y="199885"/>
            <a:ext cx="3048001" cy="3388717"/>
            <a:chOff x="-148782" y="-213716"/>
            <a:chExt cx="3048000" cy="3388716"/>
          </a:xfrm>
        </p:grpSpPr>
        <p:grpSp>
          <p:nvGrpSpPr>
            <p:cNvPr id="607" name="Group"/>
            <p:cNvGrpSpPr/>
            <p:nvPr/>
          </p:nvGrpSpPr>
          <p:grpSpPr>
            <a:xfrm>
              <a:off x="-148783" y="-213717"/>
              <a:ext cx="3048001" cy="3070304"/>
              <a:chOff x="0" y="0"/>
              <a:chExt cx="3048000" cy="3070303"/>
            </a:xfrm>
          </p:grpSpPr>
          <p:sp>
            <p:nvSpPr>
              <p:cNvPr id="605"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606" name="Art_freeform_DR_03.png" descr="Art_freeform_DR_03.png"/>
              <p:cNvPicPr>
                <a:picLocks noChangeAspect="1"/>
              </p:cNvPicPr>
              <p:nvPr/>
            </p:nvPicPr>
            <p:blipFill>
              <a:blip r:embed="rId4">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608"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09"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15" name="Group"/>
          <p:cNvGrpSpPr/>
          <p:nvPr/>
        </p:nvGrpSpPr>
        <p:grpSpPr>
          <a:xfrm>
            <a:off x="6631461" y="7016194"/>
            <a:ext cx="3929064" cy="1849939"/>
            <a:chOff x="0" y="-452938"/>
            <a:chExt cx="3929062" cy="1849938"/>
          </a:xfrm>
        </p:grpSpPr>
        <p:grpSp>
          <p:nvGrpSpPr>
            <p:cNvPr id="613" name="Group"/>
            <p:cNvGrpSpPr/>
            <p:nvPr/>
          </p:nvGrpSpPr>
          <p:grpSpPr>
            <a:xfrm>
              <a:off x="0" y="-452939"/>
              <a:ext cx="3929063" cy="1849940"/>
              <a:chOff x="0" y="0"/>
              <a:chExt cx="3929062" cy="1849938"/>
            </a:xfrm>
          </p:grpSpPr>
          <p:sp>
            <p:nvSpPr>
              <p:cNvPr id="611"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612" name="Ind_product_TI_01.png" descr="Ind_product_TI_01.png"/>
              <p:cNvPicPr>
                <a:picLocks noChangeAspect="1"/>
              </p:cNvPicPr>
              <p:nvPr/>
            </p:nvPicPr>
            <p:blipFill>
              <a:blip r:embed="rId5">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614"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18" name="Group"/>
          <p:cNvGrpSpPr/>
          <p:nvPr/>
        </p:nvGrpSpPr>
        <p:grpSpPr>
          <a:xfrm>
            <a:off x="10572545" y="5817635"/>
            <a:ext cx="3048002" cy="3066033"/>
            <a:chOff x="0" y="0"/>
            <a:chExt cx="3048000" cy="3066032"/>
          </a:xfrm>
        </p:grpSpPr>
        <p:sp>
          <p:nvSpPr>
            <p:cNvPr id="616"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617" name="Ind_architecture_TU_01.png" descr="Ind_architecture_TU_01.png"/>
            <p:cNvPicPr>
              <a:picLocks noChangeAspect="1"/>
            </p:cNvPicPr>
            <p:nvPr/>
          </p:nvPicPr>
          <p:blipFill>
            <a:blip r:embed="rId6">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624" name="Group"/>
          <p:cNvGrpSpPr/>
          <p:nvPr/>
        </p:nvGrpSpPr>
        <p:grpSpPr>
          <a:xfrm>
            <a:off x="5700977" y="1058645"/>
            <a:ext cx="3714298" cy="2497356"/>
            <a:chOff x="0" y="-592354"/>
            <a:chExt cx="3714297" cy="2497354"/>
          </a:xfrm>
        </p:grpSpPr>
        <p:grpSp>
          <p:nvGrpSpPr>
            <p:cNvPr id="621" name="Group"/>
            <p:cNvGrpSpPr/>
            <p:nvPr/>
          </p:nvGrpSpPr>
          <p:grpSpPr>
            <a:xfrm>
              <a:off x="666297" y="-592355"/>
              <a:ext cx="3048001" cy="2497356"/>
              <a:chOff x="0" y="0"/>
              <a:chExt cx="3048000" cy="2497354"/>
            </a:xfrm>
          </p:grpSpPr>
          <p:sp>
            <p:nvSpPr>
              <p:cNvPr id="619"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620" name="Art_freeform_GL_02.jpg" descr="Art_freeform_GL_02.jpg"/>
              <p:cNvPicPr>
                <a:picLocks noChangeAspect="1"/>
              </p:cNvPicPr>
              <p:nvPr/>
            </p:nvPicPr>
            <p:blipFill>
              <a:blip r:embed="rId7">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622"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23"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30" name="Group"/>
          <p:cNvGrpSpPr/>
          <p:nvPr/>
        </p:nvGrpSpPr>
        <p:grpSpPr>
          <a:xfrm>
            <a:off x="12368332" y="2988000"/>
            <a:ext cx="3048001" cy="2316733"/>
            <a:chOff x="-24735" y="-135187"/>
            <a:chExt cx="3048000" cy="2316732"/>
          </a:xfrm>
        </p:grpSpPr>
        <p:grpSp>
          <p:nvGrpSpPr>
            <p:cNvPr id="627" name="Group"/>
            <p:cNvGrpSpPr/>
            <p:nvPr/>
          </p:nvGrpSpPr>
          <p:grpSpPr>
            <a:xfrm>
              <a:off x="-24736" y="-135188"/>
              <a:ext cx="3048001" cy="2316734"/>
              <a:chOff x="0" y="0"/>
              <a:chExt cx="3048000" cy="2316732"/>
            </a:xfrm>
          </p:grpSpPr>
          <p:sp>
            <p:nvSpPr>
              <p:cNvPr id="625"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626" name="user5_rough.jpg" descr="user5_rough.jpg"/>
              <p:cNvPicPr>
                <a:picLocks noChangeAspect="1"/>
              </p:cNvPicPr>
              <p:nvPr/>
            </p:nvPicPr>
            <p:blipFill>
              <a:blip r:embed="rId8">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628"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29"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36" name="Group"/>
          <p:cNvGrpSpPr/>
          <p:nvPr/>
        </p:nvGrpSpPr>
        <p:grpSpPr>
          <a:xfrm>
            <a:off x="13196453" y="5555803"/>
            <a:ext cx="3048001" cy="3132355"/>
            <a:chOff x="-436165" y="-592354"/>
            <a:chExt cx="3048000" cy="3132354"/>
          </a:xfrm>
        </p:grpSpPr>
        <p:grpSp>
          <p:nvGrpSpPr>
            <p:cNvPr id="633" name="Group"/>
            <p:cNvGrpSpPr/>
            <p:nvPr/>
          </p:nvGrpSpPr>
          <p:grpSpPr>
            <a:xfrm>
              <a:off x="-436166" y="-592355"/>
              <a:ext cx="3048001" cy="3132356"/>
              <a:chOff x="0" y="0"/>
              <a:chExt cx="3048000" cy="3132354"/>
            </a:xfrm>
          </p:grpSpPr>
          <p:sp>
            <p:nvSpPr>
              <p:cNvPr id="631"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632" name="Art_freeform_PB_01.jpg" descr="Art_freeform_PB_01.jpg"/>
              <p:cNvPicPr>
                <a:picLocks noChangeAspect="1"/>
              </p:cNvPicPr>
              <p:nvPr/>
            </p:nvPicPr>
            <p:blipFill>
              <a:blip r:embed="rId9">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634"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35"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39" name="Group"/>
          <p:cNvGrpSpPr/>
          <p:nvPr/>
        </p:nvGrpSpPr>
        <p:grpSpPr>
          <a:xfrm>
            <a:off x="6887281" y="4219368"/>
            <a:ext cx="3048001" cy="2814856"/>
            <a:chOff x="0" y="0"/>
            <a:chExt cx="3048000" cy="2814854"/>
          </a:xfrm>
        </p:grpSpPr>
        <p:sp>
          <p:nvSpPr>
            <p:cNvPr id="637"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638" name="Image" descr="Image"/>
            <p:cNvPicPr>
              <a:picLocks noChangeAspect="1"/>
            </p:cNvPicPr>
            <p:nvPr/>
          </p:nvPicPr>
          <p:blipFill>
            <a:blip r:embed="rId1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644" name="Group"/>
          <p:cNvGrpSpPr/>
          <p:nvPr/>
        </p:nvGrpSpPr>
        <p:grpSpPr>
          <a:xfrm>
            <a:off x="9418928" y="3327082"/>
            <a:ext cx="3048001" cy="2346817"/>
            <a:chOff x="-462804" y="-441816"/>
            <a:chExt cx="3048000" cy="2346816"/>
          </a:xfrm>
        </p:grpSpPr>
        <p:grpSp>
          <p:nvGrpSpPr>
            <p:cNvPr id="642" name="Group"/>
            <p:cNvGrpSpPr/>
            <p:nvPr/>
          </p:nvGrpSpPr>
          <p:grpSpPr>
            <a:xfrm>
              <a:off x="-462805" y="-441817"/>
              <a:ext cx="3048001" cy="2346817"/>
              <a:chOff x="0" y="0"/>
              <a:chExt cx="3048000" cy="2346816"/>
            </a:xfrm>
          </p:grpSpPr>
          <p:sp>
            <p:nvSpPr>
              <p:cNvPr id="640"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641" name="Ind_product_AS_14.png" descr="Ind_product_AS_14.png"/>
              <p:cNvPicPr>
                <a:picLocks noChangeAspect="1"/>
              </p:cNvPicPr>
              <p:nvPr/>
            </p:nvPicPr>
            <p:blipFill>
              <a:blip r:embed="rId11">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643"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645" name="Arrow"/>
          <p:cNvSpPr/>
          <p:nvPr/>
        </p:nvSpPr>
        <p:spPr>
          <a:xfrm rot="18272395">
            <a:off x="5036612" y="5923664"/>
            <a:ext cx="579663" cy="29102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646"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647"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r>
              <a:t>Local ambiguity</a:t>
            </a:r>
          </a:p>
          <a:p>
            <a:pPr marL="217496" indent="-217496" defTabSz="902208">
              <a:lnSpc>
                <a:spcPct val="100000"/>
              </a:lnSpc>
              <a:spcBef>
                <a:spcPts val="900"/>
              </a:spcBef>
              <a:defRPr b="1" sz="2664">
                <a:latin typeface="Helvetica Neue"/>
                <a:ea typeface="Helvetica Neue"/>
                <a:cs typeface="Helvetica Neue"/>
                <a:sym typeface="Helvetica Neue"/>
              </a:defRPr>
            </a:pPr>
            <a:r>
              <a:t>Global changes</a:t>
            </a:r>
          </a:p>
          <a:p>
            <a:pPr marL="217496" indent="-217496" defTabSz="902208">
              <a:lnSpc>
                <a:spcPct val="100000"/>
              </a:lnSpc>
              <a:spcBef>
                <a:spcPts val="900"/>
              </a:spcBef>
              <a:defRPr b="1" sz="2664">
                <a:latin typeface="Helvetica Neue"/>
                <a:ea typeface="Helvetica Neue"/>
                <a:cs typeface="Helvetica Neue"/>
                <a:sym typeface="Helvetica Neue"/>
              </a:defRPr>
            </a:pPr>
            <a:r>
              <a:t>Deliberately non-smooth strokes</a:t>
            </a:r>
          </a:p>
          <a:p>
            <a:pPr marL="217496" indent="-217496" defTabSz="902208">
              <a:lnSpc>
                <a:spcPct val="100000"/>
              </a:lnSpc>
              <a:spcBef>
                <a:spcPts val="900"/>
              </a:spcBef>
              <a:defRPr sz="2664"/>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ketches in the Wild"/>
          <p:cNvSpPr txBox="1"/>
          <p:nvPr>
            <p:ph type="title"/>
          </p:nvPr>
        </p:nvSpPr>
        <p:spPr>
          <a:prstGeom prst="rect">
            <a:avLst/>
          </a:prstGeom>
        </p:spPr>
        <p:txBody>
          <a:bodyPr/>
          <a:lstStyle/>
          <a:p>
            <a:pPr/>
            <a:r>
              <a:t>Sketches in the Wild</a:t>
            </a:r>
          </a:p>
        </p:txBody>
      </p:sp>
      <p:grpSp>
        <p:nvGrpSpPr>
          <p:cNvPr id="657" name="Group"/>
          <p:cNvGrpSpPr/>
          <p:nvPr/>
        </p:nvGrpSpPr>
        <p:grpSpPr>
          <a:xfrm>
            <a:off x="9366979" y="199885"/>
            <a:ext cx="3048001" cy="3388717"/>
            <a:chOff x="-148782" y="-213716"/>
            <a:chExt cx="3048000" cy="3388716"/>
          </a:xfrm>
        </p:grpSpPr>
        <p:grpSp>
          <p:nvGrpSpPr>
            <p:cNvPr id="654" name="Group"/>
            <p:cNvGrpSpPr/>
            <p:nvPr/>
          </p:nvGrpSpPr>
          <p:grpSpPr>
            <a:xfrm>
              <a:off x="-148783" y="-213717"/>
              <a:ext cx="3048001" cy="3070304"/>
              <a:chOff x="0" y="0"/>
              <a:chExt cx="3048000" cy="3070303"/>
            </a:xfrm>
          </p:grpSpPr>
          <p:sp>
            <p:nvSpPr>
              <p:cNvPr id="652"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653"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655"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56"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62" name="Group"/>
          <p:cNvGrpSpPr/>
          <p:nvPr/>
        </p:nvGrpSpPr>
        <p:grpSpPr>
          <a:xfrm>
            <a:off x="6631461" y="7016194"/>
            <a:ext cx="3929064" cy="1849939"/>
            <a:chOff x="0" y="-452938"/>
            <a:chExt cx="3929062" cy="1849938"/>
          </a:xfrm>
        </p:grpSpPr>
        <p:grpSp>
          <p:nvGrpSpPr>
            <p:cNvPr id="660" name="Group"/>
            <p:cNvGrpSpPr/>
            <p:nvPr/>
          </p:nvGrpSpPr>
          <p:grpSpPr>
            <a:xfrm>
              <a:off x="0" y="-452939"/>
              <a:ext cx="3929063" cy="1849940"/>
              <a:chOff x="0" y="0"/>
              <a:chExt cx="3929062" cy="1849938"/>
            </a:xfrm>
          </p:grpSpPr>
          <p:sp>
            <p:nvSpPr>
              <p:cNvPr id="658"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659" name="Ind_product_TI_01.png" descr="Ind_product_TI_01.png"/>
              <p:cNvPicPr>
                <a:picLocks noChangeAspect="1"/>
              </p:cNvPicPr>
              <p:nvPr/>
            </p:nvPicPr>
            <p:blipFill>
              <a:blip r:embed="rId4">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661"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65" name="Group"/>
          <p:cNvGrpSpPr/>
          <p:nvPr/>
        </p:nvGrpSpPr>
        <p:grpSpPr>
          <a:xfrm>
            <a:off x="10572545" y="5817635"/>
            <a:ext cx="3048002" cy="3066033"/>
            <a:chOff x="0" y="0"/>
            <a:chExt cx="3048000" cy="3066032"/>
          </a:xfrm>
        </p:grpSpPr>
        <p:sp>
          <p:nvSpPr>
            <p:cNvPr id="663"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664" name="Ind_architecture_TU_01.png" descr="Ind_architecture_TU_01.png"/>
            <p:cNvPicPr>
              <a:picLocks noChangeAspect="1"/>
            </p:cNvPicPr>
            <p:nvPr/>
          </p:nvPicPr>
          <p:blipFill>
            <a:blip r:embed="rId5">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671" name="Group"/>
          <p:cNvGrpSpPr/>
          <p:nvPr/>
        </p:nvGrpSpPr>
        <p:grpSpPr>
          <a:xfrm>
            <a:off x="5700977" y="1058645"/>
            <a:ext cx="3714298" cy="2497356"/>
            <a:chOff x="0" y="-592354"/>
            <a:chExt cx="3714297" cy="2497354"/>
          </a:xfrm>
        </p:grpSpPr>
        <p:grpSp>
          <p:nvGrpSpPr>
            <p:cNvPr id="668" name="Group"/>
            <p:cNvGrpSpPr/>
            <p:nvPr/>
          </p:nvGrpSpPr>
          <p:grpSpPr>
            <a:xfrm>
              <a:off x="666297" y="-592355"/>
              <a:ext cx="3048001" cy="2497356"/>
              <a:chOff x="0" y="0"/>
              <a:chExt cx="3048000" cy="2497354"/>
            </a:xfrm>
          </p:grpSpPr>
          <p:sp>
            <p:nvSpPr>
              <p:cNvPr id="666"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667" name="Art_freeform_GL_02.jpg" descr="Art_freeform_GL_02.jpg"/>
              <p:cNvPicPr>
                <a:picLocks noChangeAspect="1"/>
              </p:cNvPicPr>
              <p:nvPr/>
            </p:nvPicPr>
            <p:blipFill>
              <a:blip r:embed="rId6">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669"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70"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77" name="Group"/>
          <p:cNvGrpSpPr/>
          <p:nvPr/>
        </p:nvGrpSpPr>
        <p:grpSpPr>
          <a:xfrm>
            <a:off x="12368332" y="2988000"/>
            <a:ext cx="3048001" cy="2316733"/>
            <a:chOff x="-24735" y="-135187"/>
            <a:chExt cx="3048000" cy="2316732"/>
          </a:xfrm>
        </p:grpSpPr>
        <p:grpSp>
          <p:nvGrpSpPr>
            <p:cNvPr id="674" name="Group"/>
            <p:cNvGrpSpPr/>
            <p:nvPr/>
          </p:nvGrpSpPr>
          <p:grpSpPr>
            <a:xfrm>
              <a:off x="-24736" y="-135188"/>
              <a:ext cx="3048001" cy="2316734"/>
              <a:chOff x="0" y="0"/>
              <a:chExt cx="3048000" cy="2316732"/>
            </a:xfrm>
          </p:grpSpPr>
          <p:sp>
            <p:nvSpPr>
              <p:cNvPr id="672"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673" name="user5_rough.jpg" descr="user5_rough.jpg"/>
              <p:cNvPicPr>
                <a:picLocks noChangeAspect="1"/>
              </p:cNvPicPr>
              <p:nvPr/>
            </p:nvPicPr>
            <p:blipFill>
              <a:blip r:embed="rId7">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675"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76"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678"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r>
              <a:t>Local ambiguity</a:t>
            </a:r>
          </a:p>
          <a:p>
            <a:pPr marL="217496" indent="-217496" defTabSz="902208">
              <a:lnSpc>
                <a:spcPct val="100000"/>
              </a:lnSpc>
              <a:spcBef>
                <a:spcPts val="900"/>
              </a:spcBef>
              <a:defRPr b="1" sz="2664">
                <a:latin typeface="Helvetica Neue"/>
                <a:ea typeface="Helvetica Neue"/>
                <a:cs typeface="Helvetica Neue"/>
                <a:sym typeface="Helvetica Neue"/>
              </a:defRPr>
            </a:pPr>
            <a:r>
              <a:t>Global changes</a:t>
            </a:r>
          </a:p>
          <a:p>
            <a:pPr marL="217496" indent="-217496" defTabSz="902208">
              <a:lnSpc>
                <a:spcPct val="100000"/>
              </a:lnSpc>
              <a:spcBef>
                <a:spcPts val="900"/>
              </a:spcBef>
              <a:defRPr b="1" sz="2664">
                <a:latin typeface="Helvetica Neue"/>
                <a:ea typeface="Helvetica Neue"/>
                <a:cs typeface="Helvetica Neue"/>
                <a:sym typeface="Helvetica Neue"/>
              </a:defRPr>
            </a:pPr>
            <a:r>
              <a:t>Deliberately non-smooth strokes</a:t>
            </a:r>
          </a:p>
          <a:p>
            <a:pPr marL="217496" indent="-217496" defTabSz="902208">
              <a:lnSpc>
                <a:spcPct val="100000"/>
              </a:lnSpc>
              <a:spcBef>
                <a:spcPts val="900"/>
              </a:spcBef>
              <a:defRPr sz="2664"/>
            </a:pPr>
            <a:r>
              <a:t>Many genres</a:t>
            </a:r>
          </a:p>
        </p:txBody>
      </p:sp>
      <p:grpSp>
        <p:nvGrpSpPr>
          <p:cNvPr id="684" name="Group"/>
          <p:cNvGrpSpPr/>
          <p:nvPr/>
        </p:nvGrpSpPr>
        <p:grpSpPr>
          <a:xfrm>
            <a:off x="13196453" y="5555803"/>
            <a:ext cx="3048001" cy="3132355"/>
            <a:chOff x="-436165" y="-592354"/>
            <a:chExt cx="3048000" cy="3132354"/>
          </a:xfrm>
        </p:grpSpPr>
        <p:grpSp>
          <p:nvGrpSpPr>
            <p:cNvPr id="681" name="Group"/>
            <p:cNvGrpSpPr/>
            <p:nvPr/>
          </p:nvGrpSpPr>
          <p:grpSpPr>
            <a:xfrm>
              <a:off x="-436166" y="-592355"/>
              <a:ext cx="3048001" cy="3132356"/>
              <a:chOff x="0" y="0"/>
              <a:chExt cx="3048000" cy="3132354"/>
            </a:xfrm>
          </p:grpSpPr>
          <p:sp>
            <p:nvSpPr>
              <p:cNvPr id="679"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680" name="Art_freeform_PB_01.jpg" descr="Art_freeform_PB_01.jpg"/>
              <p:cNvPicPr>
                <a:picLocks noChangeAspect="1"/>
              </p:cNvPicPr>
              <p:nvPr/>
            </p:nvPicPr>
            <p:blipFill>
              <a:blip r:embed="rId8">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682" name="Arrow"/>
            <p:cNvSpPr/>
            <p:nvPr/>
          </p:nvSpPr>
          <p:spPr>
            <a:xfrm rot="7331309">
              <a:off x="1304111"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683" name="Arrow"/>
            <p:cNvSpPr/>
            <p:nvPr/>
          </p:nvSpPr>
          <p:spPr>
            <a:xfrm rot="3212117">
              <a:off x="21362" y="467739"/>
              <a:ext cx="1044797" cy="388036"/>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87" name="Group"/>
          <p:cNvGrpSpPr/>
          <p:nvPr/>
        </p:nvGrpSpPr>
        <p:grpSpPr>
          <a:xfrm>
            <a:off x="6887281" y="4219368"/>
            <a:ext cx="3048001" cy="2814856"/>
            <a:chOff x="0" y="0"/>
            <a:chExt cx="3048000" cy="2814854"/>
          </a:xfrm>
        </p:grpSpPr>
        <p:sp>
          <p:nvSpPr>
            <p:cNvPr id="685"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686" name="Image" descr="Image"/>
            <p:cNvPicPr>
              <a:picLocks noChangeAspect="1"/>
            </p:cNvPicPr>
            <p:nvPr/>
          </p:nvPicPr>
          <p:blipFill>
            <a:blip r:embed="rId9">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692" name="Group"/>
          <p:cNvGrpSpPr/>
          <p:nvPr/>
        </p:nvGrpSpPr>
        <p:grpSpPr>
          <a:xfrm>
            <a:off x="9418928" y="3327082"/>
            <a:ext cx="3048001" cy="2346817"/>
            <a:chOff x="-462804" y="-441816"/>
            <a:chExt cx="3048000" cy="2346816"/>
          </a:xfrm>
        </p:grpSpPr>
        <p:grpSp>
          <p:nvGrpSpPr>
            <p:cNvPr id="690" name="Group"/>
            <p:cNvGrpSpPr/>
            <p:nvPr/>
          </p:nvGrpSpPr>
          <p:grpSpPr>
            <a:xfrm>
              <a:off x="-462805" y="-441817"/>
              <a:ext cx="3048001" cy="2346817"/>
              <a:chOff x="0" y="0"/>
              <a:chExt cx="3048000" cy="2346816"/>
            </a:xfrm>
          </p:grpSpPr>
          <p:sp>
            <p:nvSpPr>
              <p:cNvPr id="688"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689" name="Ind_product_AS_14.png" descr="Ind_product_AS_14.png"/>
              <p:cNvPicPr>
                <a:picLocks noChangeAspect="1"/>
              </p:cNvPicPr>
              <p:nvPr/>
            </p:nvPicPr>
            <p:blipFill>
              <a:blip r:embed="rId1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691"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697" name="Group"/>
          <p:cNvGrpSpPr/>
          <p:nvPr/>
        </p:nvGrpSpPr>
        <p:grpSpPr>
          <a:xfrm>
            <a:off x="4283469" y="4467706"/>
            <a:ext cx="3048002" cy="1922718"/>
            <a:chOff x="-637722" y="-592354"/>
            <a:chExt cx="3048000" cy="1922717"/>
          </a:xfrm>
        </p:grpSpPr>
        <p:grpSp>
          <p:nvGrpSpPr>
            <p:cNvPr id="695" name="Group"/>
            <p:cNvGrpSpPr/>
            <p:nvPr/>
          </p:nvGrpSpPr>
          <p:grpSpPr>
            <a:xfrm>
              <a:off x="-637723" y="-592355"/>
              <a:ext cx="3048001" cy="1695175"/>
              <a:chOff x="0" y="0"/>
              <a:chExt cx="3048000" cy="1695173"/>
            </a:xfrm>
          </p:grpSpPr>
          <p:sp>
            <p:nvSpPr>
              <p:cNvPr id="693"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694" name="Art_freeform_baseline_06.jpg" descr="Art_freeform_baseline_06.jpg"/>
              <p:cNvPicPr>
                <a:picLocks noChangeAspect="1"/>
              </p:cNvPicPr>
              <p:nvPr/>
            </p:nvPicPr>
            <p:blipFill>
              <a:blip r:embed="rId11">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696" name="Arrow"/>
            <p:cNvSpPr/>
            <p:nvPr/>
          </p:nvSpPr>
          <p:spPr>
            <a:xfrm rot="18272395">
              <a:off x="115420" y="863603"/>
              <a:ext cx="579662" cy="291028"/>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698"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ketches in the Wild"/>
          <p:cNvSpPr txBox="1"/>
          <p:nvPr>
            <p:ph type="title"/>
          </p:nvPr>
        </p:nvSpPr>
        <p:spPr>
          <a:prstGeom prst="rect">
            <a:avLst/>
          </a:prstGeom>
        </p:spPr>
        <p:txBody>
          <a:bodyPr/>
          <a:lstStyle/>
          <a:p>
            <a:pPr/>
            <a:r>
              <a:t>Sketches in the Wild</a:t>
            </a:r>
          </a:p>
        </p:txBody>
      </p:sp>
      <p:grpSp>
        <p:nvGrpSpPr>
          <p:cNvPr id="708" name="Group"/>
          <p:cNvGrpSpPr/>
          <p:nvPr/>
        </p:nvGrpSpPr>
        <p:grpSpPr>
          <a:xfrm>
            <a:off x="9366979" y="199885"/>
            <a:ext cx="3048001" cy="3388717"/>
            <a:chOff x="-148782" y="-213716"/>
            <a:chExt cx="3048000" cy="3388716"/>
          </a:xfrm>
        </p:grpSpPr>
        <p:grpSp>
          <p:nvGrpSpPr>
            <p:cNvPr id="705" name="Group"/>
            <p:cNvGrpSpPr/>
            <p:nvPr/>
          </p:nvGrpSpPr>
          <p:grpSpPr>
            <a:xfrm>
              <a:off x="-148783" y="-213717"/>
              <a:ext cx="3048001" cy="3070304"/>
              <a:chOff x="0" y="0"/>
              <a:chExt cx="3048000" cy="3070303"/>
            </a:xfrm>
          </p:grpSpPr>
          <p:sp>
            <p:nvSpPr>
              <p:cNvPr id="703"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704"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706"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07"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13" name="Group"/>
          <p:cNvGrpSpPr/>
          <p:nvPr/>
        </p:nvGrpSpPr>
        <p:grpSpPr>
          <a:xfrm>
            <a:off x="6631461" y="7016194"/>
            <a:ext cx="3929064" cy="1849939"/>
            <a:chOff x="0" y="-452938"/>
            <a:chExt cx="3929062" cy="1849938"/>
          </a:xfrm>
        </p:grpSpPr>
        <p:grpSp>
          <p:nvGrpSpPr>
            <p:cNvPr id="711" name="Group"/>
            <p:cNvGrpSpPr/>
            <p:nvPr/>
          </p:nvGrpSpPr>
          <p:grpSpPr>
            <a:xfrm>
              <a:off x="0" y="-452939"/>
              <a:ext cx="3929063" cy="1849940"/>
              <a:chOff x="0" y="0"/>
              <a:chExt cx="3929062" cy="1849938"/>
            </a:xfrm>
          </p:grpSpPr>
          <p:sp>
            <p:nvSpPr>
              <p:cNvPr id="709"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710" name="Ind_product_TI_01.png" descr="Ind_product_TI_01.png"/>
              <p:cNvPicPr>
                <a:picLocks noChangeAspect="1"/>
              </p:cNvPicPr>
              <p:nvPr/>
            </p:nvPicPr>
            <p:blipFill>
              <a:blip r:embed="rId4">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712"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16" name="Group"/>
          <p:cNvGrpSpPr/>
          <p:nvPr/>
        </p:nvGrpSpPr>
        <p:grpSpPr>
          <a:xfrm>
            <a:off x="10572545" y="5817635"/>
            <a:ext cx="3048002" cy="3066033"/>
            <a:chOff x="0" y="0"/>
            <a:chExt cx="3048000" cy="3066032"/>
          </a:xfrm>
        </p:grpSpPr>
        <p:sp>
          <p:nvSpPr>
            <p:cNvPr id="714"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715" name="Ind_architecture_TU_01.png" descr="Ind_architecture_TU_01.png"/>
            <p:cNvPicPr>
              <a:picLocks noChangeAspect="1"/>
            </p:cNvPicPr>
            <p:nvPr/>
          </p:nvPicPr>
          <p:blipFill>
            <a:blip r:embed="rId5">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722" name="Group"/>
          <p:cNvGrpSpPr/>
          <p:nvPr/>
        </p:nvGrpSpPr>
        <p:grpSpPr>
          <a:xfrm>
            <a:off x="5700977" y="1058645"/>
            <a:ext cx="3714298" cy="2497356"/>
            <a:chOff x="0" y="-592354"/>
            <a:chExt cx="3714297" cy="2497354"/>
          </a:xfrm>
        </p:grpSpPr>
        <p:grpSp>
          <p:nvGrpSpPr>
            <p:cNvPr id="719" name="Group"/>
            <p:cNvGrpSpPr/>
            <p:nvPr/>
          </p:nvGrpSpPr>
          <p:grpSpPr>
            <a:xfrm>
              <a:off x="666297" y="-592355"/>
              <a:ext cx="3048001" cy="2497356"/>
              <a:chOff x="0" y="0"/>
              <a:chExt cx="3048000" cy="2497354"/>
            </a:xfrm>
          </p:grpSpPr>
          <p:sp>
            <p:nvSpPr>
              <p:cNvPr id="717"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718" name="Art_freeform_GL_02.jpg" descr="Art_freeform_GL_02.jpg"/>
              <p:cNvPicPr>
                <a:picLocks noChangeAspect="1"/>
              </p:cNvPicPr>
              <p:nvPr/>
            </p:nvPicPr>
            <p:blipFill>
              <a:blip r:embed="rId6">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720"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21"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28" name="Group"/>
          <p:cNvGrpSpPr/>
          <p:nvPr/>
        </p:nvGrpSpPr>
        <p:grpSpPr>
          <a:xfrm>
            <a:off x="12368332" y="2988000"/>
            <a:ext cx="3048001" cy="2316733"/>
            <a:chOff x="-24735" y="-135187"/>
            <a:chExt cx="3048000" cy="2316732"/>
          </a:xfrm>
        </p:grpSpPr>
        <p:grpSp>
          <p:nvGrpSpPr>
            <p:cNvPr id="725" name="Group"/>
            <p:cNvGrpSpPr/>
            <p:nvPr/>
          </p:nvGrpSpPr>
          <p:grpSpPr>
            <a:xfrm>
              <a:off x="-24736" y="-135188"/>
              <a:ext cx="3048001" cy="2316734"/>
              <a:chOff x="0" y="0"/>
              <a:chExt cx="3048000" cy="2316732"/>
            </a:xfrm>
          </p:grpSpPr>
          <p:sp>
            <p:nvSpPr>
              <p:cNvPr id="723"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724" name="user5_rough.jpg" descr="user5_rough.jpg"/>
              <p:cNvPicPr>
                <a:picLocks noChangeAspect="1"/>
              </p:cNvPicPr>
              <p:nvPr/>
            </p:nvPicPr>
            <p:blipFill>
              <a:blip r:embed="rId7">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726"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27"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729" name="Mostly raster…"/>
          <p:cNvSpPr txBox="1"/>
          <p:nvPr>
            <p:ph type="body" sz="half" idx="1"/>
          </p:nvPr>
        </p:nvSpPr>
        <p:spPr>
          <a:xfrm>
            <a:off x="869626" y="2400887"/>
            <a:ext cx="5651501" cy="5942744"/>
          </a:xfrm>
          <a:prstGeom prst="rect">
            <a:avLst/>
          </a:prstGeom>
        </p:spPr>
        <p:txBody>
          <a:bodyPr/>
          <a:lstStyle/>
          <a:p>
            <a:pPr marL="217496" indent="-217496" defTabSz="902208">
              <a:lnSpc>
                <a:spcPct val="100000"/>
              </a:lnSpc>
              <a:spcBef>
                <a:spcPts val="900"/>
              </a:spcBef>
              <a:defRPr sz="2664"/>
            </a:pPr>
            <a:r>
              <a:t>Mostly raster</a:t>
            </a:r>
          </a:p>
          <a:p>
            <a:pPr marL="217496" indent="-217496" defTabSz="902208">
              <a:lnSpc>
                <a:spcPct val="100000"/>
              </a:lnSpc>
              <a:spcBef>
                <a:spcPts val="900"/>
              </a:spcBef>
              <a:defRPr b="1" sz="2664">
                <a:latin typeface="Helvetica Neue"/>
                <a:ea typeface="Helvetica Neue"/>
                <a:cs typeface="Helvetica Neue"/>
                <a:sym typeface="Helvetica Neue"/>
              </a:defRPr>
            </a:pPr>
            <a:r>
              <a:t>Messy &amp; ambiguous strokes</a:t>
            </a:r>
          </a:p>
          <a:p>
            <a:pPr marL="217496" indent="-217496" defTabSz="902208">
              <a:lnSpc>
                <a:spcPct val="100000"/>
              </a:lnSpc>
              <a:spcBef>
                <a:spcPts val="900"/>
              </a:spcBef>
              <a:defRPr b="1" sz="2664">
                <a:latin typeface="Helvetica Neue"/>
                <a:ea typeface="Helvetica Neue"/>
                <a:cs typeface="Helvetica Neue"/>
                <a:sym typeface="Helvetica Neue"/>
              </a:defRPr>
            </a:pPr>
            <a:r>
              <a:t>Varying stroke thickness &amp; color</a:t>
            </a:r>
          </a:p>
          <a:p>
            <a:pPr marL="217496" indent="-217496" defTabSz="902208">
              <a:lnSpc>
                <a:spcPct val="100000"/>
              </a:lnSpc>
              <a:spcBef>
                <a:spcPts val="900"/>
              </a:spcBef>
              <a:defRPr b="1" sz="2664">
                <a:latin typeface="Helvetica Neue"/>
                <a:ea typeface="Helvetica Neue"/>
                <a:cs typeface="Helvetica Neue"/>
                <a:sym typeface="Helvetica Neue"/>
              </a:defRPr>
            </a:pPr>
            <a:r>
              <a:t>Physical artifacts</a:t>
            </a:r>
          </a:p>
          <a:p>
            <a:pPr marL="217496" indent="-217496" defTabSz="902208">
              <a:lnSpc>
                <a:spcPct val="100000"/>
              </a:lnSpc>
              <a:spcBef>
                <a:spcPts val="900"/>
              </a:spcBef>
              <a:defRPr b="1" sz="2664">
                <a:latin typeface="Helvetica Neue"/>
                <a:ea typeface="Helvetica Neue"/>
                <a:cs typeface="Helvetica Neue"/>
                <a:sym typeface="Helvetica Neue"/>
              </a:defRPr>
            </a:pPr>
            <a:r>
              <a:t>Non-shape strokes</a:t>
            </a:r>
          </a:p>
          <a:p>
            <a:pPr marL="217496" indent="-217496" defTabSz="902208">
              <a:lnSpc>
                <a:spcPct val="100000"/>
              </a:lnSpc>
              <a:spcBef>
                <a:spcPts val="900"/>
              </a:spcBef>
              <a:defRPr b="1" sz="2664">
                <a:latin typeface="Helvetica Neue"/>
                <a:ea typeface="Helvetica Neue"/>
                <a:cs typeface="Helvetica Neue"/>
                <a:sym typeface="Helvetica Neue"/>
              </a:defRPr>
            </a:pPr>
            <a:r>
              <a:t>Local ambiguity</a:t>
            </a:r>
          </a:p>
          <a:p>
            <a:pPr marL="217496" indent="-217496" defTabSz="902208">
              <a:lnSpc>
                <a:spcPct val="100000"/>
              </a:lnSpc>
              <a:spcBef>
                <a:spcPts val="900"/>
              </a:spcBef>
              <a:defRPr b="1" sz="2664">
                <a:latin typeface="Helvetica Neue"/>
                <a:ea typeface="Helvetica Neue"/>
                <a:cs typeface="Helvetica Neue"/>
                <a:sym typeface="Helvetica Neue"/>
              </a:defRPr>
            </a:pPr>
            <a:r>
              <a:t>Global changes</a:t>
            </a:r>
          </a:p>
          <a:p>
            <a:pPr marL="217496" indent="-217496" defTabSz="902208">
              <a:lnSpc>
                <a:spcPct val="100000"/>
              </a:lnSpc>
              <a:spcBef>
                <a:spcPts val="900"/>
              </a:spcBef>
              <a:defRPr b="1" sz="2664">
                <a:latin typeface="Helvetica Neue"/>
                <a:ea typeface="Helvetica Neue"/>
                <a:cs typeface="Helvetica Neue"/>
                <a:sym typeface="Helvetica Neue"/>
              </a:defRPr>
            </a:pPr>
            <a:r>
              <a:t>Deliberately non-smooth strokes</a:t>
            </a:r>
          </a:p>
          <a:p>
            <a:pPr marL="217496" indent="-217496" defTabSz="902208">
              <a:lnSpc>
                <a:spcPct val="100000"/>
              </a:lnSpc>
              <a:spcBef>
                <a:spcPts val="900"/>
              </a:spcBef>
              <a:defRPr sz="2664"/>
            </a:pPr>
            <a:r>
              <a:t>Many genres</a:t>
            </a:r>
          </a:p>
          <a:p>
            <a:pPr marL="217496" indent="-217496" defTabSz="902208">
              <a:lnSpc>
                <a:spcPct val="100000"/>
              </a:lnSpc>
              <a:spcBef>
                <a:spcPts val="900"/>
              </a:spcBef>
              <a:defRPr sz="2664"/>
            </a:pPr>
            <a:r>
              <a:t>Which algorithm works best?</a:t>
            </a:r>
          </a:p>
        </p:txBody>
      </p:sp>
      <p:grpSp>
        <p:nvGrpSpPr>
          <p:cNvPr id="735" name="Group"/>
          <p:cNvGrpSpPr/>
          <p:nvPr/>
        </p:nvGrpSpPr>
        <p:grpSpPr>
          <a:xfrm>
            <a:off x="13196453" y="5555803"/>
            <a:ext cx="3048001" cy="3132355"/>
            <a:chOff x="-436165" y="-592354"/>
            <a:chExt cx="3048000" cy="3132354"/>
          </a:xfrm>
        </p:grpSpPr>
        <p:grpSp>
          <p:nvGrpSpPr>
            <p:cNvPr id="732" name="Group"/>
            <p:cNvGrpSpPr/>
            <p:nvPr/>
          </p:nvGrpSpPr>
          <p:grpSpPr>
            <a:xfrm>
              <a:off x="-436166" y="-592355"/>
              <a:ext cx="3048001" cy="3132356"/>
              <a:chOff x="0" y="0"/>
              <a:chExt cx="3048000" cy="3132354"/>
            </a:xfrm>
          </p:grpSpPr>
          <p:sp>
            <p:nvSpPr>
              <p:cNvPr id="730"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731" name="Art_freeform_PB_01.jpg" descr="Art_freeform_PB_01.jpg"/>
              <p:cNvPicPr>
                <a:picLocks noChangeAspect="1"/>
              </p:cNvPicPr>
              <p:nvPr/>
            </p:nvPicPr>
            <p:blipFill>
              <a:blip r:embed="rId8">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733" name="Arrow"/>
            <p:cNvSpPr/>
            <p:nvPr/>
          </p:nvSpPr>
          <p:spPr>
            <a:xfrm rot="7331309">
              <a:off x="1304111"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34" name="Arrow"/>
            <p:cNvSpPr/>
            <p:nvPr/>
          </p:nvSpPr>
          <p:spPr>
            <a:xfrm rot="3212117">
              <a:off x="21362" y="467739"/>
              <a:ext cx="1044797" cy="388036"/>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38" name="Group"/>
          <p:cNvGrpSpPr/>
          <p:nvPr/>
        </p:nvGrpSpPr>
        <p:grpSpPr>
          <a:xfrm>
            <a:off x="6887281" y="4219368"/>
            <a:ext cx="3048001" cy="2814856"/>
            <a:chOff x="0" y="0"/>
            <a:chExt cx="3048000" cy="2814854"/>
          </a:xfrm>
        </p:grpSpPr>
        <p:sp>
          <p:nvSpPr>
            <p:cNvPr id="736"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737" name="Image" descr="Image"/>
            <p:cNvPicPr>
              <a:picLocks noChangeAspect="1"/>
            </p:cNvPicPr>
            <p:nvPr/>
          </p:nvPicPr>
          <p:blipFill>
            <a:blip r:embed="rId9">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743" name="Group"/>
          <p:cNvGrpSpPr/>
          <p:nvPr/>
        </p:nvGrpSpPr>
        <p:grpSpPr>
          <a:xfrm>
            <a:off x="9418928" y="3327082"/>
            <a:ext cx="3048001" cy="2346817"/>
            <a:chOff x="-462804" y="-441816"/>
            <a:chExt cx="3048000" cy="2346816"/>
          </a:xfrm>
        </p:grpSpPr>
        <p:grpSp>
          <p:nvGrpSpPr>
            <p:cNvPr id="741" name="Group"/>
            <p:cNvGrpSpPr/>
            <p:nvPr/>
          </p:nvGrpSpPr>
          <p:grpSpPr>
            <a:xfrm>
              <a:off x="-462805" y="-441817"/>
              <a:ext cx="3048001" cy="2346817"/>
              <a:chOff x="0" y="0"/>
              <a:chExt cx="3048000" cy="2346816"/>
            </a:xfrm>
          </p:grpSpPr>
          <p:sp>
            <p:nvSpPr>
              <p:cNvPr id="739"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740" name="Ind_product_AS_14.png" descr="Ind_product_AS_14.png"/>
              <p:cNvPicPr>
                <a:picLocks noChangeAspect="1"/>
              </p:cNvPicPr>
              <p:nvPr/>
            </p:nvPicPr>
            <p:blipFill>
              <a:blip r:embed="rId1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742"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48" name="Group"/>
          <p:cNvGrpSpPr/>
          <p:nvPr/>
        </p:nvGrpSpPr>
        <p:grpSpPr>
          <a:xfrm>
            <a:off x="4283469" y="4467706"/>
            <a:ext cx="3048002" cy="1922718"/>
            <a:chOff x="-637722" y="-592354"/>
            <a:chExt cx="3048000" cy="1922717"/>
          </a:xfrm>
        </p:grpSpPr>
        <p:grpSp>
          <p:nvGrpSpPr>
            <p:cNvPr id="746" name="Group"/>
            <p:cNvGrpSpPr/>
            <p:nvPr/>
          </p:nvGrpSpPr>
          <p:grpSpPr>
            <a:xfrm>
              <a:off x="-637723" y="-592355"/>
              <a:ext cx="3048001" cy="1695175"/>
              <a:chOff x="0" y="0"/>
              <a:chExt cx="3048000" cy="1695173"/>
            </a:xfrm>
          </p:grpSpPr>
          <p:sp>
            <p:nvSpPr>
              <p:cNvPr id="744"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745" name="Art_freeform_baseline_06.jpg" descr="Art_freeform_baseline_06.jpg"/>
              <p:cNvPicPr>
                <a:picLocks noChangeAspect="1"/>
              </p:cNvPicPr>
              <p:nvPr/>
            </p:nvPicPr>
            <p:blipFill>
              <a:blip r:embed="rId11">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747" name="Arrow"/>
            <p:cNvSpPr/>
            <p:nvPr/>
          </p:nvSpPr>
          <p:spPr>
            <a:xfrm rot="18272395">
              <a:off x="115420" y="863603"/>
              <a:ext cx="579662" cy="291028"/>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749"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Ideal Cleaned Sketch"/>
          <p:cNvSpPr txBox="1"/>
          <p:nvPr>
            <p:ph type="title"/>
          </p:nvPr>
        </p:nvSpPr>
        <p:spPr>
          <a:prstGeom prst="rect">
            <a:avLst/>
          </a:prstGeom>
        </p:spPr>
        <p:txBody>
          <a:bodyPr/>
          <a:lstStyle/>
          <a:p>
            <a:pPr/>
            <a:r>
              <a:t>Ideal Cleaned Sketch</a:t>
            </a:r>
          </a:p>
        </p:txBody>
      </p:sp>
      <p:grpSp>
        <p:nvGrpSpPr>
          <p:cNvPr id="759" name="Group"/>
          <p:cNvGrpSpPr/>
          <p:nvPr/>
        </p:nvGrpSpPr>
        <p:grpSpPr>
          <a:xfrm>
            <a:off x="9366979" y="199885"/>
            <a:ext cx="3048001" cy="3388717"/>
            <a:chOff x="-148782" y="-213716"/>
            <a:chExt cx="3048000" cy="3388716"/>
          </a:xfrm>
        </p:grpSpPr>
        <p:grpSp>
          <p:nvGrpSpPr>
            <p:cNvPr id="756" name="Group"/>
            <p:cNvGrpSpPr/>
            <p:nvPr/>
          </p:nvGrpSpPr>
          <p:grpSpPr>
            <a:xfrm>
              <a:off x="-148783" y="-213717"/>
              <a:ext cx="3048001" cy="3070304"/>
              <a:chOff x="0" y="0"/>
              <a:chExt cx="3048000" cy="3070303"/>
            </a:xfrm>
          </p:grpSpPr>
          <p:sp>
            <p:nvSpPr>
              <p:cNvPr id="754"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755"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757"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58"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64" name="Group"/>
          <p:cNvGrpSpPr/>
          <p:nvPr/>
        </p:nvGrpSpPr>
        <p:grpSpPr>
          <a:xfrm>
            <a:off x="6631461" y="7016194"/>
            <a:ext cx="3929064" cy="1849939"/>
            <a:chOff x="0" y="-452938"/>
            <a:chExt cx="3929062" cy="1849938"/>
          </a:xfrm>
        </p:grpSpPr>
        <p:grpSp>
          <p:nvGrpSpPr>
            <p:cNvPr id="762" name="Group"/>
            <p:cNvGrpSpPr/>
            <p:nvPr/>
          </p:nvGrpSpPr>
          <p:grpSpPr>
            <a:xfrm>
              <a:off x="0" y="-452939"/>
              <a:ext cx="3929063" cy="1849940"/>
              <a:chOff x="0" y="0"/>
              <a:chExt cx="3929062" cy="1849938"/>
            </a:xfrm>
          </p:grpSpPr>
          <p:sp>
            <p:nvSpPr>
              <p:cNvPr id="760"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761" name="Ind_product_TI_01.png" descr="Ind_product_TI_01.png"/>
              <p:cNvPicPr>
                <a:picLocks noChangeAspect="1"/>
              </p:cNvPicPr>
              <p:nvPr/>
            </p:nvPicPr>
            <p:blipFill>
              <a:blip r:embed="rId4">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763"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67" name="Group"/>
          <p:cNvGrpSpPr/>
          <p:nvPr/>
        </p:nvGrpSpPr>
        <p:grpSpPr>
          <a:xfrm>
            <a:off x="10572545" y="5817635"/>
            <a:ext cx="3048002" cy="3066033"/>
            <a:chOff x="0" y="0"/>
            <a:chExt cx="3048000" cy="3066032"/>
          </a:xfrm>
        </p:grpSpPr>
        <p:sp>
          <p:nvSpPr>
            <p:cNvPr id="765"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766" name="Ind_architecture_TU_01.png" descr="Ind_architecture_TU_01.png"/>
            <p:cNvPicPr>
              <a:picLocks noChangeAspect="1"/>
            </p:cNvPicPr>
            <p:nvPr/>
          </p:nvPicPr>
          <p:blipFill>
            <a:blip r:embed="rId5">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773" name="Group"/>
          <p:cNvGrpSpPr/>
          <p:nvPr/>
        </p:nvGrpSpPr>
        <p:grpSpPr>
          <a:xfrm>
            <a:off x="5700977" y="1058645"/>
            <a:ext cx="3714298" cy="2497356"/>
            <a:chOff x="0" y="-592354"/>
            <a:chExt cx="3714297" cy="2497354"/>
          </a:xfrm>
        </p:grpSpPr>
        <p:grpSp>
          <p:nvGrpSpPr>
            <p:cNvPr id="770" name="Group"/>
            <p:cNvGrpSpPr/>
            <p:nvPr/>
          </p:nvGrpSpPr>
          <p:grpSpPr>
            <a:xfrm>
              <a:off x="666297" y="-592355"/>
              <a:ext cx="3048001" cy="2497356"/>
              <a:chOff x="0" y="0"/>
              <a:chExt cx="3048000" cy="2497354"/>
            </a:xfrm>
          </p:grpSpPr>
          <p:sp>
            <p:nvSpPr>
              <p:cNvPr id="768"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769" name="Art_freeform_GL_02.jpg" descr="Art_freeform_GL_02.jpg"/>
              <p:cNvPicPr>
                <a:picLocks noChangeAspect="1"/>
              </p:cNvPicPr>
              <p:nvPr/>
            </p:nvPicPr>
            <p:blipFill>
              <a:blip r:embed="rId6">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771"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72"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79" name="Group"/>
          <p:cNvGrpSpPr/>
          <p:nvPr/>
        </p:nvGrpSpPr>
        <p:grpSpPr>
          <a:xfrm>
            <a:off x="12368332" y="2988000"/>
            <a:ext cx="3048001" cy="2316733"/>
            <a:chOff x="-24735" y="-135187"/>
            <a:chExt cx="3048000" cy="2316732"/>
          </a:xfrm>
        </p:grpSpPr>
        <p:grpSp>
          <p:nvGrpSpPr>
            <p:cNvPr id="776" name="Group"/>
            <p:cNvGrpSpPr/>
            <p:nvPr/>
          </p:nvGrpSpPr>
          <p:grpSpPr>
            <a:xfrm>
              <a:off x="-24736" y="-135188"/>
              <a:ext cx="3048001" cy="2316734"/>
              <a:chOff x="0" y="0"/>
              <a:chExt cx="3048000" cy="2316732"/>
            </a:xfrm>
          </p:grpSpPr>
          <p:sp>
            <p:nvSpPr>
              <p:cNvPr id="774"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775" name="user5_rough.jpg" descr="user5_rough.jpg"/>
              <p:cNvPicPr>
                <a:picLocks noChangeAspect="1"/>
              </p:cNvPicPr>
              <p:nvPr/>
            </p:nvPicPr>
            <p:blipFill>
              <a:blip r:embed="rId7">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777"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78"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85" name="Group"/>
          <p:cNvGrpSpPr/>
          <p:nvPr/>
        </p:nvGrpSpPr>
        <p:grpSpPr>
          <a:xfrm>
            <a:off x="13196453" y="5555803"/>
            <a:ext cx="3048001" cy="3132355"/>
            <a:chOff x="-436165" y="-592354"/>
            <a:chExt cx="3048000" cy="3132354"/>
          </a:xfrm>
        </p:grpSpPr>
        <p:grpSp>
          <p:nvGrpSpPr>
            <p:cNvPr id="782" name="Group"/>
            <p:cNvGrpSpPr/>
            <p:nvPr/>
          </p:nvGrpSpPr>
          <p:grpSpPr>
            <a:xfrm>
              <a:off x="-436166" y="-592355"/>
              <a:ext cx="3048001" cy="3132356"/>
              <a:chOff x="0" y="0"/>
              <a:chExt cx="3048000" cy="3132354"/>
            </a:xfrm>
          </p:grpSpPr>
          <p:sp>
            <p:nvSpPr>
              <p:cNvPr id="780"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781" name="Art_freeform_PB_01.jpg" descr="Art_freeform_PB_01.jpg"/>
              <p:cNvPicPr>
                <a:picLocks noChangeAspect="1"/>
              </p:cNvPicPr>
              <p:nvPr/>
            </p:nvPicPr>
            <p:blipFill>
              <a:blip r:embed="rId8">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783"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784"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88" name="Group"/>
          <p:cNvGrpSpPr/>
          <p:nvPr/>
        </p:nvGrpSpPr>
        <p:grpSpPr>
          <a:xfrm>
            <a:off x="6887281" y="4219368"/>
            <a:ext cx="3048001" cy="2814856"/>
            <a:chOff x="0" y="0"/>
            <a:chExt cx="3048000" cy="2814854"/>
          </a:xfrm>
        </p:grpSpPr>
        <p:sp>
          <p:nvSpPr>
            <p:cNvPr id="786"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787" name="Image" descr="Image"/>
            <p:cNvPicPr>
              <a:picLocks noChangeAspect="1"/>
            </p:cNvPicPr>
            <p:nvPr/>
          </p:nvPicPr>
          <p:blipFill>
            <a:blip r:embed="rId9">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793" name="Group"/>
          <p:cNvGrpSpPr/>
          <p:nvPr/>
        </p:nvGrpSpPr>
        <p:grpSpPr>
          <a:xfrm>
            <a:off x="9418928" y="3327082"/>
            <a:ext cx="3048001" cy="2346817"/>
            <a:chOff x="-462804" y="-441816"/>
            <a:chExt cx="3048000" cy="2346816"/>
          </a:xfrm>
        </p:grpSpPr>
        <p:grpSp>
          <p:nvGrpSpPr>
            <p:cNvPr id="791" name="Group"/>
            <p:cNvGrpSpPr/>
            <p:nvPr/>
          </p:nvGrpSpPr>
          <p:grpSpPr>
            <a:xfrm>
              <a:off x="-462805" y="-441817"/>
              <a:ext cx="3048001" cy="2346817"/>
              <a:chOff x="0" y="0"/>
              <a:chExt cx="3048000" cy="2346816"/>
            </a:xfrm>
          </p:grpSpPr>
          <p:sp>
            <p:nvSpPr>
              <p:cNvPr id="789"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790" name="Ind_product_AS_14.png" descr="Ind_product_AS_14.png"/>
              <p:cNvPicPr>
                <a:picLocks noChangeAspect="1"/>
              </p:cNvPicPr>
              <p:nvPr/>
            </p:nvPicPr>
            <p:blipFill>
              <a:blip r:embed="rId1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792"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798" name="Group"/>
          <p:cNvGrpSpPr/>
          <p:nvPr/>
        </p:nvGrpSpPr>
        <p:grpSpPr>
          <a:xfrm>
            <a:off x="3892483" y="4487645"/>
            <a:ext cx="3048001" cy="1922718"/>
            <a:chOff x="-637722" y="-592354"/>
            <a:chExt cx="3048000" cy="1922716"/>
          </a:xfrm>
        </p:grpSpPr>
        <p:grpSp>
          <p:nvGrpSpPr>
            <p:cNvPr id="796" name="Group"/>
            <p:cNvGrpSpPr/>
            <p:nvPr/>
          </p:nvGrpSpPr>
          <p:grpSpPr>
            <a:xfrm>
              <a:off x="-637723" y="-592355"/>
              <a:ext cx="3048001" cy="1695175"/>
              <a:chOff x="0" y="0"/>
              <a:chExt cx="3048000" cy="1695173"/>
            </a:xfrm>
          </p:grpSpPr>
          <p:sp>
            <p:nvSpPr>
              <p:cNvPr id="794"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795" name="Art_freeform_baseline_06.jpg" descr="Art_freeform_baseline_06.jpg"/>
              <p:cNvPicPr>
                <a:picLocks noChangeAspect="1"/>
              </p:cNvPicPr>
              <p:nvPr/>
            </p:nvPicPr>
            <p:blipFill>
              <a:blip r:embed="rId11">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797" name="Arrow"/>
            <p:cNvSpPr/>
            <p:nvPr/>
          </p:nvSpPr>
          <p:spPr>
            <a:xfrm rot="18272395">
              <a:off x="51523" y="863602"/>
              <a:ext cx="579663" cy="291028"/>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799"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Ideal Cleaned Sketch"/>
          <p:cNvSpPr txBox="1"/>
          <p:nvPr>
            <p:ph type="title"/>
          </p:nvPr>
        </p:nvSpPr>
        <p:spPr>
          <a:prstGeom prst="rect">
            <a:avLst/>
          </a:prstGeom>
        </p:spPr>
        <p:txBody>
          <a:bodyPr/>
          <a:lstStyle/>
          <a:p>
            <a:pPr/>
            <a:r>
              <a:t>Ideal Cleaned Sketch</a:t>
            </a:r>
          </a:p>
        </p:txBody>
      </p:sp>
      <p:grpSp>
        <p:nvGrpSpPr>
          <p:cNvPr id="809" name="Group"/>
          <p:cNvGrpSpPr/>
          <p:nvPr/>
        </p:nvGrpSpPr>
        <p:grpSpPr>
          <a:xfrm>
            <a:off x="9366979" y="199885"/>
            <a:ext cx="3048001" cy="3388717"/>
            <a:chOff x="-148782" y="-213716"/>
            <a:chExt cx="3048000" cy="3388716"/>
          </a:xfrm>
        </p:grpSpPr>
        <p:grpSp>
          <p:nvGrpSpPr>
            <p:cNvPr id="806" name="Group"/>
            <p:cNvGrpSpPr/>
            <p:nvPr/>
          </p:nvGrpSpPr>
          <p:grpSpPr>
            <a:xfrm>
              <a:off x="-148783" y="-213717"/>
              <a:ext cx="3048001" cy="3070304"/>
              <a:chOff x="0" y="0"/>
              <a:chExt cx="3048000" cy="3070303"/>
            </a:xfrm>
          </p:grpSpPr>
          <p:sp>
            <p:nvSpPr>
              <p:cNvPr id="804"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Texture &amp; shading</a:t>
                </a:r>
              </a:p>
            </p:txBody>
          </p:sp>
          <p:pic>
            <p:nvPicPr>
              <p:cNvPr id="805" name="Art_freeform_DR_03.png" descr="Art_freeform_DR_03.png"/>
              <p:cNvPicPr>
                <a:picLocks noChangeAspect="1"/>
              </p:cNvPicPr>
              <p:nvPr/>
            </p:nvPicPr>
            <p:blipFill>
              <a:blip r:embed="rId3">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807" name="Arrow"/>
            <p:cNvSpPr/>
            <p:nvPr/>
          </p:nvSpPr>
          <p:spPr>
            <a:xfrm rot="8180625">
              <a:off x="1631511" y="340059"/>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08" name="Arrow"/>
            <p:cNvSpPr/>
            <p:nvPr/>
          </p:nvSpPr>
          <p:spPr>
            <a:xfrm rot="19142311">
              <a:off x="-10908" y="2455004"/>
              <a:ext cx="1142853" cy="393581"/>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14" name="Group"/>
          <p:cNvGrpSpPr/>
          <p:nvPr/>
        </p:nvGrpSpPr>
        <p:grpSpPr>
          <a:xfrm>
            <a:off x="6631461" y="7016194"/>
            <a:ext cx="3929064" cy="1849939"/>
            <a:chOff x="0" y="-452938"/>
            <a:chExt cx="3929062" cy="1849938"/>
          </a:xfrm>
        </p:grpSpPr>
        <p:grpSp>
          <p:nvGrpSpPr>
            <p:cNvPr id="812" name="Group"/>
            <p:cNvGrpSpPr/>
            <p:nvPr/>
          </p:nvGrpSpPr>
          <p:grpSpPr>
            <a:xfrm>
              <a:off x="0" y="-452939"/>
              <a:ext cx="3929063" cy="1849940"/>
              <a:chOff x="0" y="0"/>
              <a:chExt cx="3929062" cy="1849938"/>
            </a:xfrm>
          </p:grpSpPr>
          <p:sp>
            <p:nvSpPr>
              <p:cNvPr id="810"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Hatching lines</a:t>
                </a:r>
              </a:p>
            </p:txBody>
          </p:sp>
          <p:pic>
            <p:nvPicPr>
              <p:cNvPr id="811" name="Ind_product_TI_01.png" descr="Ind_product_TI_01.png"/>
              <p:cNvPicPr>
                <a:picLocks noChangeAspect="1"/>
              </p:cNvPicPr>
              <p:nvPr/>
            </p:nvPicPr>
            <p:blipFill>
              <a:blip r:embed="rId4">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813" name="Arrow"/>
            <p:cNvSpPr/>
            <p:nvPr/>
          </p:nvSpPr>
          <p:spPr>
            <a:xfrm rot="971268">
              <a:off x="127551" y="210702"/>
              <a:ext cx="1589408" cy="54736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17" name="Group"/>
          <p:cNvGrpSpPr/>
          <p:nvPr/>
        </p:nvGrpSpPr>
        <p:grpSpPr>
          <a:xfrm>
            <a:off x="10572545" y="5817635"/>
            <a:ext cx="3048002" cy="3066033"/>
            <a:chOff x="0" y="0"/>
            <a:chExt cx="3048000" cy="3066032"/>
          </a:xfrm>
        </p:grpSpPr>
        <p:sp>
          <p:nvSpPr>
            <p:cNvPr id="815"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Physical artifacts</a:t>
              </a:r>
            </a:p>
          </p:txBody>
        </p:sp>
        <p:pic>
          <p:nvPicPr>
            <p:cNvPr id="816" name="Ind_architecture_TU_01.png" descr="Ind_architecture_TU_01.png"/>
            <p:cNvPicPr>
              <a:picLocks noChangeAspect="1"/>
            </p:cNvPicPr>
            <p:nvPr/>
          </p:nvPicPr>
          <p:blipFill>
            <a:blip r:embed="rId5">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823" name="Group"/>
          <p:cNvGrpSpPr/>
          <p:nvPr/>
        </p:nvGrpSpPr>
        <p:grpSpPr>
          <a:xfrm>
            <a:off x="5700977" y="1058645"/>
            <a:ext cx="3714298" cy="2497356"/>
            <a:chOff x="0" y="-592354"/>
            <a:chExt cx="3714297" cy="2497354"/>
          </a:xfrm>
        </p:grpSpPr>
        <p:grpSp>
          <p:nvGrpSpPr>
            <p:cNvPr id="820" name="Group"/>
            <p:cNvGrpSpPr/>
            <p:nvPr/>
          </p:nvGrpSpPr>
          <p:grpSpPr>
            <a:xfrm>
              <a:off x="666297" y="-592355"/>
              <a:ext cx="3048001" cy="2497356"/>
              <a:chOff x="0" y="0"/>
              <a:chExt cx="3048000" cy="2497354"/>
            </a:xfrm>
          </p:grpSpPr>
          <p:sp>
            <p:nvSpPr>
              <p:cNvPr id="818"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819" name="Art_freeform_GL_02.jpg" descr="Art_freeform_GL_02.jpg"/>
              <p:cNvPicPr>
                <a:picLocks noChangeAspect="1"/>
              </p:cNvPicPr>
              <p:nvPr/>
            </p:nvPicPr>
            <p:blipFill>
              <a:blip r:embed="rId6">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821" name="Arrow"/>
            <p:cNvSpPr/>
            <p:nvPr/>
          </p:nvSpPr>
          <p:spPr>
            <a:xfrm flipH="1" rot="10321176">
              <a:off x="2295898" y="654363"/>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22" name="Arrow"/>
            <p:cNvSpPr/>
            <p:nvPr/>
          </p:nvSpPr>
          <p:spPr>
            <a:xfrm flipH="1" rot="11924916">
              <a:off x="65283" y="301815"/>
              <a:ext cx="1107443" cy="589052"/>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29" name="Group"/>
          <p:cNvGrpSpPr/>
          <p:nvPr/>
        </p:nvGrpSpPr>
        <p:grpSpPr>
          <a:xfrm>
            <a:off x="12368332" y="2988000"/>
            <a:ext cx="3048001" cy="2316733"/>
            <a:chOff x="-24735" y="-135187"/>
            <a:chExt cx="3048000" cy="2316732"/>
          </a:xfrm>
        </p:grpSpPr>
        <p:grpSp>
          <p:nvGrpSpPr>
            <p:cNvPr id="826" name="Group"/>
            <p:cNvGrpSpPr/>
            <p:nvPr/>
          </p:nvGrpSpPr>
          <p:grpSpPr>
            <a:xfrm>
              <a:off x="-24736" y="-135188"/>
              <a:ext cx="3048001" cy="2316734"/>
              <a:chOff x="0" y="0"/>
              <a:chExt cx="3048000" cy="2316732"/>
            </a:xfrm>
          </p:grpSpPr>
          <p:sp>
            <p:nvSpPr>
              <p:cNvPr id="824"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825" name="user5_rough.jpg" descr="user5_rough.jpg"/>
              <p:cNvPicPr>
                <a:picLocks noChangeAspect="1"/>
              </p:cNvPicPr>
              <p:nvPr/>
            </p:nvPicPr>
            <p:blipFill>
              <a:blip r:embed="rId7">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827" name="Arrow"/>
            <p:cNvSpPr/>
            <p:nvPr/>
          </p:nvSpPr>
          <p:spPr>
            <a:xfrm flipH="1" rot="11924916">
              <a:off x="48059" y="1207733"/>
              <a:ext cx="815255"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28" name="Arrow"/>
            <p:cNvSpPr/>
            <p:nvPr/>
          </p:nvSpPr>
          <p:spPr>
            <a:xfrm flipH="1" rot="19158435">
              <a:off x="1073177" y="213350"/>
              <a:ext cx="815256" cy="433638"/>
            </a:xfrm>
            <a:prstGeom prst="rightArrow">
              <a:avLst>
                <a:gd name="adj1" fmla="val 27221"/>
                <a:gd name="adj2" fmla="val 9709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35" name="Group"/>
          <p:cNvGrpSpPr/>
          <p:nvPr/>
        </p:nvGrpSpPr>
        <p:grpSpPr>
          <a:xfrm>
            <a:off x="13196453" y="5555803"/>
            <a:ext cx="3048001" cy="3132355"/>
            <a:chOff x="-436165" y="-592354"/>
            <a:chExt cx="3048000" cy="3132354"/>
          </a:xfrm>
        </p:grpSpPr>
        <p:grpSp>
          <p:nvGrpSpPr>
            <p:cNvPr id="832" name="Group"/>
            <p:cNvGrpSpPr/>
            <p:nvPr/>
          </p:nvGrpSpPr>
          <p:grpSpPr>
            <a:xfrm>
              <a:off x="-436166" y="-592355"/>
              <a:ext cx="3048001" cy="3132356"/>
              <a:chOff x="0" y="0"/>
              <a:chExt cx="3048000" cy="3132354"/>
            </a:xfrm>
          </p:grpSpPr>
          <p:sp>
            <p:nvSpPr>
              <p:cNvPr id="830"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831" name="Art_freeform_PB_01.jpg" descr="Art_freeform_PB_01.jpg"/>
              <p:cNvPicPr>
                <a:picLocks noChangeAspect="1"/>
              </p:cNvPicPr>
              <p:nvPr/>
            </p:nvPicPr>
            <p:blipFill>
              <a:blip r:embed="rId8">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833" name="Arrow"/>
            <p:cNvSpPr/>
            <p:nvPr/>
          </p:nvSpPr>
          <p:spPr>
            <a:xfrm rot="7331309">
              <a:off x="1304112" y="767087"/>
              <a:ext cx="1044797"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34" name="Arrow"/>
            <p:cNvSpPr/>
            <p:nvPr/>
          </p:nvSpPr>
          <p:spPr>
            <a:xfrm rot="3212117">
              <a:off x="21363" y="467739"/>
              <a:ext cx="1044796" cy="388037"/>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38" name="Group"/>
          <p:cNvGrpSpPr/>
          <p:nvPr/>
        </p:nvGrpSpPr>
        <p:grpSpPr>
          <a:xfrm>
            <a:off x="6887281" y="4219368"/>
            <a:ext cx="3048001" cy="2814856"/>
            <a:chOff x="0" y="0"/>
            <a:chExt cx="3048000" cy="2814854"/>
          </a:xfrm>
        </p:grpSpPr>
        <p:sp>
          <p:nvSpPr>
            <p:cNvPr id="836"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Messy &amp; ambiguous strokes</a:t>
              </a:r>
            </a:p>
          </p:txBody>
        </p:sp>
        <p:pic>
          <p:nvPicPr>
            <p:cNvPr id="837" name="Image" descr="Image"/>
            <p:cNvPicPr>
              <a:picLocks noChangeAspect="1"/>
            </p:cNvPicPr>
            <p:nvPr/>
          </p:nvPicPr>
          <p:blipFill>
            <a:blip r:embed="rId9">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843" name="Group"/>
          <p:cNvGrpSpPr/>
          <p:nvPr/>
        </p:nvGrpSpPr>
        <p:grpSpPr>
          <a:xfrm>
            <a:off x="9418928" y="3327082"/>
            <a:ext cx="3048001" cy="2346817"/>
            <a:chOff x="-462804" y="-441816"/>
            <a:chExt cx="3048000" cy="2346816"/>
          </a:xfrm>
        </p:grpSpPr>
        <p:grpSp>
          <p:nvGrpSpPr>
            <p:cNvPr id="841" name="Group"/>
            <p:cNvGrpSpPr/>
            <p:nvPr/>
          </p:nvGrpSpPr>
          <p:grpSpPr>
            <a:xfrm>
              <a:off x="-462805" y="-441817"/>
              <a:ext cx="3048001" cy="2346817"/>
              <a:chOff x="0" y="0"/>
              <a:chExt cx="3048000" cy="2346816"/>
            </a:xfrm>
          </p:grpSpPr>
          <p:sp>
            <p:nvSpPr>
              <p:cNvPr id="839"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Scaffolds</a:t>
                </a:r>
              </a:p>
            </p:txBody>
          </p:sp>
          <p:pic>
            <p:nvPicPr>
              <p:cNvPr id="840" name="Ind_product_AS_14.png" descr="Ind_product_AS_14.png"/>
              <p:cNvPicPr>
                <a:picLocks noChangeAspect="1"/>
              </p:cNvPicPr>
              <p:nvPr/>
            </p:nvPicPr>
            <p:blipFill>
              <a:blip r:embed="rId1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842" name="Arrow"/>
            <p:cNvSpPr/>
            <p:nvPr/>
          </p:nvSpPr>
          <p:spPr>
            <a:xfrm rot="3726508">
              <a:off x="-123377" y="379383"/>
              <a:ext cx="1083098" cy="373003"/>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pic>
        <p:nvPicPr>
          <p:cNvPr id="844" name="Art_freeform_DR_01_Branislav Mirkovic_norm_cleaned.png" descr="Art_freeform_DR_01_Branislav Mirkovic_norm_cleaned.png"/>
          <p:cNvPicPr>
            <a:picLocks noChangeAspect="1"/>
          </p:cNvPicPr>
          <p:nvPr/>
        </p:nvPicPr>
        <p:blipFill>
          <a:blip r:embed="rId11">
            <a:extLst/>
          </a:blip>
          <a:srcRect l="47235" t="12112" r="24828" b="59126"/>
          <a:stretch>
            <a:fillRect/>
          </a:stretch>
        </p:blipFill>
        <p:spPr>
          <a:xfrm>
            <a:off x="6945056" y="5129223"/>
            <a:ext cx="2685268" cy="1905001"/>
          </a:xfrm>
          <a:prstGeom prst="rect">
            <a:avLst/>
          </a:prstGeom>
          <a:ln w="12700">
            <a:miter lim="400000"/>
          </a:ln>
        </p:spPr>
      </p:pic>
      <p:pic>
        <p:nvPicPr>
          <p:cNvPr id="845" name="Ind_architecture_TU_01_Branislav Mirkovic_norm_cleaned.png" descr="Ind_architecture_TU_01_Branislav Mirkovic_norm_cleaned.png"/>
          <p:cNvPicPr>
            <a:picLocks noChangeAspect="1"/>
          </p:cNvPicPr>
          <p:nvPr/>
        </p:nvPicPr>
        <p:blipFill>
          <a:blip r:embed="rId12">
            <a:extLst/>
          </a:blip>
          <a:stretch>
            <a:fillRect/>
          </a:stretch>
        </p:blipFill>
        <p:spPr>
          <a:xfrm>
            <a:off x="11144044" y="6343667"/>
            <a:ext cx="1905001" cy="2540001"/>
          </a:xfrm>
          <a:prstGeom prst="rect">
            <a:avLst/>
          </a:prstGeom>
          <a:ln w="12700">
            <a:miter lim="400000"/>
          </a:ln>
        </p:spPr>
      </p:pic>
      <p:grpSp>
        <p:nvGrpSpPr>
          <p:cNvPr id="850" name="Group"/>
          <p:cNvGrpSpPr/>
          <p:nvPr/>
        </p:nvGrpSpPr>
        <p:grpSpPr>
          <a:xfrm>
            <a:off x="3892483" y="4487645"/>
            <a:ext cx="3048001" cy="1922718"/>
            <a:chOff x="-637722" y="-592354"/>
            <a:chExt cx="3048000" cy="1922716"/>
          </a:xfrm>
        </p:grpSpPr>
        <p:grpSp>
          <p:nvGrpSpPr>
            <p:cNvPr id="848" name="Group"/>
            <p:cNvGrpSpPr/>
            <p:nvPr/>
          </p:nvGrpSpPr>
          <p:grpSpPr>
            <a:xfrm>
              <a:off x="-637723" y="-592355"/>
              <a:ext cx="3048001" cy="1695175"/>
              <a:chOff x="0" y="0"/>
              <a:chExt cx="3048000" cy="1695173"/>
            </a:xfrm>
          </p:grpSpPr>
          <p:sp>
            <p:nvSpPr>
              <p:cNvPr id="846"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847" name="Art_freeform_baseline_06.jpg" descr="Art_freeform_baseline_06.jpg"/>
              <p:cNvPicPr>
                <a:picLocks noChangeAspect="1"/>
              </p:cNvPicPr>
              <p:nvPr/>
            </p:nvPicPr>
            <p:blipFill>
              <a:blip r:embed="rId13">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849" name="Arrow"/>
            <p:cNvSpPr/>
            <p:nvPr/>
          </p:nvSpPr>
          <p:spPr>
            <a:xfrm rot="18272395">
              <a:off x="51523" y="863602"/>
              <a:ext cx="579663" cy="291028"/>
            </a:xfrm>
            <a:prstGeom prst="rightArrow">
              <a:avLst>
                <a:gd name="adj1" fmla="val 33984"/>
                <a:gd name="adj2" fmla="val 100865"/>
              </a:avLst>
            </a:prstGeom>
            <a:solidFill>
              <a:schemeClr val="accent2"/>
            </a:solidFill>
            <a:ln w="12700" cap="flat">
              <a:solidFill>
                <a:srgbClr val="AD5B24"/>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851" name="Arrow"/>
          <p:cNvSpPr/>
          <p:nvPr/>
        </p:nvSpPr>
        <p:spPr>
          <a:xfrm rot="19925878">
            <a:off x="10841864" y="846549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852" name="Consolidate rough strokes…"/>
          <p:cNvSpPr txBox="1"/>
          <p:nvPr>
            <p:ph type="body" sz="quarter" idx="1"/>
          </p:nvPr>
        </p:nvSpPr>
        <p:spPr>
          <a:xfrm>
            <a:off x="869626" y="2400888"/>
            <a:ext cx="4821591" cy="55744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ID="9" grpId="1" fill="hold">
                                  <p:stCondLst>
                                    <p:cond delay="0"/>
                                  </p:stCondLst>
                                  <p:childTnLst>
                                    <p:set>
                                      <p:cBhvr>
                                        <p:cTn id="6" dur="indefinite" fill="hold"/>
                                        <p:tgtEl>
                                          <p:spTgt spid="809"/>
                                        </p:tgtEl>
                                        <p:attrNameLst>
                                          <p:attrName>style.opacity</p:attrName>
                                        </p:attrNameLst>
                                      </p:cBhvr>
                                      <p:to>
                                        <p:strVal val="0.05"/>
                                      </p:to>
                                    </p:set>
                                    <p:animEffect filter="image" prLst="opacity: 0.05; ">
                                      <p:cBhvr>
                                        <p:cTn id="7" dur="indefinite" fill="hold"/>
                                        <p:tgtEl>
                                          <p:spTgt spid="809"/>
                                        </p:tgtEl>
                                      </p:cBhvr>
                                    </p:animEffect>
                                  </p:childTnLst>
                                </p:cTn>
                              </p:par>
                            </p:childTnLst>
                          </p:cTn>
                        </p:par>
                        <p:par>
                          <p:cTn id="8" fill="hold">
                            <p:stCondLst>
                              <p:cond delay="0"/>
                            </p:stCondLst>
                            <p:childTnLst>
                              <p:par>
                                <p:cTn id="9" presetClass="emph" nodeType="withEffect" presetID="9" grpId="2" fill="hold">
                                  <p:stCondLst>
                                    <p:cond delay="0"/>
                                  </p:stCondLst>
                                  <p:childTnLst>
                                    <p:set>
                                      <p:cBhvr>
                                        <p:cTn id="10" dur="indefinite" fill="hold"/>
                                        <p:tgtEl>
                                          <p:spTgt spid="823"/>
                                        </p:tgtEl>
                                        <p:attrNameLst>
                                          <p:attrName>style.opacity</p:attrName>
                                        </p:attrNameLst>
                                      </p:cBhvr>
                                      <p:to>
                                        <p:strVal val="0.05"/>
                                      </p:to>
                                    </p:set>
                                    <p:animEffect filter="image" prLst="opacity: 0.05; ">
                                      <p:cBhvr>
                                        <p:cTn id="11" dur="indefinite" fill="hold"/>
                                        <p:tgtEl>
                                          <p:spTgt spid="823"/>
                                        </p:tgtEl>
                                      </p:cBhvr>
                                    </p:animEffect>
                                  </p:childTnLst>
                                </p:cTn>
                              </p:par>
                            </p:childTnLst>
                          </p:cTn>
                        </p:par>
                        <p:par>
                          <p:cTn id="12" fill="hold">
                            <p:stCondLst>
                              <p:cond delay="0"/>
                            </p:stCondLst>
                            <p:childTnLst>
                              <p:par>
                                <p:cTn id="13" presetClass="emph" nodeType="withEffect" presetID="9" grpId="3" fill="hold">
                                  <p:stCondLst>
                                    <p:cond delay="0"/>
                                  </p:stCondLst>
                                  <p:childTnLst>
                                    <p:set>
                                      <p:cBhvr>
                                        <p:cTn id="14" dur="indefinite" fill="hold"/>
                                        <p:tgtEl>
                                          <p:spTgt spid="829"/>
                                        </p:tgtEl>
                                        <p:attrNameLst>
                                          <p:attrName>style.opacity</p:attrName>
                                        </p:attrNameLst>
                                      </p:cBhvr>
                                      <p:to>
                                        <p:strVal val="0.05"/>
                                      </p:to>
                                    </p:set>
                                    <p:animEffect filter="image" prLst="opacity: 0.05; ">
                                      <p:cBhvr>
                                        <p:cTn id="15" dur="indefinite" fill="hold"/>
                                        <p:tgtEl>
                                          <p:spTgt spid="829"/>
                                        </p:tgtEl>
                                      </p:cBhvr>
                                    </p:animEffect>
                                  </p:childTnLst>
                                </p:cTn>
                              </p:par>
                            </p:childTnLst>
                          </p:cTn>
                        </p:par>
                        <p:par>
                          <p:cTn id="16" fill="hold">
                            <p:stCondLst>
                              <p:cond delay="0"/>
                            </p:stCondLst>
                            <p:childTnLst>
                              <p:par>
                                <p:cTn id="17" presetClass="emph" nodeType="withEffect" presetID="9" grpId="4" fill="hold">
                                  <p:stCondLst>
                                    <p:cond delay="0"/>
                                  </p:stCondLst>
                                  <p:childTnLst>
                                    <p:set>
                                      <p:cBhvr>
                                        <p:cTn id="18" dur="indefinite" fill="hold"/>
                                        <p:tgtEl>
                                          <p:spTgt spid="843"/>
                                        </p:tgtEl>
                                        <p:attrNameLst>
                                          <p:attrName>style.opacity</p:attrName>
                                        </p:attrNameLst>
                                      </p:cBhvr>
                                      <p:to>
                                        <p:strVal val="0.05"/>
                                      </p:to>
                                    </p:set>
                                    <p:animEffect filter="image" prLst="opacity: 0.05; ">
                                      <p:cBhvr>
                                        <p:cTn id="19" dur="indefinite" fill="hold"/>
                                        <p:tgtEl>
                                          <p:spTgt spid="843"/>
                                        </p:tgtEl>
                                      </p:cBhvr>
                                    </p:animEffect>
                                  </p:childTnLst>
                                </p:cTn>
                              </p:par>
                            </p:childTnLst>
                          </p:cTn>
                        </p:par>
                        <p:par>
                          <p:cTn id="20" fill="hold">
                            <p:stCondLst>
                              <p:cond delay="0"/>
                            </p:stCondLst>
                            <p:childTnLst>
                              <p:par>
                                <p:cTn id="21" presetClass="emph" nodeType="withEffect" presetID="9" grpId="5" fill="hold">
                                  <p:stCondLst>
                                    <p:cond delay="0"/>
                                  </p:stCondLst>
                                  <p:childTnLst>
                                    <p:set>
                                      <p:cBhvr>
                                        <p:cTn id="22" dur="indefinite" fill="hold"/>
                                        <p:tgtEl>
                                          <p:spTgt spid="835"/>
                                        </p:tgtEl>
                                        <p:attrNameLst>
                                          <p:attrName>style.opacity</p:attrName>
                                        </p:attrNameLst>
                                      </p:cBhvr>
                                      <p:to>
                                        <p:strVal val="0.05"/>
                                      </p:to>
                                    </p:set>
                                    <p:animEffect filter="image" prLst="opacity: 0.05; ">
                                      <p:cBhvr>
                                        <p:cTn id="23" dur="indefinite" fill="hold"/>
                                        <p:tgtEl>
                                          <p:spTgt spid="835"/>
                                        </p:tgtEl>
                                      </p:cBhvr>
                                    </p:animEffect>
                                  </p:childTnLst>
                                </p:cTn>
                              </p:par>
                            </p:childTnLst>
                          </p:cTn>
                        </p:par>
                        <p:par>
                          <p:cTn id="24" fill="hold">
                            <p:stCondLst>
                              <p:cond delay="0"/>
                            </p:stCondLst>
                            <p:childTnLst>
                              <p:par>
                                <p:cTn id="25" presetClass="emph" nodeType="withEffect" presetID="9" grpId="6" fill="hold">
                                  <p:stCondLst>
                                    <p:cond delay="0"/>
                                  </p:stCondLst>
                                  <p:childTnLst>
                                    <p:set>
                                      <p:cBhvr>
                                        <p:cTn id="26" dur="indefinite" fill="hold"/>
                                        <p:tgtEl>
                                          <p:spTgt spid="850"/>
                                        </p:tgtEl>
                                        <p:attrNameLst>
                                          <p:attrName>style.opacity</p:attrName>
                                        </p:attrNameLst>
                                      </p:cBhvr>
                                      <p:to>
                                        <p:strVal val="0.05"/>
                                      </p:to>
                                    </p:set>
                                    <p:animEffect filter="image" prLst="opacity: 0.05; ">
                                      <p:cBhvr>
                                        <p:cTn id="27" dur="indefinite" fill="hold"/>
                                        <p:tgtEl>
                                          <p:spTgt spid="850"/>
                                        </p:tgtEl>
                                      </p:cBhvr>
                                    </p:animEffect>
                                  </p:childTnLst>
                                </p:cTn>
                              </p:par>
                            </p:childTnLst>
                          </p:cTn>
                        </p:par>
                        <p:par>
                          <p:cTn id="28" fill="hold">
                            <p:stCondLst>
                              <p:cond delay="0"/>
                            </p:stCondLst>
                            <p:childTnLst>
                              <p:par>
                                <p:cTn id="29" presetClass="emph" nodeType="withEffect" presetID="9" grpId="7" fill="hold">
                                  <p:stCondLst>
                                    <p:cond delay="0"/>
                                  </p:stCondLst>
                                  <p:childTnLst>
                                    <p:set>
                                      <p:cBhvr>
                                        <p:cTn id="30" dur="indefinite" fill="hold"/>
                                        <p:tgtEl>
                                          <p:spTgt spid="814"/>
                                        </p:tgtEl>
                                        <p:attrNameLst>
                                          <p:attrName>style.opacity</p:attrName>
                                        </p:attrNameLst>
                                      </p:cBhvr>
                                      <p:to>
                                        <p:strVal val="0.05"/>
                                      </p:to>
                                    </p:set>
                                    <p:animEffect filter="image" prLst="opacity: 0.05; ">
                                      <p:cBhvr>
                                        <p:cTn id="31" dur="indefinite" fill="hold"/>
                                        <p:tgtEl>
                                          <p:spTgt spid="814"/>
                                        </p:tgtEl>
                                      </p:cBhvr>
                                    </p:animEffect>
                                  </p:childTnLst>
                                </p:cTn>
                              </p:par>
                            </p:childTnLst>
                          </p:cTn>
                        </p:par>
                        <p:par>
                          <p:cTn id="32" fill="hold">
                            <p:stCondLst>
                              <p:cond delay="500"/>
                            </p:stCondLst>
                            <p:childTnLst>
                              <p:par>
                                <p:cTn id="33" presetClass="entr" nodeType="afterEffect" presetSubtype="8" presetID="22" grpId="8" fill="hold">
                                  <p:stCondLst>
                                    <p:cond delay="1000"/>
                                  </p:stCondLst>
                                  <p:iterate type="el" backwards="0">
                                    <p:tmAbs val="0"/>
                                  </p:iterate>
                                  <p:childTnLst>
                                    <p:set>
                                      <p:cBhvr>
                                        <p:cTn id="34" fill="hold"/>
                                        <p:tgtEl>
                                          <p:spTgt spid="844"/>
                                        </p:tgtEl>
                                        <p:attrNameLst>
                                          <p:attrName>style.visibility</p:attrName>
                                        </p:attrNameLst>
                                      </p:cBhvr>
                                      <p:to>
                                        <p:strVal val="visible"/>
                                      </p:to>
                                    </p:set>
                                    <p:animEffect filter="wipe(left)" transition="in">
                                      <p:cBhvr>
                                        <p:cTn id="35" dur="500"/>
                                        <p:tgtEl>
                                          <p:spTgt spid="844"/>
                                        </p:tgtEl>
                                      </p:cBhvr>
                                    </p:animEffect>
                                  </p:childTnLst>
                                </p:cTn>
                              </p:par>
                            </p:childTnLst>
                          </p:cTn>
                        </p:par>
                        <p:par>
                          <p:cTn id="36" fill="hold">
                            <p:stCondLst>
                              <p:cond delay="2000"/>
                            </p:stCondLst>
                            <p:childTnLst>
                              <p:par>
                                <p:cTn id="37" presetClass="entr" nodeType="afterEffect" presetSubtype="8" presetID="22" grpId="9" fill="hold">
                                  <p:stCondLst>
                                    <p:cond delay="0"/>
                                  </p:stCondLst>
                                  <p:iterate type="el" backwards="0">
                                    <p:tmAbs val="0"/>
                                  </p:iterate>
                                  <p:childTnLst>
                                    <p:set>
                                      <p:cBhvr>
                                        <p:cTn id="38" fill="hold"/>
                                        <p:tgtEl>
                                          <p:spTgt spid="845"/>
                                        </p:tgtEl>
                                        <p:attrNameLst>
                                          <p:attrName>style.visibility</p:attrName>
                                        </p:attrNameLst>
                                      </p:cBhvr>
                                      <p:to>
                                        <p:strVal val="visible"/>
                                      </p:to>
                                    </p:set>
                                    <p:animEffect filter="wipe(left)" transition="in">
                                      <p:cBhvr>
                                        <p:cTn id="39" dur="500"/>
                                        <p:tgtEl>
                                          <p:spTgt spid="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0" grpId="6"/>
      <p:bldP build="whole" bldLvl="1" animBg="1" rev="0" advAuto="0" spid="844" grpId="8"/>
      <p:bldP build="whole" bldLvl="1" animBg="1" rev="0" advAuto="0" spid="823" grpId="2"/>
      <p:bldP build="whole" bldLvl="1" animBg="1" rev="0" advAuto="0" spid="809" grpId="1"/>
      <p:bldP build="whole" bldLvl="1" animBg="1" rev="0" advAuto="0" spid="845" grpId="9"/>
      <p:bldP build="whole" bldLvl="1" animBg="1" rev="0" advAuto="0" spid="843" grpId="4"/>
      <p:bldP build="whole" bldLvl="1" animBg="1" rev="0" advAuto="0" spid="829" grpId="3"/>
      <p:bldP build="whole" bldLvl="1" animBg="1" rev="0" advAuto="0" spid="835" grpId="5"/>
      <p:bldP build="whole" bldLvl="1" animBg="1" rev="0" advAuto="0" spid="814" grpId="7"/>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61" name="Group"/>
          <p:cNvGrpSpPr/>
          <p:nvPr/>
        </p:nvGrpSpPr>
        <p:grpSpPr>
          <a:xfrm>
            <a:off x="5700977" y="1058645"/>
            <a:ext cx="3714298" cy="2497356"/>
            <a:chOff x="0" y="-592354"/>
            <a:chExt cx="3714297" cy="2497354"/>
          </a:xfrm>
        </p:grpSpPr>
        <p:grpSp>
          <p:nvGrpSpPr>
            <p:cNvPr id="858" name="Group"/>
            <p:cNvGrpSpPr/>
            <p:nvPr/>
          </p:nvGrpSpPr>
          <p:grpSpPr>
            <a:xfrm>
              <a:off x="666297" y="-592355"/>
              <a:ext cx="3048001" cy="2497356"/>
              <a:chOff x="0" y="0"/>
              <a:chExt cx="3048000" cy="2497354"/>
            </a:xfrm>
          </p:grpSpPr>
          <p:sp>
            <p:nvSpPr>
              <p:cNvPr id="856"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Global change</a:t>
                </a:r>
              </a:p>
            </p:txBody>
          </p:sp>
          <p:pic>
            <p:nvPicPr>
              <p:cNvPr id="857" name="Art_freeform_GL_02.jpg" descr="Art_freeform_GL_02.jpg"/>
              <p:cNvPicPr>
                <a:picLocks noChangeAspect="1"/>
              </p:cNvPicPr>
              <p:nvPr/>
            </p:nvPicPr>
            <p:blipFill>
              <a:blip r:embed="rId3">
                <a:alphaModFix amt="5000"/>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859" name="Arrow"/>
            <p:cNvSpPr/>
            <p:nvPr/>
          </p:nvSpPr>
          <p:spPr>
            <a:xfrm flipH="1" rot="10321176">
              <a:off x="2295898" y="654363"/>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60" name="Arrow"/>
            <p:cNvSpPr/>
            <p:nvPr/>
          </p:nvSpPr>
          <p:spPr>
            <a:xfrm flipH="1" rot="11924916">
              <a:off x="65283" y="301815"/>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66" name="Group"/>
          <p:cNvGrpSpPr/>
          <p:nvPr/>
        </p:nvGrpSpPr>
        <p:grpSpPr>
          <a:xfrm>
            <a:off x="6887281" y="4219368"/>
            <a:ext cx="3048001" cy="2814856"/>
            <a:chOff x="-57775" y="-909854"/>
            <a:chExt cx="3048000" cy="2814854"/>
          </a:xfrm>
        </p:grpSpPr>
        <p:grpSp>
          <p:nvGrpSpPr>
            <p:cNvPr id="864" name="Group"/>
            <p:cNvGrpSpPr/>
            <p:nvPr/>
          </p:nvGrpSpPr>
          <p:grpSpPr>
            <a:xfrm>
              <a:off x="-57776" y="-909855"/>
              <a:ext cx="3048001" cy="2814856"/>
              <a:chOff x="0" y="0"/>
              <a:chExt cx="3048000" cy="2814854"/>
            </a:xfrm>
          </p:grpSpPr>
          <p:sp>
            <p:nvSpPr>
              <p:cNvPr id="862"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Messy &amp; ambiguous strokes</a:t>
                </a:r>
              </a:p>
            </p:txBody>
          </p:sp>
          <p:pic>
            <p:nvPicPr>
              <p:cNvPr id="863" name="Image" descr="Image"/>
              <p:cNvPicPr>
                <a:picLocks noChangeAspect="1"/>
              </p:cNvPicPr>
              <p:nvPr/>
            </p:nvPicPr>
            <p:blipFill>
              <a:blip r:embed="rId4">
                <a:alphaModFix amt="500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865" name="Art_freeform_DR_01_Branislav Mirkovic_norm_cleaned.png" descr="Art_freeform_DR_01_Branislav Mirkovic_norm_cleaned.png"/>
            <p:cNvPicPr>
              <a:picLocks noChangeAspect="1"/>
            </p:cNvPicPr>
            <p:nvPr/>
          </p:nvPicPr>
          <p:blipFill>
            <a:blip r:embed="rId5">
              <a:alphaModFix amt="5000"/>
              <a:extLst/>
            </a:blip>
            <a:srcRect l="47235" t="12112" r="24828" b="59126"/>
            <a:stretch>
              <a:fillRect/>
            </a:stretch>
          </p:blipFill>
          <p:spPr>
            <a:xfrm>
              <a:off x="0" y="0"/>
              <a:ext cx="2685268" cy="1905001"/>
            </a:xfrm>
            <a:prstGeom prst="rect">
              <a:avLst/>
            </a:prstGeom>
            <a:ln w="12700" cap="flat">
              <a:noFill/>
              <a:miter lim="400000"/>
            </a:ln>
            <a:effectLst/>
          </p:spPr>
        </p:pic>
      </p:grpSp>
      <p:sp>
        <p:nvSpPr>
          <p:cNvPr id="867" name="Ideal Cleaned Sketch"/>
          <p:cNvSpPr txBox="1"/>
          <p:nvPr>
            <p:ph type="title"/>
          </p:nvPr>
        </p:nvSpPr>
        <p:spPr>
          <a:prstGeom prst="rect">
            <a:avLst/>
          </a:prstGeom>
        </p:spPr>
        <p:txBody>
          <a:bodyPr/>
          <a:lstStyle/>
          <a:p>
            <a:pPr/>
            <a:r>
              <a:t>Ideal Cleaned Sketch</a:t>
            </a:r>
          </a:p>
        </p:txBody>
      </p:sp>
      <p:pic>
        <p:nvPicPr>
          <p:cNvPr id="868" name="Art_freeform_DR_03.png" descr="Art_freeform_DR_03.png"/>
          <p:cNvPicPr>
            <a:picLocks noChangeAspect="1"/>
          </p:cNvPicPr>
          <p:nvPr/>
        </p:nvPicPr>
        <p:blipFill>
          <a:blip r:embed="rId6">
            <a:extLst/>
          </a:blip>
          <a:srcRect l="14618" t="4017" r="1355" b="47176"/>
          <a:stretch>
            <a:fillRect/>
          </a:stretch>
        </p:blipFill>
        <p:spPr>
          <a:xfrm>
            <a:off x="9739811" y="713217"/>
            <a:ext cx="2302336" cy="2556972"/>
          </a:xfrm>
          <a:prstGeom prst="rect">
            <a:avLst/>
          </a:prstGeom>
          <a:ln w="12700">
            <a:miter lim="400000"/>
          </a:ln>
        </p:spPr>
      </p:pic>
      <p:pic>
        <p:nvPicPr>
          <p:cNvPr id="869" name="Ind_product_TI_01.png" descr="Ind_product_TI_01.png"/>
          <p:cNvPicPr>
            <a:picLocks noChangeAspect="1"/>
          </p:cNvPicPr>
          <p:nvPr/>
        </p:nvPicPr>
        <p:blipFill>
          <a:blip r:embed="rId7">
            <a:extLst/>
          </a:blip>
          <a:srcRect l="17387" t="42501" r="23345" b="30615"/>
          <a:stretch>
            <a:fillRect/>
          </a:stretch>
        </p:blipFill>
        <p:spPr>
          <a:xfrm>
            <a:off x="6631461" y="7529527"/>
            <a:ext cx="3929012" cy="1336606"/>
          </a:xfrm>
          <a:prstGeom prst="rect">
            <a:avLst/>
          </a:prstGeom>
          <a:ln w="12700">
            <a:miter lim="400000"/>
          </a:ln>
          <a:effectLst>
            <a:outerShdw sx="100000" sy="100000" kx="0" ky="0" algn="b" rotWithShape="0" blurRad="190500" dist="8455" dir="5400000">
              <a:srgbClr val="000000"/>
            </a:outerShdw>
          </a:effectLst>
        </p:spPr>
      </p:pic>
      <p:pic>
        <p:nvPicPr>
          <p:cNvPr id="870" name="Art_freeform_DR_03_Branislav Mirkovic_norm_cleaned.png" descr="Art_freeform_DR_03_Branislav Mirkovic_norm_cleaned.png"/>
          <p:cNvPicPr>
            <a:picLocks noChangeAspect="1"/>
          </p:cNvPicPr>
          <p:nvPr/>
        </p:nvPicPr>
        <p:blipFill>
          <a:blip r:embed="rId8">
            <a:extLst/>
          </a:blip>
          <a:srcRect l="5442" t="5898" r="9330" b="45455"/>
          <a:stretch>
            <a:fillRect/>
          </a:stretch>
        </p:blipFill>
        <p:spPr>
          <a:xfrm>
            <a:off x="9702902" y="715400"/>
            <a:ext cx="2339070" cy="2552701"/>
          </a:xfrm>
          <a:prstGeom prst="rect">
            <a:avLst/>
          </a:prstGeom>
          <a:ln w="12700">
            <a:miter lim="400000"/>
          </a:ln>
        </p:spPr>
      </p:pic>
      <p:grpSp>
        <p:nvGrpSpPr>
          <p:cNvPr id="876" name="Group"/>
          <p:cNvGrpSpPr/>
          <p:nvPr/>
        </p:nvGrpSpPr>
        <p:grpSpPr>
          <a:xfrm>
            <a:off x="12368332" y="2988000"/>
            <a:ext cx="3048001" cy="2316733"/>
            <a:chOff x="-24735" y="-135187"/>
            <a:chExt cx="3048000" cy="2316732"/>
          </a:xfrm>
        </p:grpSpPr>
        <p:grpSp>
          <p:nvGrpSpPr>
            <p:cNvPr id="873" name="Group"/>
            <p:cNvGrpSpPr/>
            <p:nvPr/>
          </p:nvGrpSpPr>
          <p:grpSpPr>
            <a:xfrm>
              <a:off x="-24736" y="-135188"/>
              <a:ext cx="3048001" cy="2316734"/>
              <a:chOff x="0" y="0"/>
              <a:chExt cx="3048000" cy="2316732"/>
            </a:xfrm>
          </p:grpSpPr>
          <p:sp>
            <p:nvSpPr>
              <p:cNvPr id="871"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solidFill>
                      <a:srgbClr val="000000">
                        <a:alpha val="5000"/>
                      </a:srgbClr>
                    </a:solidFill>
                  </a:defRPr>
                </a:lvl1pPr>
              </a:lstStyle>
              <a:p>
                <a:pPr/>
                <a:r>
                  <a:t>Deliberately non-smooth</a:t>
                </a:r>
              </a:p>
            </p:txBody>
          </p:sp>
          <p:pic>
            <p:nvPicPr>
              <p:cNvPr id="872" name="user5_rough.jpg" descr="user5_rough.jpg"/>
              <p:cNvPicPr>
                <a:picLocks noChangeAspect="1"/>
              </p:cNvPicPr>
              <p:nvPr/>
            </p:nvPicPr>
            <p:blipFill>
              <a:blip r:embed="rId9">
                <a:alphaModFix amt="5000"/>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874" name="Arrow"/>
            <p:cNvSpPr/>
            <p:nvPr/>
          </p:nvSpPr>
          <p:spPr>
            <a:xfrm flipH="1" rot="11924916">
              <a:off x="48059" y="1207733"/>
              <a:ext cx="815255"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75" name="Arrow"/>
            <p:cNvSpPr/>
            <p:nvPr/>
          </p:nvSpPr>
          <p:spPr>
            <a:xfrm flipH="1" rot="19158435">
              <a:off x="1073177" y="213350"/>
              <a:ext cx="815256"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82" name="Group"/>
          <p:cNvGrpSpPr/>
          <p:nvPr/>
        </p:nvGrpSpPr>
        <p:grpSpPr>
          <a:xfrm>
            <a:off x="13196453" y="5555803"/>
            <a:ext cx="3048001" cy="3132355"/>
            <a:chOff x="-436165" y="-592354"/>
            <a:chExt cx="3048000" cy="3132354"/>
          </a:xfrm>
        </p:grpSpPr>
        <p:grpSp>
          <p:nvGrpSpPr>
            <p:cNvPr id="879" name="Group"/>
            <p:cNvGrpSpPr/>
            <p:nvPr/>
          </p:nvGrpSpPr>
          <p:grpSpPr>
            <a:xfrm>
              <a:off x="-436166" y="-592355"/>
              <a:ext cx="3048001" cy="3132356"/>
              <a:chOff x="0" y="0"/>
              <a:chExt cx="3048000" cy="3132354"/>
            </a:xfrm>
          </p:grpSpPr>
          <p:sp>
            <p:nvSpPr>
              <p:cNvPr id="877"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Stroke thickness</a:t>
                </a:r>
              </a:p>
            </p:txBody>
          </p:sp>
          <p:pic>
            <p:nvPicPr>
              <p:cNvPr id="878" name="Art_freeform_PB_01.jpg" descr="Art_freeform_PB_01.jpg"/>
              <p:cNvPicPr>
                <a:picLocks noChangeAspect="1"/>
              </p:cNvPicPr>
              <p:nvPr/>
            </p:nvPicPr>
            <p:blipFill>
              <a:blip r:embed="rId10">
                <a:alphaModFix amt="5000"/>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880" name="Arrow"/>
            <p:cNvSpPr/>
            <p:nvPr/>
          </p:nvSpPr>
          <p:spPr>
            <a:xfrm rot="3212117">
              <a:off x="21362" y="467739"/>
              <a:ext cx="1044797" cy="388036"/>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881" name="Arrow"/>
            <p:cNvSpPr/>
            <p:nvPr/>
          </p:nvSpPr>
          <p:spPr>
            <a:xfrm rot="7331309">
              <a:off x="1304112" y="767087"/>
              <a:ext cx="1044797" cy="38803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pic>
        <p:nvPicPr>
          <p:cNvPr id="883" name="Ind_product_AS_14.png" descr="Ind_product_AS_14.png"/>
          <p:cNvPicPr>
            <a:picLocks noChangeAspect="1"/>
          </p:cNvPicPr>
          <p:nvPr/>
        </p:nvPicPr>
        <p:blipFill>
          <a:blip r:embed="rId11">
            <a:extLst/>
          </a:blip>
          <a:srcRect l="23863" t="34119" r="31829" b="34119"/>
          <a:stretch>
            <a:fillRect/>
          </a:stretch>
        </p:blipFill>
        <p:spPr>
          <a:xfrm>
            <a:off x="9983681" y="3840414"/>
            <a:ext cx="1918320" cy="1833485"/>
          </a:xfrm>
          <a:prstGeom prst="rect">
            <a:avLst/>
          </a:prstGeom>
          <a:ln w="12700">
            <a:miter lim="400000"/>
          </a:ln>
          <a:effectLst>
            <a:outerShdw sx="100000" sy="100000" kx="0" ky="0" algn="b" rotWithShape="0" blurRad="190500" dist="8455" dir="5400000">
              <a:srgbClr val="000000"/>
            </a:outerShdw>
          </a:effectLst>
        </p:spPr>
      </p:pic>
      <p:pic>
        <p:nvPicPr>
          <p:cNvPr id="884" name="Ind_product_TI_01_Branislav Mirkovic_norm_cleaned.png" descr="Ind_product_TI_01_Branislav Mirkovic_norm_cleaned.png"/>
          <p:cNvPicPr>
            <a:picLocks noChangeAspect="1"/>
          </p:cNvPicPr>
          <p:nvPr/>
        </p:nvPicPr>
        <p:blipFill>
          <a:blip r:embed="rId12">
            <a:extLst/>
          </a:blip>
          <a:srcRect l="11499" t="43227" r="16152" b="23751"/>
          <a:stretch>
            <a:fillRect/>
          </a:stretch>
        </p:blipFill>
        <p:spPr>
          <a:xfrm>
            <a:off x="6648104" y="7533213"/>
            <a:ext cx="3895624" cy="1333501"/>
          </a:xfrm>
          <a:prstGeom prst="rect">
            <a:avLst/>
          </a:prstGeom>
          <a:ln w="12700">
            <a:miter lim="400000"/>
          </a:ln>
        </p:spPr>
      </p:pic>
      <p:pic>
        <p:nvPicPr>
          <p:cNvPr id="885" name="Ind_product_AS_14_Branislav Mirkovic_norm_cleaned.png" descr="Ind_product_AS_14_Branislav Mirkovic_norm_cleaned.png"/>
          <p:cNvPicPr>
            <a:picLocks noChangeAspect="1"/>
          </p:cNvPicPr>
          <p:nvPr/>
        </p:nvPicPr>
        <p:blipFill>
          <a:blip r:embed="rId13">
            <a:extLst/>
          </a:blip>
          <a:srcRect l="22905" t="33916" r="31078" b="35214"/>
          <a:stretch>
            <a:fillRect/>
          </a:stretch>
        </p:blipFill>
        <p:spPr>
          <a:xfrm>
            <a:off x="9997383" y="3817911"/>
            <a:ext cx="2044673" cy="1828801"/>
          </a:xfrm>
          <a:prstGeom prst="rect">
            <a:avLst/>
          </a:prstGeom>
          <a:ln w="12700">
            <a:miter lim="400000"/>
          </a:ln>
        </p:spPr>
      </p:pic>
      <p:grpSp>
        <p:nvGrpSpPr>
          <p:cNvPr id="890" name="Group"/>
          <p:cNvGrpSpPr/>
          <p:nvPr/>
        </p:nvGrpSpPr>
        <p:grpSpPr>
          <a:xfrm>
            <a:off x="3892483" y="4487645"/>
            <a:ext cx="3048001" cy="1922718"/>
            <a:chOff x="-637722" y="-592354"/>
            <a:chExt cx="3048000" cy="1922716"/>
          </a:xfrm>
        </p:grpSpPr>
        <p:grpSp>
          <p:nvGrpSpPr>
            <p:cNvPr id="888" name="Group"/>
            <p:cNvGrpSpPr/>
            <p:nvPr/>
          </p:nvGrpSpPr>
          <p:grpSpPr>
            <a:xfrm>
              <a:off x="-637723" y="-592355"/>
              <a:ext cx="3048001" cy="1695175"/>
              <a:chOff x="0" y="0"/>
              <a:chExt cx="3048000" cy="1695173"/>
            </a:xfrm>
          </p:grpSpPr>
          <p:sp>
            <p:nvSpPr>
              <p:cNvPr id="886"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Junction closure</a:t>
                </a:r>
              </a:p>
            </p:txBody>
          </p:sp>
          <p:pic>
            <p:nvPicPr>
              <p:cNvPr id="887" name="Art_freeform_baseline_06.jpg" descr="Art_freeform_baseline_06.jpg"/>
              <p:cNvPicPr>
                <a:picLocks noChangeAspect="1"/>
              </p:cNvPicPr>
              <p:nvPr/>
            </p:nvPicPr>
            <p:blipFill>
              <a:blip r:embed="rId14">
                <a:alphaModFix amt="5000"/>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889" name="Arrow"/>
            <p:cNvSpPr/>
            <p:nvPr/>
          </p:nvSpPr>
          <p:spPr>
            <a:xfrm rot="18272395">
              <a:off x="51523" y="863602"/>
              <a:ext cx="579663" cy="291028"/>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897" name="Group"/>
          <p:cNvGrpSpPr/>
          <p:nvPr/>
        </p:nvGrpSpPr>
        <p:grpSpPr>
          <a:xfrm>
            <a:off x="10572545" y="5817635"/>
            <a:ext cx="3048002" cy="3110282"/>
            <a:chOff x="-226205" y="-481783"/>
            <a:chExt cx="3048000" cy="3110281"/>
          </a:xfrm>
        </p:grpSpPr>
        <p:grpSp>
          <p:nvGrpSpPr>
            <p:cNvPr id="893" name="Group"/>
            <p:cNvGrpSpPr/>
            <p:nvPr/>
          </p:nvGrpSpPr>
          <p:grpSpPr>
            <a:xfrm>
              <a:off x="-226206" y="-481784"/>
              <a:ext cx="3048001" cy="3066034"/>
              <a:chOff x="0" y="0"/>
              <a:chExt cx="3048000" cy="3066032"/>
            </a:xfrm>
          </p:grpSpPr>
          <p:sp>
            <p:nvSpPr>
              <p:cNvPr id="891"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Physical artifacts</a:t>
                </a:r>
              </a:p>
            </p:txBody>
          </p:sp>
          <p:pic>
            <p:nvPicPr>
              <p:cNvPr id="892" name="Ind_architecture_TU_01.png" descr="Ind_architecture_TU_01.png"/>
              <p:cNvPicPr>
                <a:picLocks noChangeAspect="1"/>
              </p:cNvPicPr>
              <p:nvPr/>
            </p:nvPicPr>
            <p:blipFill>
              <a:blip r:embed="rId15">
                <a:alphaModFix amt="5000"/>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896" name="Group"/>
            <p:cNvGrpSpPr/>
            <p:nvPr/>
          </p:nvGrpSpPr>
          <p:grpSpPr>
            <a:xfrm>
              <a:off x="0" y="0"/>
              <a:ext cx="2250295" cy="2628499"/>
              <a:chOff x="0" y="0"/>
              <a:chExt cx="2250294" cy="2628498"/>
            </a:xfrm>
          </p:grpSpPr>
          <p:pic>
            <p:nvPicPr>
              <p:cNvPr id="894" name="Ind_architecture_TU_01_Branislav Mirkovic_norm_cleaned.png" descr="Ind_architecture_TU_01_Branislav Mirkovic_norm_cleaned.png"/>
              <p:cNvPicPr>
                <a:picLocks noChangeAspect="1"/>
              </p:cNvPicPr>
              <p:nvPr/>
            </p:nvPicPr>
            <p:blipFill>
              <a:blip r:embed="rId16">
                <a:alphaModFix amt="5000"/>
                <a:extLst/>
              </a:blip>
              <a:srcRect l="0" t="0" r="0" b="0"/>
              <a:stretch>
                <a:fillRect/>
              </a:stretch>
            </p:blipFill>
            <p:spPr>
              <a:xfrm>
                <a:off x="345294" y="0"/>
                <a:ext cx="1905001" cy="2540000"/>
              </a:xfrm>
              <a:prstGeom prst="rect">
                <a:avLst/>
              </a:prstGeom>
              <a:ln w="12700" cap="flat">
                <a:noFill/>
                <a:miter lim="400000"/>
              </a:ln>
              <a:effectLst/>
            </p:spPr>
          </p:pic>
          <p:sp>
            <p:nvSpPr>
              <p:cNvPr id="895" name="Arrow"/>
              <p:cNvSpPr/>
              <p:nvPr/>
            </p:nvSpPr>
            <p:spPr>
              <a:xfrm rot="19925878">
                <a:off x="43114" y="2121831"/>
                <a:ext cx="711842" cy="361100"/>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pic>
        <p:nvPicPr>
          <p:cNvPr id="898" name="shading_1.png" descr="shading_1.png"/>
          <p:cNvPicPr>
            <a:picLocks noChangeAspect="1"/>
          </p:cNvPicPr>
          <p:nvPr/>
        </p:nvPicPr>
        <p:blipFill>
          <a:blip r:embed="rId17">
            <a:extLst/>
          </a:blip>
          <a:srcRect l="17175" t="3693" r="13160" b="45768"/>
          <a:stretch>
            <a:fillRect/>
          </a:stretch>
        </p:blipFill>
        <p:spPr>
          <a:xfrm>
            <a:off x="9996843" y="555392"/>
            <a:ext cx="1966985" cy="2728357"/>
          </a:xfrm>
          <a:prstGeom prst="rect">
            <a:avLst/>
          </a:prstGeom>
          <a:ln w="12700">
            <a:miter lim="400000"/>
          </a:ln>
        </p:spPr>
      </p:pic>
      <p:pic>
        <p:nvPicPr>
          <p:cNvPr id="899" name="scaffold.pn.png" descr="scaffold.pn.png"/>
          <p:cNvPicPr>
            <a:picLocks noChangeAspect="1"/>
          </p:cNvPicPr>
          <p:nvPr/>
        </p:nvPicPr>
        <p:blipFill>
          <a:blip r:embed="rId18">
            <a:extLst/>
          </a:blip>
          <a:srcRect l="22764" t="24281" r="28043" b="39643"/>
          <a:stretch>
            <a:fillRect/>
          </a:stretch>
        </p:blipFill>
        <p:spPr>
          <a:xfrm>
            <a:off x="9728500" y="3435350"/>
            <a:ext cx="2324893" cy="2273301"/>
          </a:xfrm>
          <a:prstGeom prst="rect">
            <a:avLst/>
          </a:prstGeom>
          <a:ln w="12700">
            <a:miter lim="400000"/>
          </a:ln>
        </p:spPr>
      </p:pic>
      <p:sp>
        <p:nvSpPr>
          <p:cNvPr id="900" name="Arrow"/>
          <p:cNvSpPr/>
          <p:nvPr/>
        </p:nvSpPr>
        <p:spPr>
          <a:xfrm rot="8180625">
            <a:off x="11147273" y="753660"/>
            <a:ext cx="1142852" cy="393582"/>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901" name="Arrow"/>
          <p:cNvSpPr/>
          <p:nvPr/>
        </p:nvSpPr>
        <p:spPr>
          <a:xfrm rot="19142311">
            <a:off x="9504854" y="2868606"/>
            <a:ext cx="1142853" cy="393581"/>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902" name="Arrow"/>
          <p:cNvSpPr/>
          <p:nvPr/>
        </p:nvSpPr>
        <p:spPr>
          <a:xfrm rot="3726508">
            <a:off x="9758356" y="4148282"/>
            <a:ext cx="1083098" cy="373003"/>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pic>
        <p:nvPicPr>
          <p:cNvPr id="903" name="hatching.png" descr="hatching.png"/>
          <p:cNvPicPr>
            <a:picLocks noChangeAspect="1"/>
          </p:cNvPicPr>
          <p:nvPr/>
        </p:nvPicPr>
        <p:blipFill>
          <a:blip r:embed="rId19">
            <a:extLst/>
          </a:blip>
          <a:srcRect l="24182" t="38583" r="30262" b="21488"/>
          <a:stretch>
            <a:fillRect/>
          </a:stretch>
        </p:blipFill>
        <p:spPr>
          <a:xfrm>
            <a:off x="7994411" y="7398259"/>
            <a:ext cx="1719509" cy="1130301"/>
          </a:xfrm>
          <a:prstGeom prst="rect">
            <a:avLst/>
          </a:prstGeom>
          <a:ln w="12700">
            <a:miter lim="400000"/>
          </a:ln>
        </p:spPr>
      </p:pic>
      <p:sp>
        <p:nvSpPr>
          <p:cNvPr id="904" name="Arrow"/>
          <p:cNvSpPr/>
          <p:nvPr/>
        </p:nvSpPr>
        <p:spPr>
          <a:xfrm rot="971268">
            <a:off x="6759013" y="7679834"/>
            <a:ext cx="1589408" cy="547368"/>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905" name="Consolidate rough strokes…"/>
          <p:cNvSpPr txBox="1"/>
          <p:nvPr>
            <p:ph type="body" sz="half" idx="1"/>
          </p:nvPr>
        </p:nvSpPr>
        <p:spPr>
          <a:xfrm>
            <a:off x="869626" y="2400888"/>
            <a:ext cx="5824011" cy="55744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20000"/>
              </a:lnSpc>
              <a:spcBef>
                <a:spcPts val="900"/>
              </a:spcBef>
              <a:defRPr b="1" sz="2736">
                <a:latin typeface="Helvetica Neue"/>
                <a:ea typeface="Helvetica Neue"/>
                <a:cs typeface="Helvetica Neue"/>
                <a:sym typeface="Helvetica Neue"/>
              </a:defRPr>
            </a:pPr>
            <a:r>
              <a:t>Identify and separate non-shape strokes</a:t>
            </a: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a:p>
            <a:pPr marL="223374" indent="-223374" defTabSz="926591">
              <a:lnSpc>
                <a:spcPct val="100000"/>
              </a:lnSpc>
              <a:spcBef>
                <a:spcPts val="900"/>
              </a:spcBef>
              <a:defRPr b="1" sz="2736">
                <a:latin typeface="Helvetica Neue"/>
                <a:ea typeface="Helvetica Neue"/>
                <a:cs typeface="Helvetica Neue"/>
                <a:sym typeface="Helvetica Neue"/>
              </a:defRPr>
            </a:pPr>
          </a:p>
        </p:txBody>
      </p:sp>
      <p:sp>
        <p:nvSpPr>
          <p:cNvPr id="906" name="Texture &amp; shading"/>
          <p:cNvSpPr txBox="1"/>
          <p:nvPr/>
        </p:nvSpPr>
        <p:spPr>
          <a:xfrm>
            <a:off x="9728349" y="164358"/>
            <a:ext cx="2339087" cy="472693"/>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defTabSz="825500">
              <a:defRPr b="1" sz="2000"/>
            </a:lvl1pPr>
          </a:lstStyle>
          <a:p>
            <a:pPr/>
            <a:r>
              <a:t>Texture &amp; shading</a:t>
            </a:r>
          </a:p>
        </p:txBody>
      </p:sp>
      <p:sp>
        <p:nvSpPr>
          <p:cNvPr id="907" name="Scaffolds"/>
          <p:cNvSpPr txBox="1"/>
          <p:nvPr/>
        </p:nvSpPr>
        <p:spPr>
          <a:xfrm>
            <a:off x="10283212" y="3295051"/>
            <a:ext cx="1305561" cy="472693"/>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defTabSz="825500">
              <a:defRPr b="1" sz="2000"/>
            </a:lvl1pPr>
          </a:lstStyle>
          <a:p>
            <a:pPr/>
            <a:r>
              <a:t>Scaffolds</a:t>
            </a:r>
          </a:p>
        </p:txBody>
      </p:sp>
      <p:sp>
        <p:nvSpPr>
          <p:cNvPr id="908" name="Hatching lines"/>
          <p:cNvSpPr txBox="1"/>
          <p:nvPr/>
        </p:nvSpPr>
        <p:spPr>
          <a:xfrm>
            <a:off x="7645525" y="6982028"/>
            <a:ext cx="1900937" cy="472694"/>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defTabSz="825500">
              <a:defRPr b="1" sz="2000"/>
            </a:lvl1pPr>
          </a:lstStyle>
          <a:p>
            <a:pPr/>
            <a:r>
              <a:t>Hatching lines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870"/>
                                        </p:tgtEl>
                                        <p:attrNameLst>
                                          <p:attrName>style.visibility</p:attrName>
                                        </p:attrNameLst>
                                      </p:cBhvr>
                                      <p:to>
                                        <p:strVal val="visible"/>
                                      </p:to>
                                    </p:set>
                                    <p:animEffect filter="wipe(left)" transition="in">
                                      <p:cBhvr>
                                        <p:cTn id="7" dur="500"/>
                                        <p:tgtEl>
                                          <p:spTgt spid="870"/>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898"/>
                                        </p:tgtEl>
                                        <p:attrNameLst>
                                          <p:attrName>style.visibility</p:attrName>
                                        </p:attrNameLst>
                                      </p:cBhvr>
                                      <p:to>
                                        <p:strVal val="visible"/>
                                      </p:to>
                                    </p:set>
                                    <p:animEffect filter="wipe(left)" transition="in">
                                      <p:cBhvr>
                                        <p:cTn id="11" dur="500"/>
                                        <p:tgtEl>
                                          <p:spTgt spid="898"/>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885"/>
                                        </p:tgtEl>
                                        <p:attrNameLst>
                                          <p:attrName>style.visibility</p:attrName>
                                        </p:attrNameLst>
                                      </p:cBhvr>
                                      <p:to>
                                        <p:strVal val="visible"/>
                                      </p:to>
                                    </p:set>
                                    <p:animEffect filter="wipe(left)" transition="in">
                                      <p:cBhvr>
                                        <p:cTn id="15" dur="500"/>
                                        <p:tgtEl>
                                          <p:spTgt spid="885"/>
                                        </p:tgtEl>
                                      </p:cBhvr>
                                    </p:animEffect>
                                  </p:childTnLst>
                                </p:cTn>
                              </p:par>
                            </p:childTnLst>
                          </p:cTn>
                        </p:par>
                        <p:par>
                          <p:cTn id="16" fill="hold">
                            <p:stCondLst>
                              <p:cond delay="2500"/>
                            </p:stCondLst>
                            <p:childTnLst>
                              <p:par>
                                <p:cTn id="17" presetClass="entr" nodeType="afterEffect" presetSubtype="8" presetID="22" grpId="4" fill="hold">
                                  <p:stCondLst>
                                    <p:cond delay="0"/>
                                  </p:stCondLst>
                                  <p:iterate type="el" backwards="0">
                                    <p:tmAbs val="0"/>
                                  </p:iterate>
                                  <p:childTnLst>
                                    <p:set>
                                      <p:cBhvr>
                                        <p:cTn id="18" fill="hold"/>
                                        <p:tgtEl>
                                          <p:spTgt spid="899"/>
                                        </p:tgtEl>
                                        <p:attrNameLst>
                                          <p:attrName>style.visibility</p:attrName>
                                        </p:attrNameLst>
                                      </p:cBhvr>
                                      <p:to>
                                        <p:strVal val="visible"/>
                                      </p:to>
                                    </p:set>
                                    <p:animEffect filter="wipe(left)" transition="in">
                                      <p:cBhvr>
                                        <p:cTn id="19" dur="500"/>
                                        <p:tgtEl>
                                          <p:spTgt spid="899"/>
                                        </p:tgtEl>
                                      </p:cBhvr>
                                    </p:animEffect>
                                  </p:childTnLst>
                                </p:cTn>
                              </p:par>
                            </p:childTnLst>
                          </p:cTn>
                        </p:par>
                        <p:par>
                          <p:cTn id="20" fill="hold">
                            <p:stCondLst>
                              <p:cond delay="3000"/>
                            </p:stCondLst>
                            <p:childTnLst>
                              <p:par>
                                <p:cTn id="21" presetClass="entr" nodeType="afterEffect" presetSubtype="8" presetID="22" grpId="5" fill="hold">
                                  <p:stCondLst>
                                    <p:cond delay="0"/>
                                  </p:stCondLst>
                                  <p:iterate type="el" backwards="0">
                                    <p:tmAbs val="0"/>
                                  </p:iterate>
                                  <p:childTnLst>
                                    <p:set>
                                      <p:cBhvr>
                                        <p:cTn id="22" fill="hold"/>
                                        <p:tgtEl>
                                          <p:spTgt spid="884"/>
                                        </p:tgtEl>
                                        <p:attrNameLst>
                                          <p:attrName>style.visibility</p:attrName>
                                        </p:attrNameLst>
                                      </p:cBhvr>
                                      <p:to>
                                        <p:strVal val="visible"/>
                                      </p:to>
                                    </p:set>
                                    <p:animEffect filter="wipe(left)" transition="in">
                                      <p:cBhvr>
                                        <p:cTn id="23" dur="500"/>
                                        <p:tgtEl>
                                          <p:spTgt spid="884"/>
                                        </p:tgtEl>
                                      </p:cBhvr>
                                    </p:animEffect>
                                  </p:childTnLst>
                                </p:cTn>
                              </p:par>
                            </p:childTnLst>
                          </p:cTn>
                        </p:par>
                        <p:par>
                          <p:cTn id="24" fill="hold">
                            <p:stCondLst>
                              <p:cond delay="3500"/>
                            </p:stCondLst>
                            <p:childTnLst>
                              <p:par>
                                <p:cTn id="25" presetClass="entr" nodeType="afterEffect" presetSubtype="8" presetID="22" grpId="6" fill="hold">
                                  <p:stCondLst>
                                    <p:cond delay="0"/>
                                  </p:stCondLst>
                                  <p:iterate type="el" backwards="0">
                                    <p:tmAbs val="0"/>
                                  </p:iterate>
                                  <p:childTnLst>
                                    <p:set>
                                      <p:cBhvr>
                                        <p:cTn id="26" fill="hold"/>
                                        <p:tgtEl>
                                          <p:spTgt spid="903"/>
                                        </p:tgtEl>
                                        <p:attrNameLst>
                                          <p:attrName>style.visibility</p:attrName>
                                        </p:attrNameLst>
                                      </p:cBhvr>
                                      <p:to>
                                        <p:strVal val="visible"/>
                                      </p:to>
                                    </p:set>
                                    <p:animEffect filter="wipe(left)" transition="in">
                                      <p:cBhvr>
                                        <p:cTn id="27" dur="500"/>
                                        <p:tgtEl>
                                          <p:spTgt spid="903"/>
                                        </p:tgtEl>
                                      </p:cBhvr>
                                    </p:animEffect>
                                  </p:childTnLst>
                                </p:cTn>
                              </p:par>
                            </p:childTnLst>
                          </p:cTn>
                        </p:par>
                        <p:par>
                          <p:cTn id="28" fill="hold">
                            <p:stCondLst>
                              <p:cond delay="0"/>
                            </p:stCondLst>
                            <p:childTnLst>
                              <p:par>
                                <p:cTn id="29" presetClass="path" nodeType="afterEffect" presetSubtype="0" presetID="-1" grpId="7" accel="50000" decel="50000" fill="hold">
                                  <p:stCondLst>
                                    <p:cond delay="500"/>
                                  </p:stCondLst>
                                  <p:childTnLst>
                                    <p:animMotion path="M 0.000000 0.000000 L -0.149408 0.000000" origin="layout" pathEditMode="relative">
                                      <p:cBhvr>
                                        <p:cTn id="30" dur="1000" fill="hold"/>
                                        <p:tgtEl>
                                          <p:spTgt spid="898"/>
                                        </p:tgtEl>
                                        <p:attrNameLst>
                                          <p:attrName>ppt_x</p:attrName>
                                          <p:attrName>ppt_y</p:attrName>
                                        </p:attrNameLst>
                                      </p:cBhvr>
                                    </p:animMotion>
                                  </p:childTnLst>
                                </p:cTn>
                              </p:par>
                            </p:childTnLst>
                          </p:cTn>
                        </p:par>
                        <p:par>
                          <p:cTn id="31" fill="hold">
                            <p:stCondLst>
                              <p:cond delay="0"/>
                            </p:stCondLst>
                            <p:childTnLst>
                              <p:par>
                                <p:cTn id="32" presetClass="path" nodeType="withEffect" presetSubtype="0" presetID="-1" grpId="8" accel="50000" decel="50000" fill="hold">
                                  <p:stCondLst>
                                    <p:cond delay="0"/>
                                  </p:stCondLst>
                                  <p:childTnLst>
                                    <p:animMotion path="M 0.000000 0.000000 L -0.149228 0.000000" origin="layout" pathEditMode="relative">
                                      <p:cBhvr>
                                        <p:cTn id="33" dur="1000" fill="hold"/>
                                        <p:tgtEl>
                                          <p:spTgt spid="906"/>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9" accel="50000" decel="50000" fill="hold">
                                  <p:stCondLst>
                                    <p:cond delay="0"/>
                                  </p:stCondLst>
                                  <p:childTnLst>
                                    <p:animMotion path="M 0.000000 0.000000 L -0.168768 0.000000" origin="layout" pathEditMode="relative">
                                      <p:cBhvr>
                                        <p:cTn id="36" dur="1000" fill="hold"/>
                                        <p:tgtEl>
                                          <p:spTgt spid="899"/>
                                        </p:tgtEl>
                                        <p:attrNameLst>
                                          <p:attrName>ppt_x</p:attrName>
                                          <p:attrName>ppt_y</p:attrName>
                                        </p:attrNameLst>
                                      </p:cBhvr>
                                    </p:animMotion>
                                  </p:childTnLst>
                                </p:cTn>
                              </p:par>
                            </p:childTnLst>
                          </p:cTn>
                        </p:par>
                        <p:par>
                          <p:cTn id="37" fill="hold">
                            <p:stCondLst>
                              <p:cond delay="0"/>
                            </p:stCondLst>
                            <p:childTnLst>
                              <p:par>
                                <p:cTn id="38" presetClass="path" nodeType="withEffect" presetSubtype="0" presetID="-1" grpId="10" accel="50000" decel="50000" fill="hold">
                                  <p:stCondLst>
                                    <p:cond delay="0"/>
                                  </p:stCondLst>
                                  <p:childTnLst>
                                    <p:animMotion path="M 0.000000 0.000000 L -0.168517 0.000000" origin="layout" pathEditMode="relative">
                                      <p:cBhvr>
                                        <p:cTn id="39" dur="1000" fill="hold"/>
                                        <p:tgtEl>
                                          <p:spTgt spid="907"/>
                                        </p:tgtEl>
                                        <p:attrNameLst>
                                          <p:attrName>ppt_x</p:attrName>
                                          <p:attrName>ppt_y</p:attrName>
                                        </p:attrNameLst>
                                      </p:cBhvr>
                                    </p:animMotion>
                                  </p:childTnLst>
                                </p:cTn>
                              </p:par>
                            </p:childTnLst>
                          </p:cTn>
                        </p:par>
                        <p:par>
                          <p:cTn id="40" fill="hold">
                            <p:stCondLst>
                              <p:cond delay="0"/>
                            </p:stCondLst>
                            <p:childTnLst>
                              <p:par>
                                <p:cTn id="41" presetClass="path" nodeType="withEffect" presetSubtype="0" presetID="-1" grpId="11" accel="50000" decel="50000" fill="hold">
                                  <p:stCondLst>
                                    <p:cond delay="0"/>
                                  </p:stCondLst>
                                  <p:childTnLst>
                                    <p:animMotion path="M 0.000000 0.000000 L -0.187095 0.000000" origin="layout" pathEditMode="relative">
                                      <p:cBhvr>
                                        <p:cTn id="42" dur="1000" fill="hold"/>
                                        <p:tgtEl>
                                          <p:spTgt spid="903"/>
                                        </p:tgtEl>
                                        <p:attrNameLst>
                                          <p:attrName>ppt_x</p:attrName>
                                          <p:attrName>ppt_y</p:attrName>
                                        </p:attrNameLst>
                                      </p:cBhvr>
                                    </p:animMotion>
                                  </p:childTnLst>
                                </p:cTn>
                              </p:par>
                            </p:childTnLst>
                          </p:cTn>
                        </p:par>
                        <p:par>
                          <p:cTn id="43" fill="hold">
                            <p:stCondLst>
                              <p:cond delay="0"/>
                            </p:stCondLst>
                            <p:childTnLst>
                              <p:par>
                                <p:cTn id="44" presetClass="path" nodeType="withEffect" presetSubtype="0" presetID="-1" grpId="12" accel="50000" decel="50000" fill="hold">
                                  <p:stCondLst>
                                    <p:cond delay="0"/>
                                  </p:stCondLst>
                                  <p:childTnLst>
                                    <p:animMotion path="M 0.000000 0.000000 L -0.181258 0.000924" origin="layout" pathEditMode="relative">
                                      <p:cBhvr>
                                        <p:cTn id="45" dur="1000" fill="hold"/>
                                        <p:tgtEl>
                                          <p:spTgt spid="908"/>
                                        </p:tgtEl>
                                        <p:attrNameLst>
                                          <p:attrName>ppt_x</p:attrName>
                                          <p:attrName>ppt_y</p:attrName>
                                        </p:attrNameLst>
                                      </p:cBhvr>
                                    </p:animMotion>
                                  </p:childTnLst>
                                </p:cTn>
                              </p:par>
                            </p:childTnLst>
                          </p:cTn>
                        </p:par>
                        <p:par>
                          <p:cTn id="46" fill="hold">
                            <p:stCondLst>
                              <p:cond delay="1000"/>
                            </p:stCondLst>
                            <p:childTnLst>
                              <p:par>
                                <p:cTn id="47" presetClass="exit" nodeType="afterEffect" presetID="10" grpId="13" fill="hold">
                                  <p:stCondLst>
                                    <p:cond delay="0"/>
                                  </p:stCondLst>
                                  <p:iterate type="el" backwards="0">
                                    <p:tmAbs val="0"/>
                                  </p:iterate>
                                  <p:childTnLst>
                                    <p:animEffect filter="fade" transition="out">
                                      <p:cBhvr>
                                        <p:cTn id="48" dur="500" fill="hold"/>
                                        <p:tgtEl>
                                          <p:spTgt spid="900"/>
                                        </p:tgtEl>
                                      </p:cBhvr>
                                    </p:animEffect>
                                    <p:set>
                                      <p:cBhvr>
                                        <p:cTn id="49" fill="hold">
                                          <p:stCondLst>
                                            <p:cond delay="499"/>
                                          </p:stCondLst>
                                        </p:cTn>
                                        <p:tgtEl>
                                          <p:spTgt spid="900"/>
                                        </p:tgtEl>
                                        <p:attrNameLst>
                                          <p:attrName>style.visibility</p:attrName>
                                        </p:attrNameLst>
                                      </p:cBhvr>
                                      <p:to>
                                        <p:strVal val="hidden"/>
                                      </p:to>
                                    </p:set>
                                  </p:childTnLst>
                                </p:cTn>
                              </p:par>
                            </p:childTnLst>
                          </p:cTn>
                        </p:par>
                        <p:par>
                          <p:cTn id="50" fill="hold">
                            <p:stCondLst>
                              <p:cond delay="1500"/>
                            </p:stCondLst>
                            <p:childTnLst>
                              <p:par>
                                <p:cTn id="51" presetClass="exit" nodeType="afterEffect" presetID="10" grpId="14" fill="hold">
                                  <p:stCondLst>
                                    <p:cond delay="0"/>
                                  </p:stCondLst>
                                  <p:iterate type="el" backwards="0">
                                    <p:tmAbs val="0"/>
                                  </p:iterate>
                                  <p:childTnLst>
                                    <p:animEffect filter="fade" transition="out">
                                      <p:cBhvr>
                                        <p:cTn id="52" dur="500" fill="hold"/>
                                        <p:tgtEl>
                                          <p:spTgt spid="901"/>
                                        </p:tgtEl>
                                      </p:cBhvr>
                                    </p:animEffect>
                                    <p:set>
                                      <p:cBhvr>
                                        <p:cTn id="53" fill="hold">
                                          <p:stCondLst>
                                            <p:cond delay="499"/>
                                          </p:stCondLst>
                                        </p:cTn>
                                        <p:tgtEl>
                                          <p:spTgt spid="901"/>
                                        </p:tgtEl>
                                        <p:attrNameLst>
                                          <p:attrName>style.visibility</p:attrName>
                                        </p:attrNameLst>
                                      </p:cBhvr>
                                      <p:to>
                                        <p:strVal val="hidden"/>
                                      </p:to>
                                    </p:set>
                                  </p:childTnLst>
                                </p:cTn>
                              </p:par>
                            </p:childTnLst>
                          </p:cTn>
                        </p:par>
                        <p:par>
                          <p:cTn id="54" fill="hold">
                            <p:stCondLst>
                              <p:cond delay="2000"/>
                            </p:stCondLst>
                            <p:childTnLst>
                              <p:par>
                                <p:cTn id="55" presetClass="exit" nodeType="afterEffect" presetID="10" grpId="15" fill="hold">
                                  <p:stCondLst>
                                    <p:cond delay="0"/>
                                  </p:stCondLst>
                                  <p:iterate type="el" backwards="0">
                                    <p:tmAbs val="0"/>
                                  </p:iterate>
                                  <p:childTnLst>
                                    <p:animEffect filter="fade" transition="out">
                                      <p:cBhvr>
                                        <p:cTn id="56" dur="500" fill="hold"/>
                                        <p:tgtEl>
                                          <p:spTgt spid="902"/>
                                        </p:tgtEl>
                                      </p:cBhvr>
                                    </p:animEffect>
                                    <p:set>
                                      <p:cBhvr>
                                        <p:cTn id="57" fill="hold">
                                          <p:stCondLst>
                                            <p:cond delay="499"/>
                                          </p:stCondLst>
                                        </p:cTn>
                                        <p:tgtEl>
                                          <p:spTgt spid="902"/>
                                        </p:tgtEl>
                                        <p:attrNameLst>
                                          <p:attrName>style.visibility</p:attrName>
                                        </p:attrNameLst>
                                      </p:cBhvr>
                                      <p:to>
                                        <p:strVal val="hidden"/>
                                      </p:to>
                                    </p:set>
                                  </p:childTnLst>
                                </p:cTn>
                              </p:par>
                            </p:childTnLst>
                          </p:cTn>
                        </p:par>
                        <p:par>
                          <p:cTn id="58" fill="hold">
                            <p:stCondLst>
                              <p:cond delay="2500"/>
                            </p:stCondLst>
                            <p:childTnLst>
                              <p:par>
                                <p:cTn id="59" presetClass="exit" nodeType="afterEffect" presetID="10" grpId="16" fill="hold">
                                  <p:stCondLst>
                                    <p:cond delay="0"/>
                                  </p:stCondLst>
                                  <p:iterate type="el" backwards="0">
                                    <p:tmAbs val="0"/>
                                  </p:iterate>
                                  <p:childTnLst>
                                    <p:animEffect filter="fade" transition="out">
                                      <p:cBhvr>
                                        <p:cTn id="60" dur="500" fill="hold"/>
                                        <p:tgtEl>
                                          <p:spTgt spid="904"/>
                                        </p:tgtEl>
                                      </p:cBhvr>
                                    </p:animEffect>
                                    <p:set>
                                      <p:cBhvr>
                                        <p:cTn id="61" fill="hold">
                                          <p:stCondLst>
                                            <p:cond delay="499"/>
                                          </p:stCondLst>
                                        </p:cTn>
                                        <p:tgtEl>
                                          <p:spTgt spid="9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1" grpId="14"/>
      <p:bldP build="whole" bldLvl="1" animBg="1" rev="0" advAuto="0" spid="870" grpId="1"/>
      <p:bldP build="whole" bldLvl="1" animBg="1" rev="0" advAuto="0" spid="885" grpId="3"/>
      <p:bldP build="whole" bldLvl="1" animBg="1" rev="0" advAuto="0" spid="884" grpId="5"/>
      <p:bldP build="whole" bldLvl="1" animBg="1" rev="0" advAuto="0" spid="904" grpId="16"/>
      <p:bldP build="whole" bldLvl="1" animBg="1" rev="0" advAuto="0" spid="902" grpId="15"/>
      <p:bldP build="whole" bldLvl="1" animBg="1" rev="0" advAuto="0" spid="903" grpId="6"/>
      <p:bldP build="whole" bldLvl="1" animBg="1" rev="0" advAuto="0" spid="898" grpId="2"/>
      <p:bldP build="whole" bldLvl="1" animBg="1" rev="0" advAuto="0" spid="900" grpId="13"/>
      <p:bldP build="whole" bldLvl="1" animBg="1" rev="0" advAuto="0" spid="899" grpId="4"/>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Ideal Cleaned Sketch"/>
          <p:cNvSpPr txBox="1"/>
          <p:nvPr>
            <p:ph type="title"/>
          </p:nvPr>
        </p:nvSpPr>
        <p:spPr>
          <a:prstGeom prst="rect">
            <a:avLst/>
          </a:prstGeom>
        </p:spPr>
        <p:txBody>
          <a:bodyPr/>
          <a:lstStyle/>
          <a:p>
            <a:pPr/>
            <a:r>
              <a:t>Ideal Cleaned Sketch</a:t>
            </a:r>
          </a:p>
        </p:txBody>
      </p:sp>
      <p:grpSp>
        <p:nvGrpSpPr>
          <p:cNvPr id="915" name="Group"/>
          <p:cNvGrpSpPr/>
          <p:nvPr/>
        </p:nvGrpSpPr>
        <p:grpSpPr>
          <a:xfrm>
            <a:off x="3892483" y="4487645"/>
            <a:ext cx="3048001" cy="1695175"/>
            <a:chOff x="0" y="0"/>
            <a:chExt cx="3048000" cy="1695173"/>
          </a:xfrm>
        </p:grpSpPr>
        <p:sp>
          <p:nvSpPr>
            <p:cNvPr id="913"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Junction closure</a:t>
              </a:r>
            </a:p>
          </p:txBody>
        </p:sp>
        <p:pic>
          <p:nvPicPr>
            <p:cNvPr id="914" name="Art_freeform_baseline_06.jpg" descr="Art_freeform_baseline_06.jpg"/>
            <p:cNvPicPr>
              <a:picLocks noChangeAspect="1"/>
            </p:cNvPicPr>
            <p:nvPr/>
          </p:nvPicPr>
          <p:blipFill>
            <a:blip r:embed="rId3">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pic>
        <p:nvPicPr>
          <p:cNvPr id="916" name="Art_freeform_baseline_06_Santiago Rial_norm_full.png" descr="Art_freeform_baseline_06_Santiago Rial_norm_full.png"/>
          <p:cNvPicPr>
            <a:picLocks noChangeAspect="1"/>
          </p:cNvPicPr>
          <p:nvPr/>
        </p:nvPicPr>
        <p:blipFill>
          <a:blip r:embed="rId4">
            <a:extLst/>
          </a:blip>
          <a:srcRect l="72254" t="32367" r="17123" b="58425"/>
          <a:stretch>
            <a:fillRect/>
          </a:stretch>
        </p:blipFill>
        <p:spPr>
          <a:xfrm>
            <a:off x="4540525" y="5080000"/>
            <a:ext cx="1751685" cy="1104901"/>
          </a:xfrm>
          <a:prstGeom prst="rect">
            <a:avLst/>
          </a:prstGeom>
          <a:ln w="12700">
            <a:miter lim="400000"/>
          </a:ln>
        </p:spPr>
      </p:pic>
      <p:sp>
        <p:nvSpPr>
          <p:cNvPr id="917" name="Arrow"/>
          <p:cNvSpPr/>
          <p:nvPr/>
        </p:nvSpPr>
        <p:spPr>
          <a:xfrm rot="18272395">
            <a:off x="4861130" y="5878032"/>
            <a:ext cx="579663" cy="291028"/>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924" name="Group"/>
          <p:cNvGrpSpPr/>
          <p:nvPr/>
        </p:nvGrpSpPr>
        <p:grpSpPr>
          <a:xfrm>
            <a:off x="9366978" y="199885"/>
            <a:ext cx="3048001" cy="3388717"/>
            <a:chOff x="-148783" y="-213716"/>
            <a:chExt cx="3048000" cy="3388716"/>
          </a:xfrm>
        </p:grpSpPr>
        <p:pic>
          <p:nvPicPr>
            <p:cNvPr id="918" name="Art_freeform_DR_03_Branislav Mirkovic_norm_cleaned.png" descr="Art_freeform_DR_03_Branislav Mirkovic_norm_cleaned.png"/>
            <p:cNvPicPr>
              <a:picLocks noChangeAspect="1"/>
            </p:cNvPicPr>
            <p:nvPr/>
          </p:nvPicPr>
          <p:blipFill>
            <a:blip r:embed="rId5">
              <a:alphaModFix amt="5000"/>
              <a:extLst/>
            </a:blip>
            <a:srcRect l="5442" t="5898" r="9330" b="45455"/>
            <a:stretch>
              <a:fillRect/>
            </a:stretch>
          </p:blipFill>
          <p:spPr>
            <a:xfrm>
              <a:off x="187140" y="301798"/>
              <a:ext cx="2339070" cy="2552701"/>
            </a:xfrm>
            <a:prstGeom prst="rect">
              <a:avLst/>
            </a:prstGeom>
            <a:ln w="12700" cap="flat">
              <a:noFill/>
              <a:miter lim="400000"/>
            </a:ln>
            <a:effectLst/>
          </p:spPr>
        </p:pic>
        <p:grpSp>
          <p:nvGrpSpPr>
            <p:cNvPr id="921" name="Group"/>
            <p:cNvGrpSpPr/>
            <p:nvPr/>
          </p:nvGrpSpPr>
          <p:grpSpPr>
            <a:xfrm>
              <a:off x="-148784" y="-213717"/>
              <a:ext cx="3048002" cy="3070304"/>
              <a:chOff x="0" y="0"/>
              <a:chExt cx="3048000" cy="3070303"/>
            </a:xfrm>
          </p:grpSpPr>
          <p:sp>
            <p:nvSpPr>
              <p:cNvPr id="919"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Texture &amp; shading</a:t>
                </a:r>
              </a:p>
            </p:txBody>
          </p:sp>
          <p:pic>
            <p:nvPicPr>
              <p:cNvPr id="920" name="Art_freeform_DR_03.png" descr="Art_freeform_DR_03.png"/>
              <p:cNvPicPr>
                <a:picLocks noChangeAspect="1"/>
              </p:cNvPicPr>
              <p:nvPr/>
            </p:nvPicPr>
            <p:blipFill>
              <a:blip r:embed="rId6">
                <a:alphaModFix amt="5000"/>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922" name="Arrow"/>
            <p:cNvSpPr/>
            <p:nvPr/>
          </p:nvSpPr>
          <p:spPr>
            <a:xfrm rot="8180625">
              <a:off x="1631511" y="340058"/>
              <a:ext cx="1142852" cy="393582"/>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923" name="Arrow"/>
            <p:cNvSpPr/>
            <p:nvPr/>
          </p:nvSpPr>
          <p:spPr>
            <a:xfrm rot="19142311">
              <a:off x="-10908" y="2455004"/>
              <a:ext cx="1142853" cy="393581"/>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30" name="Group"/>
          <p:cNvGrpSpPr/>
          <p:nvPr/>
        </p:nvGrpSpPr>
        <p:grpSpPr>
          <a:xfrm>
            <a:off x="6631461" y="7016194"/>
            <a:ext cx="3929064" cy="1850520"/>
            <a:chOff x="0" y="-452937"/>
            <a:chExt cx="3929062" cy="1850518"/>
          </a:xfrm>
        </p:grpSpPr>
        <p:pic>
          <p:nvPicPr>
            <p:cNvPr id="925" name="Ind_product_TI_01_Branislav Mirkovic_norm_cleaned.png" descr="Ind_product_TI_01_Branislav Mirkovic_norm_cleaned.png"/>
            <p:cNvPicPr>
              <a:picLocks noChangeAspect="1"/>
            </p:cNvPicPr>
            <p:nvPr/>
          </p:nvPicPr>
          <p:blipFill>
            <a:blip r:embed="rId7">
              <a:alphaModFix amt="5000"/>
              <a:extLst/>
            </a:blip>
            <a:srcRect l="11499" t="43227" r="16152" b="23751"/>
            <a:stretch>
              <a:fillRect/>
            </a:stretch>
          </p:blipFill>
          <p:spPr>
            <a:xfrm>
              <a:off x="16642" y="64081"/>
              <a:ext cx="3895624" cy="1333501"/>
            </a:xfrm>
            <a:prstGeom prst="rect">
              <a:avLst/>
            </a:prstGeom>
            <a:ln w="12700" cap="flat">
              <a:noFill/>
              <a:miter lim="400000"/>
            </a:ln>
            <a:effectLst/>
          </p:spPr>
        </p:pic>
        <p:grpSp>
          <p:nvGrpSpPr>
            <p:cNvPr id="928" name="Group"/>
            <p:cNvGrpSpPr/>
            <p:nvPr/>
          </p:nvGrpSpPr>
          <p:grpSpPr>
            <a:xfrm>
              <a:off x="0" y="-452938"/>
              <a:ext cx="3929063" cy="1849939"/>
              <a:chOff x="0" y="0"/>
              <a:chExt cx="3929062" cy="1849938"/>
            </a:xfrm>
          </p:grpSpPr>
          <p:sp>
            <p:nvSpPr>
              <p:cNvPr id="926"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Hatching lines</a:t>
                </a:r>
              </a:p>
            </p:txBody>
          </p:sp>
          <p:pic>
            <p:nvPicPr>
              <p:cNvPr id="927" name="Ind_product_TI_01.png" descr="Ind_product_TI_01.png"/>
              <p:cNvPicPr>
                <a:picLocks noChangeAspect="1"/>
              </p:cNvPicPr>
              <p:nvPr/>
            </p:nvPicPr>
            <p:blipFill>
              <a:blip r:embed="rId8">
                <a:alphaModFix amt="5000"/>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929" name="Arrow"/>
            <p:cNvSpPr/>
            <p:nvPr/>
          </p:nvSpPr>
          <p:spPr>
            <a:xfrm rot="971268">
              <a:off x="127551" y="210702"/>
              <a:ext cx="1589408" cy="54736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36" name="Group"/>
          <p:cNvGrpSpPr/>
          <p:nvPr/>
        </p:nvGrpSpPr>
        <p:grpSpPr>
          <a:xfrm>
            <a:off x="9418928" y="3327082"/>
            <a:ext cx="3048001" cy="2346818"/>
            <a:chOff x="-462804" y="-441816"/>
            <a:chExt cx="3048000" cy="2346816"/>
          </a:xfrm>
        </p:grpSpPr>
        <p:pic>
          <p:nvPicPr>
            <p:cNvPr id="931" name="Ind_product_AS_14_Branislav Mirkovic_norm_cleaned.png" descr="Ind_product_AS_14_Branislav Mirkovic_norm_cleaned.png"/>
            <p:cNvPicPr>
              <a:picLocks noChangeAspect="1"/>
            </p:cNvPicPr>
            <p:nvPr/>
          </p:nvPicPr>
          <p:blipFill>
            <a:blip r:embed="rId9">
              <a:alphaModFix amt="5000"/>
              <a:extLst/>
            </a:blip>
            <a:srcRect l="22905" t="33916" r="31078" b="35214"/>
            <a:stretch>
              <a:fillRect/>
            </a:stretch>
          </p:blipFill>
          <p:spPr>
            <a:xfrm>
              <a:off x="115650" y="49012"/>
              <a:ext cx="2044673" cy="1828801"/>
            </a:xfrm>
            <a:prstGeom prst="rect">
              <a:avLst/>
            </a:prstGeom>
            <a:ln w="12700" cap="flat">
              <a:noFill/>
              <a:miter lim="400000"/>
            </a:ln>
            <a:effectLst/>
          </p:spPr>
        </p:pic>
        <p:grpSp>
          <p:nvGrpSpPr>
            <p:cNvPr id="934" name="Group"/>
            <p:cNvGrpSpPr/>
            <p:nvPr/>
          </p:nvGrpSpPr>
          <p:grpSpPr>
            <a:xfrm>
              <a:off x="-462805" y="-441817"/>
              <a:ext cx="3048001" cy="2346818"/>
              <a:chOff x="0" y="0"/>
              <a:chExt cx="3048000" cy="2346816"/>
            </a:xfrm>
          </p:grpSpPr>
          <p:sp>
            <p:nvSpPr>
              <p:cNvPr id="932"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Scaffolds</a:t>
                </a:r>
              </a:p>
            </p:txBody>
          </p:sp>
          <p:pic>
            <p:nvPicPr>
              <p:cNvPr id="933" name="Ind_product_AS_14.png" descr="Ind_product_AS_14.png"/>
              <p:cNvPicPr>
                <a:picLocks noChangeAspect="1"/>
              </p:cNvPicPr>
              <p:nvPr/>
            </p:nvPicPr>
            <p:blipFill>
              <a:blip r:embed="rId10">
                <a:alphaModFix amt="500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935" name="Arrow"/>
            <p:cNvSpPr/>
            <p:nvPr/>
          </p:nvSpPr>
          <p:spPr>
            <a:xfrm rot="3726508">
              <a:off x="-123377" y="379383"/>
              <a:ext cx="1083098" cy="373003"/>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41" name="Group"/>
          <p:cNvGrpSpPr/>
          <p:nvPr/>
        </p:nvGrpSpPr>
        <p:grpSpPr>
          <a:xfrm>
            <a:off x="6887281" y="4219368"/>
            <a:ext cx="3048001" cy="2814856"/>
            <a:chOff x="-57775" y="-909854"/>
            <a:chExt cx="3048000" cy="2814854"/>
          </a:xfrm>
        </p:grpSpPr>
        <p:grpSp>
          <p:nvGrpSpPr>
            <p:cNvPr id="939" name="Group"/>
            <p:cNvGrpSpPr/>
            <p:nvPr/>
          </p:nvGrpSpPr>
          <p:grpSpPr>
            <a:xfrm>
              <a:off x="-57776" y="-909855"/>
              <a:ext cx="3048001" cy="2814856"/>
              <a:chOff x="0" y="0"/>
              <a:chExt cx="3048000" cy="2814854"/>
            </a:xfrm>
          </p:grpSpPr>
          <p:sp>
            <p:nvSpPr>
              <p:cNvPr id="937"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Messy &amp; ambiguous strokes</a:t>
                </a:r>
              </a:p>
            </p:txBody>
          </p:sp>
          <p:pic>
            <p:nvPicPr>
              <p:cNvPr id="938" name="Image" descr="Image"/>
              <p:cNvPicPr>
                <a:picLocks noChangeAspect="1"/>
              </p:cNvPicPr>
              <p:nvPr/>
            </p:nvPicPr>
            <p:blipFill>
              <a:blip r:embed="rId11">
                <a:alphaModFix amt="500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940" name="Art_freeform_DR_01_Branislav Mirkovic_norm_cleaned.png" descr="Art_freeform_DR_01_Branislav Mirkovic_norm_cleaned.png"/>
            <p:cNvPicPr>
              <a:picLocks noChangeAspect="1"/>
            </p:cNvPicPr>
            <p:nvPr/>
          </p:nvPicPr>
          <p:blipFill>
            <a:blip r:embed="rId12">
              <a:alphaModFix amt="5000"/>
              <a:extLst/>
            </a:blip>
            <a:srcRect l="47235" t="12112" r="24828" b="59126"/>
            <a:stretch>
              <a:fillRect/>
            </a:stretch>
          </p:blipFill>
          <p:spPr>
            <a:xfrm>
              <a:off x="0" y="0"/>
              <a:ext cx="2685268" cy="1905001"/>
            </a:xfrm>
            <a:prstGeom prst="rect">
              <a:avLst/>
            </a:prstGeom>
            <a:ln w="12700" cap="flat">
              <a:noFill/>
              <a:miter lim="400000"/>
            </a:ln>
            <a:effectLst/>
          </p:spPr>
        </p:pic>
      </p:grpSp>
      <p:grpSp>
        <p:nvGrpSpPr>
          <p:cNvPr id="947" name="Group"/>
          <p:cNvGrpSpPr/>
          <p:nvPr/>
        </p:nvGrpSpPr>
        <p:grpSpPr>
          <a:xfrm>
            <a:off x="5700977" y="1058645"/>
            <a:ext cx="3714298" cy="2497356"/>
            <a:chOff x="0" y="-592354"/>
            <a:chExt cx="3714297" cy="2497354"/>
          </a:xfrm>
        </p:grpSpPr>
        <p:grpSp>
          <p:nvGrpSpPr>
            <p:cNvPr id="944" name="Group"/>
            <p:cNvGrpSpPr/>
            <p:nvPr/>
          </p:nvGrpSpPr>
          <p:grpSpPr>
            <a:xfrm>
              <a:off x="666297" y="-592355"/>
              <a:ext cx="3048001" cy="2497356"/>
              <a:chOff x="0" y="0"/>
              <a:chExt cx="3048000" cy="2497354"/>
            </a:xfrm>
          </p:grpSpPr>
          <p:sp>
            <p:nvSpPr>
              <p:cNvPr id="942"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Global change</a:t>
                </a:r>
              </a:p>
            </p:txBody>
          </p:sp>
          <p:pic>
            <p:nvPicPr>
              <p:cNvPr id="943" name="Art_freeform_GL_02.jpg" descr="Art_freeform_GL_02.jpg"/>
              <p:cNvPicPr>
                <a:picLocks noChangeAspect="1"/>
              </p:cNvPicPr>
              <p:nvPr/>
            </p:nvPicPr>
            <p:blipFill>
              <a:blip r:embed="rId13">
                <a:alphaModFix amt="5000"/>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945" name="Arrow"/>
            <p:cNvSpPr/>
            <p:nvPr/>
          </p:nvSpPr>
          <p:spPr>
            <a:xfrm flipH="1" rot="10321176">
              <a:off x="2295898" y="654363"/>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946" name="Arrow"/>
            <p:cNvSpPr/>
            <p:nvPr/>
          </p:nvSpPr>
          <p:spPr>
            <a:xfrm flipH="1" rot="11924916">
              <a:off x="65283" y="301815"/>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53" name="Group"/>
          <p:cNvGrpSpPr/>
          <p:nvPr/>
        </p:nvGrpSpPr>
        <p:grpSpPr>
          <a:xfrm>
            <a:off x="12368332" y="2988000"/>
            <a:ext cx="3048001" cy="2316733"/>
            <a:chOff x="-24735" y="-135187"/>
            <a:chExt cx="3048000" cy="2316732"/>
          </a:xfrm>
        </p:grpSpPr>
        <p:grpSp>
          <p:nvGrpSpPr>
            <p:cNvPr id="950" name="Group"/>
            <p:cNvGrpSpPr/>
            <p:nvPr/>
          </p:nvGrpSpPr>
          <p:grpSpPr>
            <a:xfrm>
              <a:off x="-24736" y="-135188"/>
              <a:ext cx="3048001" cy="2316734"/>
              <a:chOff x="0" y="0"/>
              <a:chExt cx="3048000" cy="2316732"/>
            </a:xfrm>
          </p:grpSpPr>
          <p:sp>
            <p:nvSpPr>
              <p:cNvPr id="948"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solidFill>
                      <a:srgbClr val="000000">
                        <a:alpha val="5000"/>
                      </a:srgbClr>
                    </a:solidFill>
                  </a:defRPr>
                </a:lvl1pPr>
              </a:lstStyle>
              <a:p>
                <a:pPr/>
                <a:r>
                  <a:t>Deliberately non-smooth</a:t>
                </a:r>
              </a:p>
            </p:txBody>
          </p:sp>
          <p:pic>
            <p:nvPicPr>
              <p:cNvPr id="949" name="user5_rough.jpg" descr="user5_rough.jpg"/>
              <p:cNvPicPr>
                <a:picLocks noChangeAspect="1"/>
              </p:cNvPicPr>
              <p:nvPr/>
            </p:nvPicPr>
            <p:blipFill>
              <a:blip r:embed="rId14">
                <a:alphaModFix amt="5000"/>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951" name="Arrow"/>
            <p:cNvSpPr/>
            <p:nvPr/>
          </p:nvSpPr>
          <p:spPr>
            <a:xfrm flipH="1" rot="11924916">
              <a:off x="48059" y="1207733"/>
              <a:ext cx="815255"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952" name="Arrow"/>
            <p:cNvSpPr/>
            <p:nvPr/>
          </p:nvSpPr>
          <p:spPr>
            <a:xfrm flipH="1" rot="19158435">
              <a:off x="1073177" y="213350"/>
              <a:ext cx="815256"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60" name="Group"/>
          <p:cNvGrpSpPr/>
          <p:nvPr/>
        </p:nvGrpSpPr>
        <p:grpSpPr>
          <a:xfrm>
            <a:off x="10572545" y="5817635"/>
            <a:ext cx="3048002" cy="3110282"/>
            <a:chOff x="-226205" y="-481783"/>
            <a:chExt cx="3048000" cy="3110281"/>
          </a:xfrm>
        </p:grpSpPr>
        <p:grpSp>
          <p:nvGrpSpPr>
            <p:cNvPr id="956" name="Group"/>
            <p:cNvGrpSpPr/>
            <p:nvPr/>
          </p:nvGrpSpPr>
          <p:grpSpPr>
            <a:xfrm>
              <a:off x="-226206" y="-481784"/>
              <a:ext cx="3048001" cy="3066034"/>
              <a:chOff x="0" y="0"/>
              <a:chExt cx="3048000" cy="3066032"/>
            </a:xfrm>
          </p:grpSpPr>
          <p:sp>
            <p:nvSpPr>
              <p:cNvPr id="954"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Physical artifacts</a:t>
                </a:r>
              </a:p>
            </p:txBody>
          </p:sp>
          <p:pic>
            <p:nvPicPr>
              <p:cNvPr id="955" name="Ind_architecture_TU_01.png" descr="Ind_architecture_TU_01.png"/>
              <p:cNvPicPr>
                <a:picLocks noChangeAspect="1"/>
              </p:cNvPicPr>
              <p:nvPr/>
            </p:nvPicPr>
            <p:blipFill>
              <a:blip r:embed="rId15">
                <a:alphaModFix amt="5000"/>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959" name="Group"/>
            <p:cNvGrpSpPr/>
            <p:nvPr/>
          </p:nvGrpSpPr>
          <p:grpSpPr>
            <a:xfrm>
              <a:off x="0" y="0"/>
              <a:ext cx="2250295" cy="2628499"/>
              <a:chOff x="0" y="0"/>
              <a:chExt cx="2250294" cy="2628498"/>
            </a:xfrm>
          </p:grpSpPr>
          <p:pic>
            <p:nvPicPr>
              <p:cNvPr id="957" name="Ind_architecture_TU_01_Branislav Mirkovic_norm_cleaned.png" descr="Ind_architecture_TU_01_Branislav Mirkovic_norm_cleaned.png"/>
              <p:cNvPicPr>
                <a:picLocks noChangeAspect="1"/>
              </p:cNvPicPr>
              <p:nvPr/>
            </p:nvPicPr>
            <p:blipFill>
              <a:blip r:embed="rId16">
                <a:alphaModFix amt="5000"/>
                <a:extLst/>
              </a:blip>
              <a:srcRect l="0" t="0" r="0" b="0"/>
              <a:stretch>
                <a:fillRect/>
              </a:stretch>
            </p:blipFill>
            <p:spPr>
              <a:xfrm>
                <a:off x="345294" y="0"/>
                <a:ext cx="1905001" cy="2540000"/>
              </a:xfrm>
              <a:prstGeom prst="rect">
                <a:avLst/>
              </a:prstGeom>
              <a:ln w="12700" cap="flat">
                <a:noFill/>
                <a:miter lim="400000"/>
              </a:ln>
              <a:effectLst/>
            </p:spPr>
          </p:pic>
          <p:sp>
            <p:nvSpPr>
              <p:cNvPr id="958" name="Arrow"/>
              <p:cNvSpPr/>
              <p:nvPr/>
            </p:nvSpPr>
            <p:spPr>
              <a:xfrm rot="19925878">
                <a:off x="43114" y="2121831"/>
                <a:ext cx="711842" cy="361100"/>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grpSp>
        <p:nvGrpSpPr>
          <p:cNvPr id="966" name="Group"/>
          <p:cNvGrpSpPr/>
          <p:nvPr/>
        </p:nvGrpSpPr>
        <p:grpSpPr>
          <a:xfrm>
            <a:off x="13196453" y="5555803"/>
            <a:ext cx="3048001" cy="3132355"/>
            <a:chOff x="-436165" y="-592354"/>
            <a:chExt cx="3048000" cy="3132354"/>
          </a:xfrm>
        </p:grpSpPr>
        <p:grpSp>
          <p:nvGrpSpPr>
            <p:cNvPr id="963" name="Group"/>
            <p:cNvGrpSpPr/>
            <p:nvPr/>
          </p:nvGrpSpPr>
          <p:grpSpPr>
            <a:xfrm>
              <a:off x="-436166" y="-592355"/>
              <a:ext cx="3048001" cy="3132356"/>
              <a:chOff x="0" y="0"/>
              <a:chExt cx="3048000" cy="3132354"/>
            </a:xfrm>
          </p:grpSpPr>
          <p:sp>
            <p:nvSpPr>
              <p:cNvPr id="961"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Stroke thickness</a:t>
                </a:r>
              </a:p>
            </p:txBody>
          </p:sp>
          <p:pic>
            <p:nvPicPr>
              <p:cNvPr id="962" name="Art_freeform_PB_01.jpg" descr="Art_freeform_PB_01.jpg"/>
              <p:cNvPicPr>
                <a:picLocks noChangeAspect="1"/>
              </p:cNvPicPr>
              <p:nvPr/>
            </p:nvPicPr>
            <p:blipFill>
              <a:blip r:embed="rId17">
                <a:alphaModFix amt="5000"/>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964" name="Arrow"/>
            <p:cNvSpPr/>
            <p:nvPr/>
          </p:nvSpPr>
          <p:spPr>
            <a:xfrm rot="3212117">
              <a:off x="21362" y="467739"/>
              <a:ext cx="1044797" cy="388036"/>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965" name="Arrow"/>
            <p:cNvSpPr/>
            <p:nvPr/>
          </p:nvSpPr>
          <p:spPr>
            <a:xfrm rot="7331309">
              <a:off x="1304112" y="767087"/>
              <a:ext cx="1044797" cy="38803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967" name="Consolidate rough strokes…"/>
          <p:cNvSpPr txBox="1"/>
          <p:nvPr>
            <p:ph type="body" sz="half" idx="1"/>
          </p:nvPr>
        </p:nvSpPr>
        <p:spPr>
          <a:xfrm>
            <a:off x="869626" y="2400888"/>
            <a:ext cx="5824011" cy="55490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20000"/>
              </a:lnSpc>
              <a:spcBef>
                <a:spcPts val="900"/>
              </a:spcBef>
              <a:defRPr b="1" sz="2736">
                <a:latin typeface="Helvetica Neue"/>
                <a:ea typeface="Helvetica Neue"/>
                <a:cs typeface="Helvetica Neue"/>
                <a:sym typeface="Helvetica Neue"/>
              </a:defRPr>
            </a:pPr>
            <a:r>
              <a:t>Identify and separate non-shape strokes</a:t>
            </a:r>
          </a:p>
          <a:p>
            <a:pPr marL="223374" indent="-223374" defTabSz="926591">
              <a:lnSpc>
                <a:spcPct val="100000"/>
              </a:lnSpc>
              <a:spcBef>
                <a:spcPts val="900"/>
              </a:spcBef>
              <a:defRPr b="1" sz="2736">
                <a:latin typeface="Helvetica Neue"/>
                <a:ea typeface="Helvetica Neue"/>
                <a:cs typeface="Helvetica Neue"/>
                <a:sym typeface="Helvetica Neue"/>
              </a:defRPr>
            </a:pPr>
            <a:r>
              <a:t>Close junctions</a:t>
            </a:r>
          </a:p>
          <a:p>
            <a:pPr lvl="1" marL="483978" indent="-223374" defTabSz="926591">
              <a:lnSpc>
                <a:spcPct val="100000"/>
              </a:lnSpc>
              <a:spcBef>
                <a:spcPts val="900"/>
              </a:spcBef>
              <a:defRPr sz="2736"/>
            </a:pPr>
          </a:p>
          <a:p>
            <a:pPr lvl="1" marL="483978" indent="-223374" defTabSz="926591">
              <a:lnSpc>
                <a:spcPct val="100000"/>
              </a:lnSpc>
              <a:spcBef>
                <a:spcPts val="900"/>
              </a:spcBef>
              <a:defRPr sz="2736"/>
            </a:pPr>
          </a:p>
          <a:p>
            <a:pPr lvl="1" marL="483978" indent="-223374" defTabSz="926591">
              <a:lnSpc>
                <a:spcPct val="100000"/>
              </a:lnSpc>
              <a:spcBef>
                <a:spcPts val="900"/>
              </a:spcBef>
              <a:defRPr sz="2736"/>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916"/>
                                        </p:tgtEl>
                                        <p:attrNameLst>
                                          <p:attrName>style.visibility</p:attrName>
                                        </p:attrNameLst>
                                      </p:cBhvr>
                                      <p:to>
                                        <p:strVal val="visible"/>
                                      </p:to>
                                    </p:set>
                                    <p:animEffect filter="wipe(left)" transition="in">
                                      <p:cBhvr>
                                        <p:cTn id="7" dur="500"/>
                                        <p:tgtEl>
                                          <p:spTgt spid="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Ideal Cleaned Sketch"/>
          <p:cNvSpPr txBox="1"/>
          <p:nvPr>
            <p:ph type="title"/>
          </p:nvPr>
        </p:nvSpPr>
        <p:spPr>
          <a:prstGeom prst="rect">
            <a:avLst/>
          </a:prstGeom>
        </p:spPr>
        <p:txBody>
          <a:bodyPr/>
          <a:lstStyle/>
          <a:p>
            <a:pPr/>
            <a:r>
              <a:t>Ideal Cleaned Sketch</a:t>
            </a:r>
          </a:p>
        </p:txBody>
      </p:sp>
      <p:sp>
        <p:nvSpPr>
          <p:cNvPr id="972" name="Consolidate rough strokes…"/>
          <p:cNvSpPr txBox="1"/>
          <p:nvPr>
            <p:ph type="body" sz="half" idx="1"/>
          </p:nvPr>
        </p:nvSpPr>
        <p:spPr>
          <a:xfrm>
            <a:off x="869626" y="2400888"/>
            <a:ext cx="5824011" cy="55490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20000"/>
              </a:lnSpc>
              <a:spcBef>
                <a:spcPts val="900"/>
              </a:spcBef>
              <a:defRPr b="1" sz="2736">
                <a:latin typeface="Helvetica Neue"/>
                <a:ea typeface="Helvetica Neue"/>
                <a:cs typeface="Helvetica Neue"/>
                <a:sym typeface="Helvetica Neue"/>
              </a:defRPr>
            </a:pPr>
            <a:r>
              <a:t>Identify and separate non-shape strokes</a:t>
            </a:r>
          </a:p>
          <a:p>
            <a:pPr marL="223374" indent="-223374" defTabSz="926591">
              <a:lnSpc>
                <a:spcPct val="100000"/>
              </a:lnSpc>
              <a:spcBef>
                <a:spcPts val="900"/>
              </a:spcBef>
              <a:defRPr b="1" sz="2736">
                <a:latin typeface="Helvetica Neue"/>
                <a:ea typeface="Helvetica Neue"/>
                <a:cs typeface="Helvetica Neue"/>
                <a:sym typeface="Helvetica Neue"/>
              </a:defRPr>
            </a:pPr>
            <a:r>
              <a:t>Close junctions</a:t>
            </a:r>
          </a:p>
          <a:p>
            <a:pPr marL="223374" indent="-223374" defTabSz="926591">
              <a:lnSpc>
                <a:spcPct val="100000"/>
              </a:lnSpc>
              <a:spcBef>
                <a:spcPts val="900"/>
              </a:spcBef>
              <a:defRPr b="1" sz="2736">
                <a:latin typeface="Helvetica Neue"/>
                <a:ea typeface="Helvetica Neue"/>
                <a:cs typeface="Helvetica Neue"/>
                <a:sym typeface="Helvetica Neue"/>
              </a:defRPr>
            </a:pPr>
            <a:r>
              <a:t>Retain</a:t>
            </a:r>
          </a:p>
          <a:p>
            <a:pPr lvl="1" marL="483978" indent="-223374" defTabSz="926591">
              <a:lnSpc>
                <a:spcPct val="100000"/>
              </a:lnSpc>
              <a:spcBef>
                <a:spcPts val="900"/>
              </a:spcBef>
              <a:defRPr sz="2736"/>
            </a:pPr>
            <a:r>
              <a:t>Stroke thickness &amp; color</a:t>
            </a:r>
          </a:p>
          <a:p>
            <a:pPr lvl="1" marL="483978" indent="-223374" defTabSz="926591">
              <a:lnSpc>
                <a:spcPct val="100000"/>
              </a:lnSpc>
              <a:spcBef>
                <a:spcPts val="900"/>
              </a:spcBef>
              <a:defRPr sz="2736"/>
            </a:pPr>
          </a:p>
        </p:txBody>
      </p:sp>
      <p:grpSp>
        <p:nvGrpSpPr>
          <p:cNvPr id="979" name="Group"/>
          <p:cNvGrpSpPr/>
          <p:nvPr/>
        </p:nvGrpSpPr>
        <p:grpSpPr>
          <a:xfrm>
            <a:off x="9366978" y="199885"/>
            <a:ext cx="3048001" cy="3388717"/>
            <a:chOff x="-148783" y="-213716"/>
            <a:chExt cx="3048000" cy="3388716"/>
          </a:xfrm>
        </p:grpSpPr>
        <p:pic>
          <p:nvPicPr>
            <p:cNvPr id="973" name="Art_freeform_DR_03_Branislav Mirkovic_norm_cleaned.png" descr="Art_freeform_DR_03_Branislav Mirkovic_norm_cleaned.png"/>
            <p:cNvPicPr>
              <a:picLocks noChangeAspect="1"/>
            </p:cNvPicPr>
            <p:nvPr/>
          </p:nvPicPr>
          <p:blipFill>
            <a:blip r:embed="rId3">
              <a:alphaModFix amt="5000"/>
              <a:extLst/>
            </a:blip>
            <a:srcRect l="5442" t="5898" r="9330" b="45455"/>
            <a:stretch>
              <a:fillRect/>
            </a:stretch>
          </p:blipFill>
          <p:spPr>
            <a:xfrm>
              <a:off x="187140" y="301798"/>
              <a:ext cx="2339070" cy="2552701"/>
            </a:xfrm>
            <a:prstGeom prst="rect">
              <a:avLst/>
            </a:prstGeom>
            <a:ln w="12700" cap="flat">
              <a:noFill/>
              <a:miter lim="400000"/>
            </a:ln>
            <a:effectLst/>
          </p:spPr>
        </p:pic>
        <p:grpSp>
          <p:nvGrpSpPr>
            <p:cNvPr id="976" name="Group"/>
            <p:cNvGrpSpPr/>
            <p:nvPr/>
          </p:nvGrpSpPr>
          <p:grpSpPr>
            <a:xfrm>
              <a:off x="-148784" y="-213717"/>
              <a:ext cx="3048002" cy="3070304"/>
              <a:chOff x="0" y="0"/>
              <a:chExt cx="3048000" cy="3070303"/>
            </a:xfrm>
          </p:grpSpPr>
          <p:sp>
            <p:nvSpPr>
              <p:cNvPr id="974"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Texture &amp; shading</a:t>
                </a:r>
              </a:p>
            </p:txBody>
          </p:sp>
          <p:pic>
            <p:nvPicPr>
              <p:cNvPr id="975" name="Art_freeform_DR_03.png" descr="Art_freeform_DR_03.png"/>
              <p:cNvPicPr>
                <a:picLocks noChangeAspect="1"/>
              </p:cNvPicPr>
              <p:nvPr/>
            </p:nvPicPr>
            <p:blipFill>
              <a:blip r:embed="rId4">
                <a:alphaModFix amt="5000"/>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977" name="Arrow"/>
            <p:cNvSpPr/>
            <p:nvPr/>
          </p:nvSpPr>
          <p:spPr>
            <a:xfrm rot="8180625">
              <a:off x="1631511" y="340058"/>
              <a:ext cx="1142852" cy="393582"/>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978" name="Arrow"/>
            <p:cNvSpPr/>
            <p:nvPr/>
          </p:nvSpPr>
          <p:spPr>
            <a:xfrm rot="19142311">
              <a:off x="-10908" y="2455004"/>
              <a:ext cx="1142853" cy="393581"/>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85" name="Group"/>
          <p:cNvGrpSpPr/>
          <p:nvPr/>
        </p:nvGrpSpPr>
        <p:grpSpPr>
          <a:xfrm>
            <a:off x="6631461" y="7016194"/>
            <a:ext cx="3929064" cy="1850520"/>
            <a:chOff x="0" y="-452937"/>
            <a:chExt cx="3929062" cy="1850518"/>
          </a:xfrm>
        </p:grpSpPr>
        <p:pic>
          <p:nvPicPr>
            <p:cNvPr id="980" name="Ind_product_TI_01_Branislav Mirkovic_norm_cleaned.png" descr="Ind_product_TI_01_Branislav Mirkovic_norm_cleaned.png"/>
            <p:cNvPicPr>
              <a:picLocks noChangeAspect="1"/>
            </p:cNvPicPr>
            <p:nvPr/>
          </p:nvPicPr>
          <p:blipFill>
            <a:blip r:embed="rId5">
              <a:alphaModFix amt="5000"/>
              <a:extLst/>
            </a:blip>
            <a:srcRect l="11499" t="43227" r="16152" b="23751"/>
            <a:stretch>
              <a:fillRect/>
            </a:stretch>
          </p:blipFill>
          <p:spPr>
            <a:xfrm>
              <a:off x="16642" y="64081"/>
              <a:ext cx="3895624" cy="1333501"/>
            </a:xfrm>
            <a:prstGeom prst="rect">
              <a:avLst/>
            </a:prstGeom>
            <a:ln w="12700" cap="flat">
              <a:noFill/>
              <a:miter lim="400000"/>
            </a:ln>
            <a:effectLst/>
          </p:spPr>
        </p:pic>
        <p:grpSp>
          <p:nvGrpSpPr>
            <p:cNvPr id="983" name="Group"/>
            <p:cNvGrpSpPr/>
            <p:nvPr/>
          </p:nvGrpSpPr>
          <p:grpSpPr>
            <a:xfrm>
              <a:off x="0" y="-452938"/>
              <a:ext cx="3929063" cy="1849939"/>
              <a:chOff x="0" y="0"/>
              <a:chExt cx="3929062" cy="1849938"/>
            </a:xfrm>
          </p:grpSpPr>
          <p:sp>
            <p:nvSpPr>
              <p:cNvPr id="981"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Hatching lines</a:t>
                </a:r>
              </a:p>
            </p:txBody>
          </p:sp>
          <p:pic>
            <p:nvPicPr>
              <p:cNvPr id="982" name="Ind_product_TI_01.png" descr="Ind_product_TI_01.png"/>
              <p:cNvPicPr>
                <a:picLocks noChangeAspect="1"/>
              </p:cNvPicPr>
              <p:nvPr/>
            </p:nvPicPr>
            <p:blipFill>
              <a:blip r:embed="rId6">
                <a:alphaModFix amt="5000"/>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984" name="Arrow"/>
            <p:cNvSpPr/>
            <p:nvPr/>
          </p:nvSpPr>
          <p:spPr>
            <a:xfrm rot="971268">
              <a:off x="127551" y="210702"/>
              <a:ext cx="1589408" cy="54736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91" name="Group"/>
          <p:cNvGrpSpPr/>
          <p:nvPr/>
        </p:nvGrpSpPr>
        <p:grpSpPr>
          <a:xfrm>
            <a:off x="9418928" y="3327082"/>
            <a:ext cx="3048001" cy="2346818"/>
            <a:chOff x="-462804" y="-441816"/>
            <a:chExt cx="3048000" cy="2346816"/>
          </a:xfrm>
        </p:grpSpPr>
        <p:pic>
          <p:nvPicPr>
            <p:cNvPr id="986" name="Ind_product_AS_14_Branislav Mirkovic_norm_cleaned.png" descr="Ind_product_AS_14_Branislav Mirkovic_norm_cleaned.png"/>
            <p:cNvPicPr>
              <a:picLocks noChangeAspect="1"/>
            </p:cNvPicPr>
            <p:nvPr/>
          </p:nvPicPr>
          <p:blipFill>
            <a:blip r:embed="rId7">
              <a:alphaModFix amt="5000"/>
              <a:extLst/>
            </a:blip>
            <a:srcRect l="22905" t="33916" r="31078" b="35214"/>
            <a:stretch>
              <a:fillRect/>
            </a:stretch>
          </p:blipFill>
          <p:spPr>
            <a:xfrm>
              <a:off x="115650" y="49012"/>
              <a:ext cx="2044673" cy="1828801"/>
            </a:xfrm>
            <a:prstGeom prst="rect">
              <a:avLst/>
            </a:prstGeom>
            <a:ln w="12700" cap="flat">
              <a:noFill/>
              <a:miter lim="400000"/>
            </a:ln>
            <a:effectLst/>
          </p:spPr>
        </p:pic>
        <p:grpSp>
          <p:nvGrpSpPr>
            <p:cNvPr id="989" name="Group"/>
            <p:cNvGrpSpPr/>
            <p:nvPr/>
          </p:nvGrpSpPr>
          <p:grpSpPr>
            <a:xfrm>
              <a:off x="-462805" y="-441817"/>
              <a:ext cx="3048001" cy="2346818"/>
              <a:chOff x="0" y="0"/>
              <a:chExt cx="3048000" cy="2346816"/>
            </a:xfrm>
          </p:grpSpPr>
          <p:sp>
            <p:nvSpPr>
              <p:cNvPr id="987"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Scaffolds</a:t>
                </a:r>
              </a:p>
            </p:txBody>
          </p:sp>
          <p:pic>
            <p:nvPicPr>
              <p:cNvPr id="988" name="Ind_product_AS_14.png" descr="Ind_product_AS_14.png"/>
              <p:cNvPicPr>
                <a:picLocks noChangeAspect="1"/>
              </p:cNvPicPr>
              <p:nvPr/>
            </p:nvPicPr>
            <p:blipFill>
              <a:blip r:embed="rId8">
                <a:alphaModFix amt="500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990" name="Arrow"/>
            <p:cNvSpPr/>
            <p:nvPr/>
          </p:nvSpPr>
          <p:spPr>
            <a:xfrm rot="3726508">
              <a:off x="-123377" y="379383"/>
              <a:ext cx="1083098" cy="373003"/>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996" name="Group"/>
          <p:cNvGrpSpPr/>
          <p:nvPr/>
        </p:nvGrpSpPr>
        <p:grpSpPr>
          <a:xfrm>
            <a:off x="6887281" y="4219368"/>
            <a:ext cx="3048001" cy="2814856"/>
            <a:chOff x="-57775" y="-909854"/>
            <a:chExt cx="3048000" cy="2814854"/>
          </a:xfrm>
        </p:grpSpPr>
        <p:grpSp>
          <p:nvGrpSpPr>
            <p:cNvPr id="994" name="Group"/>
            <p:cNvGrpSpPr/>
            <p:nvPr/>
          </p:nvGrpSpPr>
          <p:grpSpPr>
            <a:xfrm>
              <a:off x="-57776" y="-909855"/>
              <a:ext cx="3048001" cy="2814856"/>
              <a:chOff x="0" y="0"/>
              <a:chExt cx="3048000" cy="2814854"/>
            </a:xfrm>
          </p:grpSpPr>
          <p:sp>
            <p:nvSpPr>
              <p:cNvPr id="992"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Messy &amp; ambiguous strokes</a:t>
                </a:r>
              </a:p>
            </p:txBody>
          </p:sp>
          <p:pic>
            <p:nvPicPr>
              <p:cNvPr id="993" name="Image" descr="Image"/>
              <p:cNvPicPr>
                <a:picLocks noChangeAspect="1"/>
              </p:cNvPicPr>
              <p:nvPr/>
            </p:nvPicPr>
            <p:blipFill>
              <a:blip r:embed="rId9">
                <a:alphaModFix amt="500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995" name="Art_freeform_DR_01_Branislav Mirkovic_norm_cleaned.png" descr="Art_freeform_DR_01_Branislav Mirkovic_norm_cleaned.png"/>
            <p:cNvPicPr>
              <a:picLocks noChangeAspect="1"/>
            </p:cNvPicPr>
            <p:nvPr/>
          </p:nvPicPr>
          <p:blipFill>
            <a:blip r:embed="rId10">
              <a:alphaModFix amt="5000"/>
              <a:extLst/>
            </a:blip>
            <a:srcRect l="47235" t="12112" r="24828" b="59126"/>
            <a:stretch>
              <a:fillRect/>
            </a:stretch>
          </p:blipFill>
          <p:spPr>
            <a:xfrm>
              <a:off x="0" y="0"/>
              <a:ext cx="2685268" cy="1905001"/>
            </a:xfrm>
            <a:prstGeom prst="rect">
              <a:avLst/>
            </a:prstGeom>
            <a:ln w="12700" cap="flat">
              <a:noFill/>
              <a:miter lim="400000"/>
            </a:ln>
            <a:effectLst/>
          </p:spPr>
        </p:pic>
      </p:grpSp>
      <p:grpSp>
        <p:nvGrpSpPr>
          <p:cNvPr id="1001" name="Group"/>
          <p:cNvGrpSpPr/>
          <p:nvPr/>
        </p:nvGrpSpPr>
        <p:grpSpPr>
          <a:xfrm>
            <a:off x="3892483" y="4487645"/>
            <a:ext cx="3048001" cy="1922718"/>
            <a:chOff x="-637722" y="-592354"/>
            <a:chExt cx="3048000" cy="1922716"/>
          </a:xfrm>
        </p:grpSpPr>
        <p:grpSp>
          <p:nvGrpSpPr>
            <p:cNvPr id="999" name="Group"/>
            <p:cNvGrpSpPr/>
            <p:nvPr/>
          </p:nvGrpSpPr>
          <p:grpSpPr>
            <a:xfrm>
              <a:off x="-637723" y="-592355"/>
              <a:ext cx="3048001" cy="1695175"/>
              <a:chOff x="0" y="0"/>
              <a:chExt cx="3048000" cy="1695173"/>
            </a:xfrm>
          </p:grpSpPr>
          <p:sp>
            <p:nvSpPr>
              <p:cNvPr id="997"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Junction closure</a:t>
                </a:r>
              </a:p>
            </p:txBody>
          </p:sp>
          <p:pic>
            <p:nvPicPr>
              <p:cNvPr id="998" name="Art_freeform_baseline_06.jpg" descr="Art_freeform_baseline_06.jpg"/>
              <p:cNvPicPr>
                <a:picLocks noChangeAspect="1"/>
              </p:cNvPicPr>
              <p:nvPr/>
            </p:nvPicPr>
            <p:blipFill>
              <a:blip r:embed="rId11">
                <a:alphaModFix amt="5000"/>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1000" name="Arrow"/>
            <p:cNvSpPr/>
            <p:nvPr/>
          </p:nvSpPr>
          <p:spPr>
            <a:xfrm rot="18272395">
              <a:off x="51523" y="863602"/>
              <a:ext cx="579663" cy="291028"/>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08" name="Group"/>
          <p:cNvGrpSpPr/>
          <p:nvPr/>
        </p:nvGrpSpPr>
        <p:grpSpPr>
          <a:xfrm>
            <a:off x="10572545" y="5817635"/>
            <a:ext cx="3048002" cy="3110282"/>
            <a:chOff x="-226205" y="-481783"/>
            <a:chExt cx="3048000" cy="3110281"/>
          </a:xfrm>
        </p:grpSpPr>
        <p:grpSp>
          <p:nvGrpSpPr>
            <p:cNvPr id="1004" name="Group"/>
            <p:cNvGrpSpPr/>
            <p:nvPr/>
          </p:nvGrpSpPr>
          <p:grpSpPr>
            <a:xfrm>
              <a:off x="-226206" y="-481784"/>
              <a:ext cx="3048001" cy="3066034"/>
              <a:chOff x="0" y="0"/>
              <a:chExt cx="3048000" cy="3066032"/>
            </a:xfrm>
          </p:grpSpPr>
          <p:sp>
            <p:nvSpPr>
              <p:cNvPr id="1002"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Physical artifacts</a:t>
                </a:r>
              </a:p>
            </p:txBody>
          </p:sp>
          <p:pic>
            <p:nvPicPr>
              <p:cNvPr id="1003" name="Ind_architecture_TU_01.png" descr="Ind_architecture_TU_01.png"/>
              <p:cNvPicPr>
                <a:picLocks noChangeAspect="1"/>
              </p:cNvPicPr>
              <p:nvPr/>
            </p:nvPicPr>
            <p:blipFill>
              <a:blip r:embed="rId12">
                <a:alphaModFix amt="5000"/>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1007" name="Group"/>
            <p:cNvGrpSpPr/>
            <p:nvPr/>
          </p:nvGrpSpPr>
          <p:grpSpPr>
            <a:xfrm>
              <a:off x="0" y="0"/>
              <a:ext cx="2250295" cy="2628499"/>
              <a:chOff x="0" y="0"/>
              <a:chExt cx="2250294" cy="2628498"/>
            </a:xfrm>
          </p:grpSpPr>
          <p:pic>
            <p:nvPicPr>
              <p:cNvPr id="1005" name="Ind_architecture_TU_01_Branislav Mirkovic_norm_cleaned.png" descr="Ind_architecture_TU_01_Branislav Mirkovic_norm_cleaned.png"/>
              <p:cNvPicPr>
                <a:picLocks noChangeAspect="1"/>
              </p:cNvPicPr>
              <p:nvPr/>
            </p:nvPicPr>
            <p:blipFill>
              <a:blip r:embed="rId13">
                <a:alphaModFix amt="5000"/>
                <a:extLst/>
              </a:blip>
              <a:srcRect l="0" t="0" r="0" b="0"/>
              <a:stretch>
                <a:fillRect/>
              </a:stretch>
            </p:blipFill>
            <p:spPr>
              <a:xfrm>
                <a:off x="345294" y="0"/>
                <a:ext cx="1905001" cy="2540000"/>
              </a:xfrm>
              <a:prstGeom prst="rect">
                <a:avLst/>
              </a:prstGeom>
              <a:ln w="12700" cap="flat">
                <a:noFill/>
                <a:miter lim="400000"/>
              </a:ln>
              <a:effectLst/>
            </p:spPr>
          </p:pic>
          <p:sp>
            <p:nvSpPr>
              <p:cNvPr id="1006" name="Arrow"/>
              <p:cNvSpPr/>
              <p:nvPr/>
            </p:nvSpPr>
            <p:spPr>
              <a:xfrm rot="19925878">
                <a:off x="43114" y="2121831"/>
                <a:ext cx="711842" cy="361100"/>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grpSp>
        <p:nvGrpSpPr>
          <p:cNvPr id="1014" name="Group"/>
          <p:cNvGrpSpPr/>
          <p:nvPr/>
        </p:nvGrpSpPr>
        <p:grpSpPr>
          <a:xfrm>
            <a:off x="5700977" y="1058645"/>
            <a:ext cx="3714298" cy="2497356"/>
            <a:chOff x="0" y="-592354"/>
            <a:chExt cx="3714297" cy="2497354"/>
          </a:xfrm>
        </p:grpSpPr>
        <p:grpSp>
          <p:nvGrpSpPr>
            <p:cNvPr id="1011" name="Group"/>
            <p:cNvGrpSpPr/>
            <p:nvPr/>
          </p:nvGrpSpPr>
          <p:grpSpPr>
            <a:xfrm>
              <a:off x="666297" y="-592355"/>
              <a:ext cx="3048001" cy="2497356"/>
              <a:chOff x="0" y="0"/>
              <a:chExt cx="3048000" cy="2497354"/>
            </a:xfrm>
          </p:grpSpPr>
          <p:sp>
            <p:nvSpPr>
              <p:cNvPr id="1009"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Global change</a:t>
                </a:r>
              </a:p>
            </p:txBody>
          </p:sp>
          <p:pic>
            <p:nvPicPr>
              <p:cNvPr id="1010" name="Art_freeform_GL_02.jpg" descr="Art_freeform_GL_02.jpg"/>
              <p:cNvPicPr>
                <a:picLocks noChangeAspect="1"/>
              </p:cNvPicPr>
              <p:nvPr/>
            </p:nvPicPr>
            <p:blipFill>
              <a:blip r:embed="rId14">
                <a:alphaModFix amt="5000"/>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1012" name="Arrow"/>
            <p:cNvSpPr/>
            <p:nvPr/>
          </p:nvSpPr>
          <p:spPr>
            <a:xfrm flipH="1" rot="10321176">
              <a:off x="2295898" y="654363"/>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13" name="Arrow"/>
            <p:cNvSpPr/>
            <p:nvPr/>
          </p:nvSpPr>
          <p:spPr>
            <a:xfrm flipH="1" rot="11924916">
              <a:off x="65283" y="301815"/>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17" name="Group"/>
          <p:cNvGrpSpPr/>
          <p:nvPr/>
        </p:nvGrpSpPr>
        <p:grpSpPr>
          <a:xfrm>
            <a:off x="13196453" y="5555803"/>
            <a:ext cx="3048001" cy="3132355"/>
            <a:chOff x="0" y="0"/>
            <a:chExt cx="3048000" cy="3132354"/>
          </a:xfrm>
        </p:grpSpPr>
        <p:sp>
          <p:nvSpPr>
            <p:cNvPr id="1015"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Stroke thickness</a:t>
              </a:r>
            </a:p>
          </p:txBody>
        </p:sp>
        <p:pic>
          <p:nvPicPr>
            <p:cNvPr id="1016" name="Art_freeform_PB_01.jpg" descr="Art_freeform_PB_01.jpg"/>
            <p:cNvPicPr>
              <a:picLocks noChangeAspect="1"/>
            </p:cNvPicPr>
            <p:nvPr/>
          </p:nvPicPr>
          <p:blipFill>
            <a:blip r:embed="rId15">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020" name="Group"/>
          <p:cNvGrpSpPr/>
          <p:nvPr/>
        </p:nvGrpSpPr>
        <p:grpSpPr>
          <a:xfrm>
            <a:off x="13647303" y="6148157"/>
            <a:ext cx="2146302" cy="2540001"/>
            <a:chOff x="-2044285" y="-314505"/>
            <a:chExt cx="2146300" cy="2540000"/>
          </a:xfrm>
        </p:grpSpPr>
        <p:pic>
          <p:nvPicPr>
            <p:cNvPr id="1018" name="Image" descr="Image"/>
            <p:cNvPicPr>
              <a:picLocks noChangeAspect="0"/>
            </p:cNvPicPr>
            <p:nvPr/>
          </p:nvPicPr>
          <p:blipFill>
            <a:blip r:embed="rId16">
              <a:extLst/>
            </a:blip>
            <a:stretch>
              <a:fillRect/>
            </a:stretch>
          </p:blipFill>
          <p:spPr>
            <a:xfrm>
              <a:off x="-2044286" y="-314506"/>
              <a:ext cx="2146301" cy="2540001"/>
            </a:xfrm>
            <a:prstGeom prst="rect">
              <a:avLst/>
            </a:prstGeom>
            <a:ln w="12700" cap="flat">
              <a:noFill/>
              <a:miter lim="400000"/>
            </a:ln>
            <a:effectLst/>
          </p:spPr>
        </p:pic>
        <p:pic>
          <p:nvPicPr>
            <p:cNvPr id="1019" name="stroke.png" descr="stroke.png"/>
            <p:cNvPicPr>
              <a:picLocks noChangeAspect="1"/>
            </p:cNvPicPr>
            <p:nvPr/>
          </p:nvPicPr>
          <p:blipFill>
            <a:blip r:embed="rId17">
              <a:extLst/>
            </a:blip>
            <a:srcRect l="23275" t="27701" r="41030" b="38965"/>
            <a:stretch>
              <a:fillRect/>
            </a:stretch>
          </p:blipFill>
          <p:spPr>
            <a:xfrm>
              <a:off x="-2044286" y="-314506"/>
              <a:ext cx="2146153" cy="2540001"/>
            </a:xfrm>
            <a:prstGeom prst="rect">
              <a:avLst/>
            </a:prstGeom>
            <a:ln w="12700" cap="flat">
              <a:noFill/>
              <a:miter lim="400000"/>
            </a:ln>
            <a:effectLst/>
          </p:spPr>
        </p:pic>
      </p:grpSp>
      <p:sp>
        <p:nvSpPr>
          <p:cNvPr id="1021" name="Arrow"/>
          <p:cNvSpPr/>
          <p:nvPr/>
        </p:nvSpPr>
        <p:spPr>
          <a:xfrm rot="3212117">
            <a:off x="13804853" y="6748977"/>
            <a:ext cx="1044797"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022" name="Arrow"/>
          <p:cNvSpPr/>
          <p:nvPr/>
        </p:nvSpPr>
        <p:spPr>
          <a:xfrm rot="7331309">
            <a:off x="15315550" y="6915245"/>
            <a:ext cx="1044797"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028" name="Group"/>
          <p:cNvGrpSpPr/>
          <p:nvPr/>
        </p:nvGrpSpPr>
        <p:grpSpPr>
          <a:xfrm>
            <a:off x="12368332" y="2988000"/>
            <a:ext cx="3048001" cy="2316733"/>
            <a:chOff x="-24735" y="-135187"/>
            <a:chExt cx="3048000" cy="2316732"/>
          </a:xfrm>
        </p:grpSpPr>
        <p:grpSp>
          <p:nvGrpSpPr>
            <p:cNvPr id="1025" name="Group"/>
            <p:cNvGrpSpPr/>
            <p:nvPr/>
          </p:nvGrpSpPr>
          <p:grpSpPr>
            <a:xfrm>
              <a:off x="-24736" y="-135188"/>
              <a:ext cx="3048001" cy="2316734"/>
              <a:chOff x="0" y="0"/>
              <a:chExt cx="3048000" cy="2316732"/>
            </a:xfrm>
          </p:grpSpPr>
          <p:sp>
            <p:nvSpPr>
              <p:cNvPr id="1023"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solidFill>
                      <a:srgbClr val="000000">
                        <a:alpha val="5000"/>
                      </a:srgbClr>
                    </a:solidFill>
                  </a:defRPr>
                </a:lvl1pPr>
              </a:lstStyle>
              <a:p>
                <a:pPr/>
                <a:r>
                  <a:t>Deliberately non-smooth</a:t>
                </a:r>
              </a:p>
            </p:txBody>
          </p:sp>
          <p:pic>
            <p:nvPicPr>
              <p:cNvPr id="1024" name="user5_rough.jpg" descr="user5_rough.jpg"/>
              <p:cNvPicPr>
                <a:picLocks noChangeAspect="1"/>
              </p:cNvPicPr>
              <p:nvPr/>
            </p:nvPicPr>
            <p:blipFill>
              <a:blip r:embed="rId18">
                <a:alphaModFix amt="5000"/>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1026" name="Arrow"/>
            <p:cNvSpPr/>
            <p:nvPr/>
          </p:nvSpPr>
          <p:spPr>
            <a:xfrm flipH="1" rot="11924916">
              <a:off x="48059" y="1207733"/>
              <a:ext cx="815255"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27" name="Arrow"/>
            <p:cNvSpPr/>
            <p:nvPr/>
          </p:nvSpPr>
          <p:spPr>
            <a:xfrm flipH="1" rot="19158435">
              <a:off x="1073177" y="213350"/>
              <a:ext cx="815256"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1020"/>
                                        </p:tgtEl>
                                        <p:attrNameLst>
                                          <p:attrName>style.visibility</p:attrName>
                                        </p:attrNameLst>
                                      </p:cBhvr>
                                      <p:to>
                                        <p:strVal val="visible"/>
                                      </p:to>
                                    </p:set>
                                    <p:animEffect filter="wipe(left)" transition="in">
                                      <p:cBhvr>
                                        <p:cTn id="7" dur="500"/>
                                        <p:tgtEl>
                                          <p:spTgt spid="10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Title 1"/>
          <p:cNvSpPr txBox="1"/>
          <p:nvPr>
            <p:ph type="title"/>
          </p:nvPr>
        </p:nvSpPr>
        <p:spPr>
          <a:prstGeom prst="rect">
            <a:avLst/>
          </a:prstGeom>
        </p:spPr>
        <p:txBody>
          <a:bodyPr/>
          <a:lstStyle/>
          <a:p>
            <a:pPr/>
            <a:r>
              <a:t>The Design Process</a:t>
            </a:r>
          </a:p>
        </p:txBody>
      </p:sp>
      <p:pic>
        <p:nvPicPr>
          <p:cNvPr id="112" name="rough.jpg" descr="rough.jpg"/>
          <p:cNvPicPr>
            <a:picLocks noChangeAspect="1"/>
          </p:cNvPicPr>
          <p:nvPr/>
        </p:nvPicPr>
        <p:blipFill>
          <a:blip r:embed="rId3">
            <a:extLst/>
          </a:blip>
          <a:stretch>
            <a:fillRect/>
          </a:stretch>
        </p:blipFill>
        <p:spPr>
          <a:xfrm>
            <a:off x="947416" y="2097561"/>
            <a:ext cx="14361168" cy="5715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1000"/>
                                  </p:stCondLst>
                                  <p:childTnLst>
                                    <p:animMotion path="M 0.000000 0.000000 L -0.258984 -0.208442" origin="layout" pathEditMode="relative">
                                      <p:cBhvr>
                                        <p:cTn id="6" dur="1000" fill="hold"/>
                                        <p:tgtEl>
                                          <p:spTgt spid="112"/>
                                        </p:tgtEl>
                                        <p:attrNameLst>
                                          <p:attrName>ppt_x</p:attrName>
                                          <p:attrName>ppt_y</p:attrName>
                                        </p:attrNameLst>
                                      </p:cBhvr>
                                    </p:animMotion>
                                  </p:childTnLst>
                                </p:cTn>
                              </p:par>
                            </p:childTnLst>
                          </p:cTn>
                        </p:par>
                        <p:par>
                          <p:cTn id="7" fill="hold">
                            <p:stCondLst>
                              <p:cond delay="0"/>
                            </p:stCondLst>
                            <p:childTnLst>
                              <p:par>
                                <p:cTn id="8" presetClass="emph" nodeType="withEffect" presetSubtype="0" presetID="6" grpId="2" accel="50000" decel="50000" fill="hold">
                                  <p:stCondLst>
                                    <p:cond delay="0"/>
                                  </p:stCondLst>
                                  <p:childTnLst>
                                    <p:animScale>
                                      <p:cBhvr>
                                        <p:cTn id="9" dur="1000" fill="hold"/>
                                        <p:tgtEl>
                                          <p:spTgt spid="112"/>
                                        </p:tgtEl>
                                      </p:cBhvr>
                                      <p:by x="44481" y="44481"/>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Ideal Cleaned Sketch"/>
          <p:cNvSpPr txBox="1"/>
          <p:nvPr>
            <p:ph type="title"/>
          </p:nvPr>
        </p:nvSpPr>
        <p:spPr>
          <a:prstGeom prst="rect">
            <a:avLst/>
          </a:prstGeom>
        </p:spPr>
        <p:txBody>
          <a:bodyPr/>
          <a:lstStyle/>
          <a:p>
            <a:pPr/>
            <a:r>
              <a:t>Ideal Cleaned Sketch</a:t>
            </a:r>
          </a:p>
        </p:txBody>
      </p:sp>
      <p:sp>
        <p:nvSpPr>
          <p:cNvPr id="1033" name="Consolidate rough strokes…"/>
          <p:cNvSpPr txBox="1"/>
          <p:nvPr>
            <p:ph type="body" sz="half" idx="1"/>
          </p:nvPr>
        </p:nvSpPr>
        <p:spPr>
          <a:xfrm>
            <a:off x="869626" y="2400888"/>
            <a:ext cx="5824011" cy="55490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20000"/>
              </a:lnSpc>
              <a:spcBef>
                <a:spcPts val="900"/>
              </a:spcBef>
              <a:defRPr b="1" sz="2736">
                <a:latin typeface="Helvetica Neue"/>
                <a:ea typeface="Helvetica Neue"/>
                <a:cs typeface="Helvetica Neue"/>
                <a:sym typeface="Helvetica Neue"/>
              </a:defRPr>
            </a:pPr>
            <a:r>
              <a:t>Identify and separate non-shape strokes</a:t>
            </a:r>
          </a:p>
          <a:p>
            <a:pPr marL="223374" indent="-223374" defTabSz="926591">
              <a:lnSpc>
                <a:spcPct val="100000"/>
              </a:lnSpc>
              <a:spcBef>
                <a:spcPts val="900"/>
              </a:spcBef>
              <a:defRPr b="1" sz="2736">
                <a:latin typeface="Helvetica Neue"/>
                <a:ea typeface="Helvetica Neue"/>
                <a:cs typeface="Helvetica Neue"/>
                <a:sym typeface="Helvetica Neue"/>
              </a:defRPr>
            </a:pPr>
            <a:r>
              <a:t>Close junctions</a:t>
            </a:r>
          </a:p>
          <a:p>
            <a:pPr marL="223374" indent="-223374" defTabSz="926591">
              <a:lnSpc>
                <a:spcPct val="100000"/>
              </a:lnSpc>
              <a:spcBef>
                <a:spcPts val="900"/>
              </a:spcBef>
              <a:defRPr b="1" sz="2736">
                <a:latin typeface="Helvetica Neue"/>
                <a:ea typeface="Helvetica Neue"/>
                <a:cs typeface="Helvetica Neue"/>
                <a:sym typeface="Helvetica Neue"/>
              </a:defRPr>
            </a:pPr>
            <a:r>
              <a:t>Retain</a:t>
            </a:r>
          </a:p>
          <a:p>
            <a:pPr lvl="1" marL="483978" indent="-223374" defTabSz="926591">
              <a:lnSpc>
                <a:spcPct val="100000"/>
              </a:lnSpc>
              <a:spcBef>
                <a:spcPts val="900"/>
              </a:spcBef>
              <a:defRPr sz="2736"/>
            </a:pPr>
            <a:r>
              <a:t>Stroke thickness &amp; color</a:t>
            </a:r>
          </a:p>
          <a:p>
            <a:pPr lvl="1" marL="483978" indent="-223374" defTabSz="926591">
              <a:lnSpc>
                <a:spcPct val="100000"/>
              </a:lnSpc>
              <a:spcBef>
                <a:spcPts val="900"/>
              </a:spcBef>
              <a:defRPr sz="2736"/>
            </a:pPr>
            <a:r>
              <a:t>Deliberately non-smooth</a:t>
            </a:r>
          </a:p>
        </p:txBody>
      </p:sp>
      <p:grpSp>
        <p:nvGrpSpPr>
          <p:cNvPr id="1036" name="Group"/>
          <p:cNvGrpSpPr/>
          <p:nvPr/>
        </p:nvGrpSpPr>
        <p:grpSpPr>
          <a:xfrm>
            <a:off x="12368332" y="2988000"/>
            <a:ext cx="3048001" cy="2316733"/>
            <a:chOff x="0" y="0"/>
            <a:chExt cx="3048000" cy="2316732"/>
          </a:xfrm>
        </p:grpSpPr>
        <p:sp>
          <p:nvSpPr>
            <p:cNvPr id="1034"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lvl1pPr>
            </a:lstStyle>
            <a:p>
              <a:pPr/>
              <a:r>
                <a:t>Deliberately non-smooth</a:t>
              </a:r>
            </a:p>
          </p:txBody>
        </p:sp>
        <p:pic>
          <p:nvPicPr>
            <p:cNvPr id="1035" name="user5_rough.jpg" descr="user5_rough.jpg"/>
            <p:cNvPicPr>
              <a:picLocks noChangeAspect="1"/>
            </p:cNvPicPr>
            <p:nvPr/>
          </p:nvPicPr>
          <p:blipFill>
            <a:blip r:embed="rId3">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1037" name="Ind_fashion_ML_05_Liliya Larsen_norm_cleaned.png" descr="Ind_fashion_ML_05_Liliya Larsen_norm_cleaned.png"/>
          <p:cNvPicPr>
            <a:picLocks noChangeAspect="1"/>
          </p:cNvPicPr>
          <p:nvPr/>
        </p:nvPicPr>
        <p:blipFill>
          <a:blip r:embed="rId4">
            <a:extLst/>
          </a:blip>
          <a:srcRect l="27317" t="5036" r="21830" b="69583"/>
          <a:stretch>
            <a:fillRect/>
          </a:stretch>
        </p:blipFill>
        <p:spPr>
          <a:xfrm>
            <a:off x="12522915" y="3399732"/>
            <a:ext cx="2738719" cy="1905001"/>
          </a:xfrm>
          <a:prstGeom prst="rect">
            <a:avLst/>
          </a:prstGeom>
          <a:ln w="12700">
            <a:miter lim="400000"/>
          </a:ln>
        </p:spPr>
      </p:pic>
      <p:sp>
        <p:nvSpPr>
          <p:cNvPr id="1038" name="Arrow"/>
          <p:cNvSpPr/>
          <p:nvPr/>
        </p:nvSpPr>
        <p:spPr>
          <a:xfrm flipH="1" rot="11924916">
            <a:off x="12441127" y="4330921"/>
            <a:ext cx="815256" cy="433637"/>
          </a:xfrm>
          <a:prstGeom prst="rightArrow">
            <a:avLst>
              <a:gd name="adj1" fmla="val 27221"/>
              <a:gd name="adj2" fmla="val 9709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039" name="Arrow"/>
          <p:cNvSpPr/>
          <p:nvPr/>
        </p:nvSpPr>
        <p:spPr>
          <a:xfrm flipH="1" rot="19158435">
            <a:off x="13466246" y="3336538"/>
            <a:ext cx="815255" cy="433637"/>
          </a:xfrm>
          <a:prstGeom prst="rightArrow">
            <a:avLst>
              <a:gd name="adj1" fmla="val 27221"/>
              <a:gd name="adj2" fmla="val 9709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046" name="Group"/>
          <p:cNvGrpSpPr/>
          <p:nvPr/>
        </p:nvGrpSpPr>
        <p:grpSpPr>
          <a:xfrm>
            <a:off x="9366978" y="199885"/>
            <a:ext cx="3048001" cy="3388717"/>
            <a:chOff x="-148783" y="-213716"/>
            <a:chExt cx="3048000" cy="3388716"/>
          </a:xfrm>
        </p:grpSpPr>
        <p:pic>
          <p:nvPicPr>
            <p:cNvPr id="1040" name="Art_freeform_DR_03_Branislav Mirkovic_norm_cleaned.png" descr="Art_freeform_DR_03_Branislav Mirkovic_norm_cleaned.png"/>
            <p:cNvPicPr>
              <a:picLocks noChangeAspect="1"/>
            </p:cNvPicPr>
            <p:nvPr/>
          </p:nvPicPr>
          <p:blipFill>
            <a:blip r:embed="rId5">
              <a:alphaModFix amt="5000"/>
              <a:extLst/>
            </a:blip>
            <a:srcRect l="5442" t="5898" r="9330" b="45455"/>
            <a:stretch>
              <a:fillRect/>
            </a:stretch>
          </p:blipFill>
          <p:spPr>
            <a:xfrm>
              <a:off x="187140" y="301798"/>
              <a:ext cx="2339070" cy="2552701"/>
            </a:xfrm>
            <a:prstGeom prst="rect">
              <a:avLst/>
            </a:prstGeom>
            <a:ln w="12700" cap="flat">
              <a:noFill/>
              <a:miter lim="400000"/>
            </a:ln>
            <a:effectLst/>
          </p:spPr>
        </p:pic>
        <p:grpSp>
          <p:nvGrpSpPr>
            <p:cNvPr id="1043" name="Group"/>
            <p:cNvGrpSpPr/>
            <p:nvPr/>
          </p:nvGrpSpPr>
          <p:grpSpPr>
            <a:xfrm>
              <a:off x="-148784" y="-213717"/>
              <a:ext cx="3048002" cy="3070304"/>
              <a:chOff x="0" y="0"/>
              <a:chExt cx="3048000" cy="3070303"/>
            </a:xfrm>
          </p:grpSpPr>
          <p:sp>
            <p:nvSpPr>
              <p:cNvPr id="1041"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Texture &amp; shading</a:t>
                </a:r>
              </a:p>
            </p:txBody>
          </p:sp>
          <p:pic>
            <p:nvPicPr>
              <p:cNvPr id="1042" name="Art_freeform_DR_03.png" descr="Art_freeform_DR_03.png"/>
              <p:cNvPicPr>
                <a:picLocks noChangeAspect="1"/>
              </p:cNvPicPr>
              <p:nvPr/>
            </p:nvPicPr>
            <p:blipFill>
              <a:blip r:embed="rId6">
                <a:alphaModFix amt="5000"/>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1044" name="Arrow"/>
            <p:cNvSpPr/>
            <p:nvPr/>
          </p:nvSpPr>
          <p:spPr>
            <a:xfrm rot="8180625">
              <a:off x="1631511" y="340058"/>
              <a:ext cx="1142852" cy="393582"/>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45" name="Arrow"/>
            <p:cNvSpPr/>
            <p:nvPr/>
          </p:nvSpPr>
          <p:spPr>
            <a:xfrm rot="19142311">
              <a:off x="-10908" y="2455004"/>
              <a:ext cx="1142853" cy="393581"/>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52" name="Group"/>
          <p:cNvGrpSpPr/>
          <p:nvPr/>
        </p:nvGrpSpPr>
        <p:grpSpPr>
          <a:xfrm>
            <a:off x="6631461" y="7016194"/>
            <a:ext cx="3929064" cy="1850520"/>
            <a:chOff x="0" y="-452937"/>
            <a:chExt cx="3929062" cy="1850518"/>
          </a:xfrm>
        </p:grpSpPr>
        <p:pic>
          <p:nvPicPr>
            <p:cNvPr id="1047" name="Ind_product_TI_01_Branislav Mirkovic_norm_cleaned.png" descr="Ind_product_TI_01_Branislav Mirkovic_norm_cleaned.png"/>
            <p:cNvPicPr>
              <a:picLocks noChangeAspect="1"/>
            </p:cNvPicPr>
            <p:nvPr/>
          </p:nvPicPr>
          <p:blipFill>
            <a:blip r:embed="rId7">
              <a:alphaModFix amt="5000"/>
              <a:extLst/>
            </a:blip>
            <a:srcRect l="11499" t="43227" r="16152" b="23751"/>
            <a:stretch>
              <a:fillRect/>
            </a:stretch>
          </p:blipFill>
          <p:spPr>
            <a:xfrm>
              <a:off x="16642" y="64081"/>
              <a:ext cx="3895624" cy="1333501"/>
            </a:xfrm>
            <a:prstGeom prst="rect">
              <a:avLst/>
            </a:prstGeom>
            <a:ln w="12700" cap="flat">
              <a:noFill/>
              <a:miter lim="400000"/>
            </a:ln>
            <a:effectLst/>
          </p:spPr>
        </p:pic>
        <p:grpSp>
          <p:nvGrpSpPr>
            <p:cNvPr id="1050" name="Group"/>
            <p:cNvGrpSpPr/>
            <p:nvPr/>
          </p:nvGrpSpPr>
          <p:grpSpPr>
            <a:xfrm>
              <a:off x="0" y="-452938"/>
              <a:ext cx="3929063" cy="1849939"/>
              <a:chOff x="0" y="0"/>
              <a:chExt cx="3929062" cy="1849938"/>
            </a:xfrm>
          </p:grpSpPr>
          <p:sp>
            <p:nvSpPr>
              <p:cNvPr id="1048"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Hatching lines</a:t>
                </a:r>
              </a:p>
            </p:txBody>
          </p:sp>
          <p:pic>
            <p:nvPicPr>
              <p:cNvPr id="1049" name="Ind_product_TI_01.png" descr="Ind_product_TI_01.png"/>
              <p:cNvPicPr>
                <a:picLocks noChangeAspect="1"/>
              </p:cNvPicPr>
              <p:nvPr/>
            </p:nvPicPr>
            <p:blipFill>
              <a:blip r:embed="rId8">
                <a:alphaModFix amt="5000"/>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1051" name="Arrow"/>
            <p:cNvSpPr/>
            <p:nvPr/>
          </p:nvSpPr>
          <p:spPr>
            <a:xfrm rot="971268">
              <a:off x="127551" y="210702"/>
              <a:ext cx="1589408" cy="54736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58" name="Group"/>
          <p:cNvGrpSpPr/>
          <p:nvPr/>
        </p:nvGrpSpPr>
        <p:grpSpPr>
          <a:xfrm>
            <a:off x="9418928" y="3327082"/>
            <a:ext cx="3048001" cy="2346818"/>
            <a:chOff x="-462804" y="-441816"/>
            <a:chExt cx="3048000" cy="2346816"/>
          </a:xfrm>
        </p:grpSpPr>
        <p:pic>
          <p:nvPicPr>
            <p:cNvPr id="1053" name="Ind_product_AS_14_Branislav Mirkovic_norm_cleaned.png" descr="Ind_product_AS_14_Branislav Mirkovic_norm_cleaned.png"/>
            <p:cNvPicPr>
              <a:picLocks noChangeAspect="1"/>
            </p:cNvPicPr>
            <p:nvPr/>
          </p:nvPicPr>
          <p:blipFill>
            <a:blip r:embed="rId9">
              <a:alphaModFix amt="5000"/>
              <a:extLst/>
            </a:blip>
            <a:srcRect l="22905" t="33916" r="31078" b="35214"/>
            <a:stretch>
              <a:fillRect/>
            </a:stretch>
          </p:blipFill>
          <p:spPr>
            <a:xfrm>
              <a:off x="115650" y="49012"/>
              <a:ext cx="2044673" cy="1828801"/>
            </a:xfrm>
            <a:prstGeom prst="rect">
              <a:avLst/>
            </a:prstGeom>
            <a:ln w="12700" cap="flat">
              <a:noFill/>
              <a:miter lim="400000"/>
            </a:ln>
            <a:effectLst/>
          </p:spPr>
        </p:pic>
        <p:grpSp>
          <p:nvGrpSpPr>
            <p:cNvPr id="1056" name="Group"/>
            <p:cNvGrpSpPr/>
            <p:nvPr/>
          </p:nvGrpSpPr>
          <p:grpSpPr>
            <a:xfrm>
              <a:off x="-462805" y="-441817"/>
              <a:ext cx="3048001" cy="2346818"/>
              <a:chOff x="0" y="0"/>
              <a:chExt cx="3048000" cy="2346816"/>
            </a:xfrm>
          </p:grpSpPr>
          <p:sp>
            <p:nvSpPr>
              <p:cNvPr id="1054"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Scaffolds</a:t>
                </a:r>
              </a:p>
            </p:txBody>
          </p:sp>
          <p:pic>
            <p:nvPicPr>
              <p:cNvPr id="1055" name="Ind_product_AS_14.png" descr="Ind_product_AS_14.png"/>
              <p:cNvPicPr>
                <a:picLocks noChangeAspect="1"/>
              </p:cNvPicPr>
              <p:nvPr/>
            </p:nvPicPr>
            <p:blipFill>
              <a:blip r:embed="rId10">
                <a:alphaModFix amt="500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1057" name="Arrow"/>
            <p:cNvSpPr/>
            <p:nvPr/>
          </p:nvSpPr>
          <p:spPr>
            <a:xfrm rot="3726508">
              <a:off x="-123377" y="379383"/>
              <a:ext cx="1083098" cy="373003"/>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63" name="Group"/>
          <p:cNvGrpSpPr/>
          <p:nvPr/>
        </p:nvGrpSpPr>
        <p:grpSpPr>
          <a:xfrm>
            <a:off x="6887281" y="4219368"/>
            <a:ext cx="3048001" cy="2814856"/>
            <a:chOff x="-57775" y="-909854"/>
            <a:chExt cx="3048000" cy="2814854"/>
          </a:xfrm>
        </p:grpSpPr>
        <p:grpSp>
          <p:nvGrpSpPr>
            <p:cNvPr id="1061" name="Group"/>
            <p:cNvGrpSpPr/>
            <p:nvPr/>
          </p:nvGrpSpPr>
          <p:grpSpPr>
            <a:xfrm>
              <a:off x="-57776" y="-909855"/>
              <a:ext cx="3048001" cy="2814856"/>
              <a:chOff x="0" y="0"/>
              <a:chExt cx="3048000" cy="2814854"/>
            </a:xfrm>
          </p:grpSpPr>
          <p:sp>
            <p:nvSpPr>
              <p:cNvPr id="1059"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Messy &amp; ambiguous strokes</a:t>
                </a:r>
              </a:p>
            </p:txBody>
          </p:sp>
          <p:pic>
            <p:nvPicPr>
              <p:cNvPr id="1060" name="Image" descr="Image"/>
              <p:cNvPicPr>
                <a:picLocks noChangeAspect="1"/>
              </p:cNvPicPr>
              <p:nvPr/>
            </p:nvPicPr>
            <p:blipFill>
              <a:blip r:embed="rId11">
                <a:alphaModFix amt="500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1062" name="Art_freeform_DR_01_Branislav Mirkovic_norm_cleaned.png" descr="Art_freeform_DR_01_Branislav Mirkovic_norm_cleaned.png"/>
            <p:cNvPicPr>
              <a:picLocks noChangeAspect="1"/>
            </p:cNvPicPr>
            <p:nvPr/>
          </p:nvPicPr>
          <p:blipFill>
            <a:blip r:embed="rId12">
              <a:alphaModFix amt="5000"/>
              <a:extLst/>
            </a:blip>
            <a:srcRect l="47235" t="12112" r="24828" b="59126"/>
            <a:stretch>
              <a:fillRect/>
            </a:stretch>
          </p:blipFill>
          <p:spPr>
            <a:xfrm>
              <a:off x="0" y="0"/>
              <a:ext cx="2685268" cy="1905001"/>
            </a:xfrm>
            <a:prstGeom prst="rect">
              <a:avLst/>
            </a:prstGeom>
            <a:ln w="12700" cap="flat">
              <a:noFill/>
              <a:miter lim="400000"/>
            </a:ln>
            <a:effectLst/>
          </p:spPr>
        </p:pic>
      </p:grpSp>
      <p:grpSp>
        <p:nvGrpSpPr>
          <p:cNvPr id="1068" name="Group"/>
          <p:cNvGrpSpPr/>
          <p:nvPr/>
        </p:nvGrpSpPr>
        <p:grpSpPr>
          <a:xfrm>
            <a:off x="3892483" y="4487645"/>
            <a:ext cx="3048001" cy="1922718"/>
            <a:chOff x="-637722" y="-592354"/>
            <a:chExt cx="3048000" cy="1922716"/>
          </a:xfrm>
        </p:grpSpPr>
        <p:grpSp>
          <p:nvGrpSpPr>
            <p:cNvPr id="1066" name="Group"/>
            <p:cNvGrpSpPr/>
            <p:nvPr/>
          </p:nvGrpSpPr>
          <p:grpSpPr>
            <a:xfrm>
              <a:off x="-637723" y="-592355"/>
              <a:ext cx="3048001" cy="1695175"/>
              <a:chOff x="0" y="0"/>
              <a:chExt cx="3048000" cy="1695173"/>
            </a:xfrm>
          </p:grpSpPr>
          <p:sp>
            <p:nvSpPr>
              <p:cNvPr id="1064"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Junction closure</a:t>
                </a:r>
              </a:p>
            </p:txBody>
          </p:sp>
          <p:pic>
            <p:nvPicPr>
              <p:cNvPr id="1065" name="Art_freeform_baseline_06.jpg" descr="Art_freeform_baseline_06.jpg"/>
              <p:cNvPicPr>
                <a:picLocks noChangeAspect="1"/>
              </p:cNvPicPr>
              <p:nvPr/>
            </p:nvPicPr>
            <p:blipFill>
              <a:blip r:embed="rId13">
                <a:alphaModFix amt="5000"/>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1067" name="Arrow"/>
            <p:cNvSpPr/>
            <p:nvPr/>
          </p:nvSpPr>
          <p:spPr>
            <a:xfrm rot="18272395">
              <a:off x="51523" y="863602"/>
              <a:ext cx="579663" cy="291028"/>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75" name="Group"/>
          <p:cNvGrpSpPr/>
          <p:nvPr/>
        </p:nvGrpSpPr>
        <p:grpSpPr>
          <a:xfrm>
            <a:off x="10572545" y="5817635"/>
            <a:ext cx="3048002" cy="3110282"/>
            <a:chOff x="-226205" y="-481783"/>
            <a:chExt cx="3048000" cy="3110281"/>
          </a:xfrm>
        </p:grpSpPr>
        <p:grpSp>
          <p:nvGrpSpPr>
            <p:cNvPr id="1071" name="Group"/>
            <p:cNvGrpSpPr/>
            <p:nvPr/>
          </p:nvGrpSpPr>
          <p:grpSpPr>
            <a:xfrm>
              <a:off x="-226206" y="-481784"/>
              <a:ext cx="3048001" cy="3066034"/>
              <a:chOff x="0" y="0"/>
              <a:chExt cx="3048000" cy="3066032"/>
            </a:xfrm>
          </p:grpSpPr>
          <p:sp>
            <p:nvSpPr>
              <p:cNvPr id="1069"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Physical artifacts</a:t>
                </a:r>
              </a:p>
            </p:txBody>
          </p:sp>
          <p:pic>
            <p:nvPicPr>
              <p:cNvPr id="1070" name="Ind_architecture_TU_01.png" descr="Ind_architecture_TU_01.png"/>
              <p:cNvPicPr>
                <a:picLocks noChangeAspect="1"/>
              </p:cNvPicPr>
              <p:nvPr/>
            </p:nvPicPr>
            <p:blipFill>
              <a:blip r:embed="rId14">
                <a:alphaModFix amt="5000"/>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1074" name="Group"/>
            <p:cNvGrpSpPr/>
            <p:nvPr/>
          </p:nvGrpSpPr>
          <p:grpSpPr>
            <a:xfrm>
              <a:off x="0" y="0"/>
              <a:ext cx="2250295" cy="2628499"/>
              <a:chOff x="0" y="0"/>
              <a:chExt cx="2250294" cy="2628498"/>
            </a:xfrm>
          </p:grpSpPr>
          <p:pic>
            <p:nvPicPr>
              <p:cNvPr id="1072" name="Ind_architecture_TU_01_Branislav Mirkovic_norm_cleaned.png" descr="Ind_architecture_TU_01_Branislav Mirkovic_norm_cleaned.png"/>
              <p:cNvPicPr>
                <a:picLocks noChangeAspect="1"/>
              </p:cNvPicPr>
              <p:nvPr/>
            </p:nvPicPr>
            <p:blipFill>
              <a:blip r:embed="rId15">
                <a:alphaModFix amt="5000"/>
                <a:extLst/>
              </a:blip>
              <a:srcRect l="0" t="0" r="0" b="0"/>
              <a:stretch>
                <a:fillRect/>
              </a:stretch>
            </p:blipFill>
            <p:spPr>
              <a:xfrm>
                <a:off x="345294" y="0"/>
                <a:ext cx="1905001" cy="2540000"/>
              </a:xfrm>
              <a:prstGeom prst="rect">
                <a:avLst/>
              </a:prstGeom>
              <a:ln w="12700" cap="flat">
                <a:noFill/>
                <a:miter lim="400000"/>
              </a:ln>
              <a:effectLst/>
            </p:spPr>
          </p:pic>
          <p:sp>
            <p:nvSpPr>
              <p:cNvPr id="1073" name="Arrow"/>
              <p:cNvSpPr/>
              <p:nvPr/>
            </p:nvSpPr>
            <p:spPr>
              <a:xfrm rot="19925878">
                <a:off x="43114" y="2121831"/>
                <a:ext cx="711842" cy="361100"/>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grpSp>
        <p:nvGrpSpPr>
          <p:cNvPr id="1081" name="Group"/>
          <p:cNvGrpSpPr/>
          <p:nvPr/>
        </p:nvGrpSpPr>
        <p:grpSpPr>
          <a:xfrm>
            <a:off x="13196453" y="5555803"/>
            <a:ext cx="3048001" cy="3132355"/>
            <a:chOff x="-436165" y="-592354"/>
            <a:chExt cx="3048000" cy="3132354"/>
          </a:xfrm>
        </p:grpSpPr>
        <p:grpSp>
          <p:nvGrpSpPr>
            <p:cNvPr id="1078" name="Group"/>
            <p:cNvGrpSpPr/>
            <p:nvPr/>
          </p:nvGrpSpPr>
          <p:grpSpPr>
            <a:xfrm>
              <a:off x="-436166" y="-592355"/>
              <a:ext cx="3048001" cy="3132356"/>
              <a:chOff x="0" y="0"/>
              <a:chExt cx="3048000" cy="3132354"/>
            </a:xfrm>
          </p:grpSpPr>
          <p:sp>
            <p:nvSpPr>
              <p:cNvPr id="1076"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Stroke thickness</a:t>
                </a:r>
              </a:p>
            </p:txBody>
          </p:sp>
          <p:pic>
            <p:nvPicPr>
              <p:cNvPr id="1077" name="Art_freeform_PB_01.jpg" descr="Art_freeform_PB_01.jpg"/>
              <p:cNvPicPr>
                <a:picLocks noChangeAspect="1"/>
              </p:cNvPicPr>
              <p:nvPr/>
            </p:nvPicPr>
            <p:blipFill>
              <a:blip r:embed="rId16">
                <a:alphaModFix amt="5000"/>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079" name="Arrow"/>
            <p:cNvSpPr/>
            <p:nvPr/>
          </p:nvSpPr>
          <p:spPr>
            <a:xfrm rot="3212117">
              <a:off x="21362" y="467739"/>
              <a:ext cx="1044797" cy="388036"/>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80" name="Arrow"/>
            <p:cNvSpPr/>
            <p:nvPr/>
          </p:nvSpPr>
          <p:spPr>
            <a:xfrm rot="7331309">
              <a:off x="1304112" y="767087"/>
              <a:ext cx="1044797" cy="38803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087" name="Group"/>
          <p:cNvGrpSpPr/>
          <p:nvPr/>
        </p:nvGrpSpPr>
        <p:grpSpPr>
          <a:xfrm>
            <a:off x="5700977" y="1058645"/>
            <a:ext cx="3714298" cy="2497356"/>
            <a:chOff x="0" y="-592354"/>
            <a:chExt cx="3714297" cy="2497354"/>
          </a:xfrm>
        </p:grpSpPr>
        <p:grpSp>
          <p:nvGrpSpPr>
            <p:cNvPr id="1084" name="Group"/>
            <p:cNvGrpSpPr/>
            <p:nvPr/>
          </p:nvGrpSpPr>
          <p:grpSpPr>
            <a:xfrm>
              <a:off x="666297" y="-592355"/>
              <a:ext cx="3048001" cy="2497356"/>
              <a:chOff x="0" y="0"/>
              <a:chExt cx="3048000" cy="2497354"/>
            </a:xfrm>
          </p:grpSpPr>
          <p:sp>
            <p:nvSpPr>
              <p:cNvPr id="1082"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Global change</a:t>
                </a:r>
              </a:p>
            </p:txBody>
          </p:sp>
          <p:pic>
            <p:nvPicPr>
              <p:cNvPr id="1083" name="Art_freeform_GL_02.jpg" descr="Art_freeform_GL_02.jpg"/>
              <p:cNvPicPr>
                <a:picLocks noChangeAspect="1"/>
              </p:cNvPicPr>
              <p:nvPr/>
            </p:nvPicPr>
            <p:blipFill>
              <a:blip r:embed="rId17">
                <a:alphaModFix amt="5000"/>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1085" name="Arrow"/>
            <p:cNvSpPr/>
            <p:nvPr/>
          </p:nvSpPr>
          <p:spPr>
            <a:xfrm flipH="1" rot="10321176">
              <a:off x="2295898" y="654363"/>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86" name="Arrow"/>
            <p:cNvSpPr/>
            <p:nvPr/>
          </p:nvSpPr>
          <p:spPr>
            <a:xfrm flipH="1" rot="11924916">
              <a:off x="65283" y="301815"/>
              <a:ext cx="1107443" cy="589052"/>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1037"/>
                                        </p:tgtEl>
                                        <p:attrNameLst>
                                          <p:attrName>style.visibility</p:attrName>
                                        </p:attrNameLst>
                                      </p:cBhvr>
                                      <p:to>
                                        <p:strVal val="visible"/>
                                      </p:to>
                                    </p:set>
                                    <p:animEffect filter="wipe(left)" transition="in">
                                      <p:cBhvr>
                                        <p:cTn id="7" dur="10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7"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Ideal Cleaned Sketch"/>
          <p:cNvSpPr txBox="1"/>
          <p:nvPr>
            <p:ph type="title"/>
          </p:nvPr>
        </p:nvSpPr>
        <p:spPr>
          <a:prstGeom prst="rect">
            <a:avLst/>
          </a:prstGeom>
        </p:spPr>
        <p:txBody>
          <a:bodyPr/>
          <a:lstStyle/>
          <a:p>
            <a:pPr/>
            <a:r>
              <a:t>Ideal Cleaned Sketch</a:t>
            </a:r>
          </a:p>
        </p:txBody>
      </p:sp>
      <p:sp>
        <p:nvSpPr>
          <p:cNvPr id="1092" name="Consolidate rough strokes…"/>
          <p:cNvSpPr txBox="1"/>
          <p:nvPr>
            <p:ph type="body" sz="half" idx="1"/>
          </p:nvPr>
        </p:nvSpPr>
        <p:spPr>
          <a:xfrm>
            <a:off x="869626" y="2400888"/>
            <a:ext cx="5824011" cy="5549044"/>
          </a:xfrm>
          <a:prstGeom prst="rect">
            <a:avLst/>
          </a:prstGeom>
        </p:spPr>
        <p:txBody>
          <a:bodyPr/>
          <a:lstStyle/>
          <a:p>
            <a:pPr marL="223374" indent="-223374" defTabSz="926591">
              <a:lnSpc>
                <a:spcPct val="100000"/>
              </a:lnSpc>
              <a:spcBef>
                <a:spcPts val="900"/>
              </a:spcBef>
              <a:defRPr b="1" sz="2736">
                <a:latin typeface="Helvetica Neue"/>
                <a:ea typeface="Helvetica Neue"/>
                <a:cs typeface="Helvetica Neue"/>
                <a:sym typeface="Helvetica Neue"/>
              </a:defRPr>
            </a:pPr>
            <a:r>
              <a:t>Consolidate rough strokes</a:t>
            </a:r>
          </a:p>
          <a:p>
            <a:pPr lvl="1" marL="483978" indent="-223374" defTabSz="926591">
              <a:lnSpc>
                <a:spcPct val="100000"/>
              </a:lnSpc>
              <a:spcBef>
                <a:spcPts val="900"/>
              </a:spcBef>
              <a:defRPr sz="2736"/>
            </a:pPr>
            <a:r>
              <a:t>Messy &amp; ambiguous strokes</a:t>
            </a:r>
          </a:p>
          <a:p>
            <a:pPr lvl="1" marL="483978" indent="-223374" defTabSz="926591">
              <a:lnSpc>
                <a:spcPct val="100000"/>
              </a:lnSpc>
              <a:spcBef>
                <a:spcPts val="900"/>
              </a:spcBef>
              <a:defRPr sz="2736"/>
            </a:pPr>
            <a:r>
              <a:t>Physical artifacts</a:t>
            </a:r>
          </a:p>
          <a:p>
            <a:pPr marL="223374" indent="-223374" defTabSz="926591">
              <a:lnSpc>
                <a:spcPct val="120000"/>
              </a:lnSpc>
              <a:spcBef>
                <a:spcPts val="900"/>
              </a:spcBef>
              <a:defRPr b="1" sz="2736">
                <a:latin typeface="Helvetica Neue"/>
                <a:ea typeface="Helvetica Neue"/>
                <a:cs typeface="Helvetica Neue"/>
                <a:sym typeface="Helvetica Neue"/>
              </a:defRPr>
            </a:pPr>
            <a:r>
              <a:t>Identify and separate non-shape strokes</a:t>
            </a:r>
          </a:p>
          <a:p>
            <a:pPr marL="223374" indent="-223374" defTabSz="926591">
              <a:lnSpc>
                <a:spcPct val="100000"/>
              </a:lnSpc>
              <a:spcBef>
                <a:spcPts val="900"/>
              </a:spcBef>
              <a:defRPr b="1" sz="2736">
                <a:latin typeface="Helvetica Neue"/>
                <a:ea typeface="Helvetica Neue"/>
                <a:cs typeface="Helvetica Neue"/>
                <a:sym typeface="Helvetica Neue"/>
              </a:defRPr>
            </a:pPr>
            <a:r>
              <a:t>Close junctions</a:t>
            </a:r>
          </a:p>
          <a:p>
            <a:pPr marL="223374" indent="-223374" defTabSz="926591">
              <a:lnSpc>
                <a:spcPct val="100000"/>
              </a:lnSpc>
              <a:spcBef>
                <a:spcPts val="900"/>
              </a:spcBef>
              <a:defRPr b="1" sz="2736">
                <a:latin typeface="Helvetica Neue"/>
                <a:ea typeface="Helvetica Neue"/>
                <a:cs typeface="Helvetica Neue"/>
                <a:sym typeface="Helvetica Neue"/>
              </a:defRPr>
            </a:pPr>
            <a:r>
              <a:t>Retain</a:t>
            </a:r>
          </a:p>
          <a:p>
            <a:pPr lvl="1" marL="483978" indent="-223374" defTabSz="926591">
              <a:lnSpc>
                <a:spcPct val="100000"/>
              </a:lnSpc>
              <a:spcBef>
                <a:spcPts val="900"/>
              </a:spcBef>
              <a:defRPr sz="2736"/>
            </a:pPr>
            <a:r>
              <a:t>Stroke thickness &amp; color</a:t>
            </a:r>
          </a:p>
          <a:p>
            <a:pPr lvl="1" marL="483978" indent="-223374" defTabSz="926591">
              <a:lnSpc>
                <a:spcPct val="100000"/>
              </a:lnSpc>
              <a:spcBef>
                <a:spcPts val="900"/>
              </a:spcBef>
              <a:defRPr sz="2736"/>
            </a:pPr>
            <a:r>
              <a:t>Deliberately non-smooth</a:t>
            </a:r>
          </a:p>
          <a:p>
            <a:pPr lvl="1" marL="483978" indent="-223374" defTabSz="926591">
              <a:lnSpc>
                <a:spcPct val="100000"/>
              </a:lnSpc>
              <a:spcBef>
                <a:spcPts val="900"/>
              </a:spcBef>
              <a:defRPr sz="2736"/>
            </a:pPr>
            <a:r>
              <a:t>Global change (out of scope)</a:t>
            </a:r>
          </a:p>
        </p:txBody>
      </p:sp>
      <p:grpSp>
        <p:nvGrpSpPr>
          <p:cNvPr id="1099" name="Group"/>
          <p:cNvGrpSpPr/>
          <p:nvPr/>
        </p:nvGrpSpPr>
        <p:grpSpPr>
          <a:xfrm>
            <a:off x="9366978" y="199885"/>
            <a:ext cx="3048001" cy="3388717"/>
            <a:chOff x="-148783" y="-213716"/>
            <a:chExt cx="3048000" cy="3388716"/>
          </a:xfrm>
        </p:grpSpPr>
        <p:pic>
          <p:nvPicPr>
            <p:cNvPr id="1093" name="Art_freeform_DR_03_Branislav Mirkovic_norm_cleaned.png" descr="Art_freeform_DR_03_Branislav Mirkovic_norm_cleaned.png"/>
            <p:cNvPicPr>
              <a:picLocks noChangeAspect="1"/>
            </p:cNvPicPr>
            <p:nvPr/>
          </p:nvPicPr>
          <p:blipFill>
            <a:blip r:embed="rId3">
              <a:alphaModFix amt="5000"/>
              <a:extLst/>
            </a:blip>
            <a:srcRect l="5442" t="5898" r="9330" b="45455"/>
            <a:stretch>
              <a:fillRect/>
            </a:stretch>
          </p:blipFill>
          <p:spPr>
            <a:xfrm>
              <a:off x="187140" y="301798"/>
              <a:ext cx="2339070" cy="2552701"/>
            </a:xfrm>
            <a:prstGeom prst="rect">
              <a:avLst/>
            </a:prstGeom>
            <a:ln w="12700" cap="flat">
              <a:noFill/>
              <a:miter lim="400000"/>
            </a:ln>
            <a:effectLst/>
          </p:spPr>
        </p:pic>
        <p:grpSp>
          <p:nvGrpSpPr>
            <p:cNvPr id="1096" name="Group"/>
            <p:cNvGrpSpPr/>
            <p:nvPr/>
          </p:nvGrpSpPr>
          <p:grpSpPr>
            <a:xfrm>
              <a:off x="-148784" y="-213717"/>
              <a:ext cx="3048002" cy="3070304"/>
              <a:chOff x="0" y="0"/>
              <a:chExt cx="3048000" cy="3070303"/>
            </a:xfrm>
          </p:grpSpPr>
          <p:sp>
            <p:nvSpPr>
              <p:cNvPr id="1094" name="Texture &amp; shading"/>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Texture &amp; shading</a:t>
                </a:r>
              </a:p>
            </p:txBody>
          </p:sp>
          <p:pic>
            <p:nvPicPr>
              <p:cNvPr id="1095" name="Art_freeform_DR_03.png" descr="Art_freeform_DR_03.png"/>
              <p:cNvPicPr>
                <a:picLocks noChangeAspect="1"/>
              </p:cNvPicPr>
              <p:nvPr/>
            </p:nvPicPr>
            <p:blipFill>
              <a:blip r:embed="rId4">
                <a:alphaModFix amt="5000"/>
                <a:extLst/>
              </a:blip>
              <a:srcRect l="14618" t="4017" r="1355" b="47176"/>
              <a:stretch>
                <a:fillRect/>
              </a:stretch>
            </p:blipFill>
            <p:spPr>
              <a:xfrm>
                <a:off x="372832" y="513332"/>
                <a:ext cx="2302336" cy="2556972"/>
              </a:xfrm>
              <a:prstGeom prst="rect">
                <a:avLst/>
              </a:prstGeom>
              <a:ln w="12700" cap="flat">
                <a:noFill/>
                <a:miter lim="400000"/>
              </a:ln>
              <a:effectLst/>
            </p:spPr>
          </p:pic>
        </p:grpSp>
        <p:sp>
          <p:nvSpPr>
            <p:cNvPr id="1097" name="Arrow"/>
            <p:cNvSpPr/>
            <p:nvPr/>
          </p:nvSpPr>
          <p:spPr>
            <a:xfrm rot="8180625">
              <a:off x="1631511" y="340058"/>
              <a:ext cx="1142852" cy="393582"/>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098" name="Arrow"/>
            <p:cNvSpPr/>
            <p:nvPr/>
          </p:nvSpPr>
          <p:spPr>
            <a:xfrm rot="19142311">
              <a:off x="-10908" y="2455004"/>
              <a:ext cx="1142853" cy="393581"/>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105" name="Group"/>
          <p:cNvGrpSpPr/>
          <p:nvPr/>
        </p:nvGrpSpPr>
        <p:grpSpPr>
          <a:xfrm>
            <a:off x="6631461" y="7016194"/>
            <a:ext cx="3929064" cy="1850520"/>
            <a:chOff x="0" y="-452937"/>
            <a:chExt cx="3929062" cy="1850518"/>
          </a:xfrm>
        </p:grpSpPr>
        <p:pic>
          <p:nvPicPr>
            <p:cNvPr id="1100" name="Ind_product_TI_01_Branislav Mirkovic_norm_cleaned.png" descr="Ind_product_TI_01_Branislav Mirkovic_norm_cleaned.png"/>
            <p:cNvPicPr>
              <a:picLocks noChangeAspect="1"/>
            </p:cNvPicPr>
            <p:nvPr/>
          </p:nvPicPr>
          <p:blipFill>
            <a:blip r:embed="rId5">
              <a:alphaModFix amt="5000"/>
              <a:extLst/>
            </a:blip>
            <a:srcRect l="11499" t="43227" r="16152" b="23751"/>
            <a:stretch>
              <a:fillRect/>
            </a:stretch>
          </p:blipFill>
          <p:spPr>
            <a:xfrm>
              <a:off x="16642" y="64081"/>
              <a:ext cx="3895624" cy="1333501"/>
            </a:xfrm>
            <a:prstGeom prst="rect">
              <a:avLst/>
            </a:prstGeom>
            <a:ln w="12700" cap="flat">
              <a:noFill/>
              <a:miter lim="400000"/>
            </a:ln>
            <a:effectLst/>
          </p:spPr>
        </p:pic>
        <p:grpSp>
          <p:nvGrpSpPr>
            <p:cNvPr id="1103" name="Group"/>
            <p:cNvGrpSpPr/>
            <p:nvPr/>
          </p:nvGrpSpPr>
          <p:grpSpPr>
            <a:xfrm>
              <a:off x="0" y="-452938"/>
              <a:ext cx="3929063" cy="1849939"/>
              <a:chOff x="0" y="0"/>
              <a:chExt cx="3929062" cy="1849938"/>
            </a:xfrm>
          </p:grpSpPr>
          <p:sp>
            <p:nvSpPr>
              <p:cNvPr id="1101" name="Hatching lines"/>
              <p:cNvSpPr/>
              <p:nvPr/>
            </p:nvSpPr>
            <p:spPr>
              <a:xfrm>
                <a:off x="0" y="0"/>
                <a:ext cx="3929063"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Hatching lines</a:t>
                </a:r>
              </a:p>
            </p:txBody>
          </p:sp>
          <p:pic>
            <p:nvPicPr>
              <p:cNvPr id="1102" name="Ind_product_TI_01.png" descr="Ind_product_TI_01.png"/>
              <p:cNvPicPr>
                <a:picLocks noChangeAspect="1"/>
              </p:cNvPicPr>
              <p:nvPr/>
            </p:nvPicPr>
            <p:blipFill>
              <a:blip r:embed="rId6">
                <a:alphaModFix amt="5000"/>
                <a:extLst/>
              </a:blip>
              <a:srcRect l="17387" t="42501" r="23345" b="30615"/>
              <a:stretch>
                <a:fillRect/>
              </a:stretch>
            </p:blipFill>
            <p:spPr>
              <a:xfrm>
                <a:off x="0" y="513332"/>
                <a:ext cx="3929011" cy="1336607"/>
              </a:xfrm>
              <a:prstGeom prst="rect">
                <a:avLst/>
              </a:prstGeom>
              <a:ln w="12700" cap="flat">
                <a:noFill/>
                <a:miter lim="400000"/>
              </a:ln>
              <a:effectLst>
                <a:outerShdw sx="100000" sy="100000" kx="0" ky="0" algn="b" rotWithShape="0" blurRad="190500" dist="8455" dir="5400000">
                  <a:srgbClr val="000000"/>
                </a:outerShdw>
              </a:effectLst>
            </p:spPr>
          </p:pic>
        </p:grpSp>
        <p:sp>
          <p:nvSpPr>
            <p:cNvPr id="1104" name="Arrow"/>
            <p:cNvSpPr/>
            <p:nvPr/>
          </p:nvSpPr>
          <p:spPr>
            <a:xfrm rot="971268">
              <a:off x="127551" y="210702"/>
              <a:ext cx="1589408" cy="54736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111" name="Group"/>
          <p:cNvGrpSpPr/>
          <p:nvPr/>
        </p:nvGrpSpPr>
        <p:grpSpPr>
          <a:xfrm>
            <a:off x="9418928" y="3327082"/>
            <a:ext cx="3048001" cy="2346818"/>
            <a:chOff x="-462804" y="-441816"/>
            <a:chExt cx="3048000" cy="2346816"/>
          </a:xfrm>
        </p:grpSpPr>
        <p:pic>
          <p:nvPicPr>
            <p:cNvPr id="1106" name="Ind_product_AS_14_Branislav Mirkovic_norm_cleaned.png" descr="Ind_product_AS_14_Branislav Mirkovic_norm_cleaned.png"/>
            <p:cNvPicPr>
              <a:picLocks noChangeAspect="1"/>
            </p:cNvPicPr>
            <p:nvPr/>
          </p:nvPicPr>
          <p:blipFill>
            <a:blip r:embed="rId7">
              <a:alphaModFix amt="5000"/>
              <a:extLst/>
            </a:blip>
            <a:srcRect l="22905" t="33916" r="31078" b="35214"/>
            <a:stretch>
              <a:fillRect/>
            </a:stretch>
          </p:blipFill>
          <p:spPr>
            <a:xfrm>
              <a:off x="115650" y="49012"/>
              <a:ext cx="2044673" cy="1828801"/>
            </a:xfrm>
            <a:prstGeom prst="rect">
              <a:avLst/>
            </a:prstGeom>
            <a:ln w="12700" cap="flat">
              <a:noFill/>
              <a:miter lim="400000"/>
            </a:ln>
            <a:effectLst/>
          </p:spPr>
        </p:pic>
        <p:grpSp>
          <p:nvGrpSpPr>
            <p:cNvPr id="1109" name="Group"/>
            <p:cNvGrpSpPr/>
            <p:nvPr/>
          </p:nvGrpSpPr>
          <p:grpSpPr>
            <a:xfrm>
              <a:off x="-462805" y="-441817"/>
              <a:ext cx="3048001" cy="2346818"/>
              <a:chOff x="0" y="0"/>
              <a:chExt cx="3048000" cy="2346816"/>
            </a:xfrm>
          </p:grpSpPr>
          <p:sp>
            <p:nvSpPr>
              <p:cNvPr id="1107" name="Scaffold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Scaffolds</a:t>
                </a:r>
              </a:p>
            </p:txBody>
          </p:sp>
          <p:pic>
            <p:nvPicPr>
              <p:cNvPr id="1108" name="Ind_product_AS_14.png" descr="Ind_product_AS_14.png"/>
              <p:cNvPicPr>
                <a:picLocks noChangeAspect="1"/>
              </p:cNvPicPr>
              <p:nvPr/>
            </p:nvPicPr>
            <p:blipFill>
              <a:blip r:embed="rId8">
                <a:alphaModFix amt="5000"/>
                <a:extLst/>
              </a:blip>
              <a:srcRect l="23863" t="34119" r="31829" b="34119"/>
              <a:stretch>
                <a:fillRect/>
              </a:stretch>
            </p:blipFill>
            <p:spPr>
              <a:xfrm>
                <a:off x="564753" y="513332"/>
                <a:ext cx="1918319" cy="1833485"/>
              </a:xfrm>
              <a:prstGeom prst="rect">
                <a:avLst/>
              </a:prstGeom>
              <a:ln w="12700" cap="flat">
                <a:noFill/>
                <a:miter lim="400000"/>
              </a:ln>
              <a:effectLst>
                <a:outerShdw sx="100000" sy="100000" kx="0" ky="0" algn="b" rotWithShape="0" blurRad="190500" dist="8455" dir="5400000">
                  <a:srgbClr val="000000"/>
                </a:outerShdw>
              </a:effectLst>
            </p:spPr>
          </p:pic>
        </p:grpSp>
        <p:sp>
          <p:nvSpPr>
            <p:cNvPr id="1110" name="Arrow"/>
            <p:cNvSpPr/>
            <p:nvPr/>
          </p:nvSpPr>
          <p:spPr>
            <a:xfrm rot="3726508">
              <a:off x="-123377" y="379383"/>
              <a:ext cx="1083098" cy="373003"/>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116" name="Group"/>
          <p:cNvGrpSpPr/>
          <p:nvPr/>
        </p:nvGrpSpPr>
        <p:grpSpPr>
          <a:xfrm>
            <a:off x="6887281" y="4219368"/>
            <a:ext cx="3048001" cy="2814856"/>
            <a:chOff x="-57775" y="-909854"/>
            <a:chExt cx="3048000" cy="2814854"/>
          </a:xfrm>
        </p:grpSpPr>
        <p:grpSp>
          <p:nvGrpSpPr>
            <p:cNvPr id="1114" name="Group"/>
            <p:cNvGrpSpPr/>
            <p:nvPr/>
          </p:nvGrpSpPr>
          <p:grpSpPr>
            <a:xfrm>
              <a:off x="-57776" y="-909855"/>
              <a:ext cx="3048001" cy="2814856"/>
              <a:chOff x="0" y="0"/>
              <a:chExt cx="3048000" cy="2814854"/>
            </a:xfrm>
          </p:grpSpPr>
          <p:sp>
            <p:nvSpPr>
              <p:cNvPr id="1112" name="Messy &amp; ambiguous strokes"/>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Messy &amp; ambiguous strokes</a:t>
                </a:r>
              </a:p>
            </p:txBody>
          </p:sp>
          <p:pic>
            <p:nvPicPr>
              <p:cNvPr id="1113" name="Image" descr="Image"/>
              <p:cNvPicPr>
                <a:picLocks noChangeAspect="1"/>
              </p:cNvPicPr>
              <p:nvPr/>
            </p:nvPicPr>
            <p:blipFill>
              <a:blip r:embed="rId9">
                <a:alphaModFix amt="5000"/>
                <a:extLst/>
              </a:blip>
              <a:srcRect l="44835" t="11377" r="22549" b="55502"/>
              <a:stretch>
                <a:fillRect/>
              </a:stretch>
            </p:blipFill>
            <p:spPr>
              <a:xfrm>
                <a:off x="162718" y="909854"/>
                <a:ext cx="2722378"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1115" name="Art_freeform_DR_01_Branislav Mirkovic_norm_cleaned.png" descr="Art_freeform_DR_01_Branislav Mirkovic_norm_cleaned.png"/>
            <p:cNvPicPr>
              <a:picLocks noChangeAspect="1"/>
            </p:cNvPicPr>
            <p:nvPr/>
          </p:nvPicPr>
          <p:blipFill>
            <a:blip r:embed="rId10">
              <a:alphaModFix amt="5000"/>
              <a:extLst/>
            </a:blip>
            <a:srcRect l="47235" t="12112" r="24828" b="59126"/>
            <a:stretch>
              <a:fillRect/>
            </a:stretch>
          </p:blipFill>
          <p:spPr>
            <a:xfrm>
              <a:off x="0" y="0"/>
              <a:ext cx="2685268" cy="1905001"/>
            </a:xfrm>
            <a:prstGeom prst="rect">
              <a:avLst/>
            </a:prstGeom>
            <a:ln w="12700" cap="flat">
              <a:noFill/>
              <a:miter lim="400000"/>
            </a:ln>
            <a:effectLst/>
          </p:spPr>
        </p:pic>
      </p:grpSp>
      <p:grpSp>
        <p:nvGrpSpPr>
          <p:cNvPr id="1121" name="Group"/>
          <p:cNvGrpSpPr/>
          <p:nvPr/>
        </p:nvGrpSpPr>
        <p:grpSpPr>
          <a:xfrm>
            <a:off x="3892483" y="4487645"/>
            <a:ext cx="3048001" cy="1922718"/>
            <a:chOff x="-637722" y="-592354"/>
            <a:chExt cx="3048000" cy="1922716"/>
          </a:xfrm>
        </p:grpSpPr>
        <p:grpSp>
          <p:nvGrpSpPr>
            <p:cNvPr id="1119" name="Group"/>
            <p:cNvGrpSpPr/>
            <p:nvPr/>
          </p:nvGrpSpPr>
          <p:grpSpPr>
            <a:xfrm>
              <a:off x="-637723" y="-592355"/>
              <a:ext cx="3048001" cy="1695175"/>
              <a:chOff x="0" y="0"/>
              <a:chExt cx="3048000" cy="1695173"/>
            </a:xfrm>
          </p:grpSpPr>
          <p:sp>
            <p:nvSpPr>
              <p:cNvPr id="1117" name="Junction closur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Junction closure</a:t>
                </a:r>
              </a:p>
            </p:txBody>
          </p:sp>
          <p:pic>
            <p:nvPicPr>
              <p:cNvPr id="1118" name="Art_freeform_baseline_06.jpg" descr="Art_freeform_baseline_06.jpg"/>
              <p:cNvPicPr>
                <a:picLocks noChangeAspect="1"/>
              </p:cNvPicPr>
              <p:nvPr/>
            </p:nvPicPr>
            <p:blipFill>
              <a:blip r:embed="rId11">
                <a:alphaModFix amt="5000"/>
                <a:extLst/>
              </a:blip>
              <a:srcRect l="73343" t="32677" r="16500" b="58639"/>
              <a:stretch>
                <a:fillRect/>
              </a:stretch>
            </p:blipFill>
            <p:spPr>
              <a:xfrm>
                <a:off x="637722" y="592354"/>
                <a:ext cx="1772556" cy="1102820"/>
              </a:xfrm>
              <a:prstGeom prst="rect">
                <a:avLst/>
              </a:prstGeom>
              <a:ln w="12700" cap="flat">
                <a:noFill/>
                <a:miter lim="400000"/>
              </a:ln>
              <a:effectLst>
                <a:outerShdw sx="100000" sy="100000" kx="0" ky="0" algn="b" rotWithShape="0" blurRad="190500" dist="8455" dir="5400000">
                  <a:srgbClr val="000000"/>
                </a:outerShdw>
              </a:effectLst>
            </p:spPr>
          </p:pic>
        </p:grpSp>
        <p:sp>
          <p:nvSpPr>
            <p:cNvPr id="1120" name="Arrow"/>
            <p:cNvSpPr/>
            <p:nvPr/>
          </p:nvSpPr>
          <p:spPr>
            <a:xfrm rot="18272395">
              <a:off x="51523" y="863602"/>
              <a:ext cx="579663" cy="291028"/>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128" name="Group"/>
          <p:cNvGrpSpPr/>
          <p:nvPr/>
        </p:nvGrpSpPr>
        <p:grpSpPr>
          <a:xfrm>
            <a:off x="10572545" y="5817635"/>
            <a:ext cx="3048002" cy="3110282"/>
            <a:chOff x="-226205" y="-481783"/>
            <a:chExt cx="3048000" cy="3110281"/>
          </a:xfrm>
        </p:grpSpPr>
        <p:grpSp>
          <p:nvGrpSpPr>
            <p:cNvPr id="1124" name="Group"/>
            <p:cNvGrpSpPr/>
            <p:nvPr/>
          </p:nvGrpSpPr>
          <p:grpSpPr>
            <a:xfrm>
              <a:off x="-226206" y="-481784"/>
              <a:ext cx="3048001" cy="3066034"/>
              <a:chOff x="0" y="0"/>
              <a:chExt cx="3048000" cy="3066032"/>
            </a:xfrm>
          </p:grpSpPr>
          <p:sp>
            <p:nvSpPr>
              <p:cNvPr id="1122" name="Physical artifacts"/>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solidFill>
                      <a:srgbClr val="000000">
                        <a:alpha val="5000"/>
                      </a:srgbClr>
                    </a:solidFill>
                  </a:defRPr>
                </a:lvl1pPr>
              </a:lstStyle>
              <a:p>
                <a:pPr/>
                <a:r>
                  <a:t>Physical artifacts</a:t>
                </a:r>
              </a:p>
            </p:txBody>
          </p:sp>
          <p:pic>
            <p:nvPicPr>
              <p:cNvPr id="1123" name="Ind_architecture_TU_01.png" descr="Ind_architecture_TU_01.png"/>
              <p:cNvPicPr>
                <a:picLocks noChangeAspect="1"/>
              </p:cNvPicPr>
              <p:nvPr/>
            </p:nvPicPr>
            <p:blipFill>
              <a:blip r:embed="rId12">
                <a:alphaModFix amt="5000"/>
                <a:extLst/>
              </a:blip>
              <a:srcRect l="0" t="0" r="0" b="0"/>
              <a:stretch>
                <a:fillRect/>
              </a:stretch>
            </p:blipFill>
            <p:spPr>
              <a:xfrm>
                <a:off x="571500" y="526032"/>
                <a:ext cx="1905001"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1127" name="Group"/>
            <p:cNvGrpSpPr/>
            <p:nvPr/>
          </p:nvGrpSpPr>
          <p:grpSpPr>
            <a:xfrm>
              <a:off x="0" y="0"/>
              <a:ext cx="2250295" cy="2628499"/>
              <a:chOff x="0" y="0"/>
              <a:chExt cx="2250294" cy="2628498"/>
            </a:xfrm>
          </p:grpSpPr>
          <p:pic>
            <p:nvPicPr>
              <p:cNvPr id="1125" name="Ind_architecture_TU_01_Branislav Mirkovic_norm_cleaned.png" descr="Ind_architecture_TU_01_Branislav Mirkovic_norm_cleaned.png"/>
              <p:cNvPicPr>
                <a:picLocks noChangeAspect="1"/>
              </p:cNvPicPr>
              <p:nvPr/>
            </p:nvPicPr>
            <p:blipFill>
              <a:blip r:embed="rId13">
                <a:alphaModFix amt="5000"/>
                <a:extLst/>
              </a:blip>
              <a:srcRect l="0" t="0" r="0" b="0"/>
              <a:stretch>
                <a:fillRect/>
              </a:stretch>
            </p:blipFill>
            <p:spPr>
              <a:xfrm>
                <a:off x="345294" y="0"/>
                <a:ext cx="1905001" cy="2540000"/>
              </a:xfrm>
              <a:prstGeom prst="rect">
                <a:avLst/>
              </a:prstGeom>
              <a:ln w="12700" cap="flat">
                <a:noFill/>
                <a:miter lim="400000"/>
              </a:ln>
              <a:effectLst/>
            </p:spPr>
          </p:pic>
          <p:sp>
            <p:nvSpPr>
              <p:cNvPr id="1126" name="Arrow"/>
              <p:cNvSpPr/>
              <p:nvPr/>
            </p:nvSpPr>
            <p:spPr>
              <a:xfrm rot="19925878">
                <a:off x="43114" y="2121831"/>
                <a:ext cx="711842" cy="361100"/>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grpSp>
        <p:nvGrpSpPr>
          <p:cNvPr id="1134" name="Group"/>
          <p:cNvGrpSpPr/>
          <p:nvPr/>
        </p:nvGrpSpPr>
        <p:grpSpPr>
          <a:xfrm>
            <a:off x="13196453" y="5555803"/>
            <a:ext cx="3048001" cy="3132355"/>
            <a:chOff x="-436165" y="-592354"/>
            <a:chExt cx="3048000" cy="3132354"/>
          </a:xfrm>
        </p:grpSpPr>
        <p:grpSp>
          <p:nvGrpSpPr>
            <p:cNvPr id="1131" name="Group"/>
            <p:cNvGrpSpPr/>
            <p:nvPr/>
          </p:nvGrpSpPr>
          <p:grpSpPr>
            <a:xfrm>
              <a:off x="-436166" y="-592355"/>
              <a:ext cx="3048001" cy="3132356"/>
              <a:chOff x="0" y="0"/>
              <a:chExt cx="3048000" cy="3132354"/>
            </a:xfrm>
          </p:grpSpPr>
          <p:sp>
            <p:nvSpPr>
              <p:cNvPr id="1129" name="Stroke thickness"/>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rgbClr val="000000">
                        <a:alpha val="5000"/>
                      </a:srgbClr>
                    </a:solidFill>
                  </a:defRPr>
                </a:lvl1pPr>
              </a:lstStyle>
              <a:p>
                <a:pPr/>
                <a:r>
                  <a:t>Stroke thickness</a:t>
                </a:r>
              </a:p>
            </p:txBody>
          </p:sp>
          <p:pic>
            <p:nvPicPr>
              <p:cNvPr id="1130" name="Art_freeform_PB_01.jpg" descr="Art_freeform_PB_01.jpg"/>
              <p:cNvPicPr>
                <a:picLocks noChangeAspect="1"/>
              </p:cNvPicPr>
              <p:nvPr/>
            </p:nvPicPr>
            <p:blipFill>
              <a:blip r:embed="rId14">
                <a:alphaModFix amt="5000"/>
                <a:extLst/>
              </a:blip>
              <a:srcRect l="21794" t="23801" r="34024" b="35499"/>
              <a:stretch>
                <a:fillRect/>
              </a:stretch>
            </p:blipFill>
            <p:spPr>
              <a:xfrm>
                <a:off x="436165" y="592354"/>
                <a:ext cx="2175481"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132" name="Arrow"/>
            <p:cNvSpPr/>
            <p:nvPr/>
          </p:nvSpPr>
          <p:spPr>
            <a:xfrm rot="3212117">
              <a:off x="21362" y="467739"/>
              <a:ext cx="1044797" cy="388036"/>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133" name="Arrow"/>
            <p:cNvSpPr/>
            <p:nvPr/>
          </p:nvSpPr>
          <p:spPr>
            <a:xfrm rot="7331309">
              <a:off x="1304112" y="767087"/>
              <a:ext cx="1044797" cy="388037"/>
            </a:xfrm>
            <a:prstGeom prst="rightArrow">
              <a:avLst>
                <a:gd name="adj1" fmla="val 33984"/>
                <a:gd name="adj2" fmla="val 10086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137" name="Group"/>
          <p:cNvGrpSpPr/>
          <p:nvPr/>
        </p:nvGrpSpPr>
        <p:grpSpPr>
          <a:xfrm>
            <a:off x="6367274" y="1058645"/>
            <a:ext cx="3048001" cy="2497356"/>
            <a:chOff x="0" y="0"/>
            <a:chExt cx="3048000" cy="2497354"/>
          </a:xfrm>
        </p:grpSpPr>
        <p:sp>
          <p:nvSpPr>
            <p:cNvPr id="1135" name="Global change"/>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Global change</a:t>
              </a:r>
            </a:p>
          </p:txBody>
        </p:sp>
        <p:pic>
          <p:nvPicPr>
            <p:cNvPr id="1136" name="Art_freeform_GL_02.jpg" descr="Art_freeform_GL_02.jpg"/>
            <p:cNvPicPr>
              <a:picLocks noChangeAspect="1"/>
            </p:cNvPicPr>
            <p:nvPr/>
          </p:nvPicPr>
          <p:blipFill>
            <a:blip r:embed="rId15">
              <a:extLst/>
            </a:blip>
            <a:srcRect l="0" t="6556" r="0" b="47091"/>
            <a:stretch>
              <a:fillRect/>
            </a:stretch>
          </p:blipFill>
          <p:spPr>
            <a:xfrm>
              <a:off x="24606" y="592354"/>
              <a:ext cx="2998785" cy="1905001"/>
            </a:xfrm>
            <a:prstGeom prst="rect">
              <a:avLst/>
            </a:prstGeom>
            <a:ln w="12700" cap="flat">
              <a:noFill/>
              <a:miter lim="400000"/>
            </a:ln>
            <a:effectLst>
              <a:outerShdw sx="100000" sy="100000" kx="0" ky="0" algn="b" rotWithShape="0" blurRad="190500" dist="8455" dir="5400000">
                <a:srgbClr val="000000"/>
              </a:outerShdw>
            </a:effectLst>
          </p:spPr>
        </p:pic>
      </p:grpSp>
      <p:pic>
        <p:nvPicPr>
          <p:cNvPr id="1138" name="Art_freeform_GL_02_Branislav Mirkovic_norm_cleaned.png" descr="Art_freeform_GL_02_Branislav Mirkovic_norm_cleaned.png"/>
          <p:cNvPicPr>
            <a:picLocks noChangeAspect="1"/>
          </p:cNvPicPr>
          <p:nvPr/>
        </p:nvPicPr>
        <p:blipFill>
          <a:blip r:embed="rId16">
            <a:extLst/>
          </a:blip>
          <a:srcRect l="0" t="5808" r="0" b="46031"/>
          <a:stretch>
            <a:fillRect/>
          </a:stretch>
        </p:blipFill>
        <p:spPr>
          <a:xfrm>
            <a:off x="6448038" y="1650999"/>
            <a:ext cx="2886289" cy="1905001"/>
          </a:xfrm>
          <a:prstGeom prst="rect">
            <a:avLst/>
          </a:prstGeom>
          <a:ln w="12700">
            <a:miter lim="400000"/>
          </a:ln>
        </p:spPr>
      </p:pic>
      <p:sp>
        <p:nvSpPr>
          <p:cNvPr id="1139" name="Arrow"/>
          <p:cNvSpPr/>
          <p:nvPr/>
        </p:nvSpPr>
        <p:spPr>
          <a:xfrm flipH="1" rot="10321176">
            <a:off x="7996876" y="2305363"/>
            <a:ext cx="1107442" cy="589052"/>
          </a:xfrm>
          <a:prstGeom prst="rightArrow">
            <a:avLst>
              <a:gd name="adj1" fmla="val 27221"/>
              <a:gd name="adj2" fmla="val 9709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140" name="Arrow"/>
          <p:cNvSpPr/>
          <p:nvPr/>
        </p:nvSpPr>
        <p:spPr>
          <a:xfrm flipH="1" rot="11924916">
            <a:off x="5766261" y="1952815"/>
            <a:ext cx="1107442" cy="589052"/>
          </a:xfrm>
          <a:prstGeom prst="rightArrow">
            <a:avLst>
              <a:gd name="adj1" fmla="val 27221"/>
              <a:gd name="adj2" fmla="val 9709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146" name="Group"/>
          <p:cNvGrpSpPr/>
          <p:nvPr/>
        </p:nvGrpSpPr>
        <p:grpSpPr>
          <a:xfrm>
            <a:off x="12368332" y="2988000"/>
            <a:ext cx="3048001" cy="2316733"/>
            <a:chOff x="-24735" y="-135187"/>
            <a:chExt cx="3048000" cy="2316732"/>
          </a:xfrm>
        </p:grpSpPr>
        <p:grpSp>
          <p:nvGrpSpPr>
            <p:cNvPr id="1143" name="Group"/>
            <p:cNvGrpSpPr/>
            <p:nvPr/>
          </p:nvGrpSpPr>
          <p:grpSpPr>
            <a:xfrm>
              <a:off x="-24736" y="-135188"/>
              <a:ext cx="3048001" cy="2316734"/>
              <a:chOff x="0" y="0"/>
              <a:chExt cx="3048000" cy="2316732"/>
            </a:xfrm>
          </p:grpSpPr>
          <p:sp>
            <p:nvSpPr>
              <p:cNvPr id="1141" name="Deliberately non-smooth"/>
              <p:cNvSpPr/>
              <p:nvPr/>
            </p:nvSpPr>
            <p:spPr>
              <a:xfrm>
                <a:off x="0" y="0"/>
                <a:ext cx="3048001" cy="31013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defRPr b="1" sz="2000">
                    <a:solidFill>
                      <a:srgbClr val="000000">
                        <a:alpha val="5000"/>
                      </a:srgbClr>
                    </a:solidFill>
                  </a:defRPr>
                </a:lvl1pPr>
              </a:lstStyle>
              <a:p>
                <a:pPr/>
                <a:r>
                  <a:t>Deliberately non-smooth</a:t>
                </a:r>
              </a:p>
            </p:txBody>
          </p:sp>
          <p:pic>
            <p:nvPicPr>
              <p:cNvPr id="1142" name="user5_rough.jpg" descr="user5_rough.jpg"/>
              <p:cNvPicPr>
                <a:picLocks noChangeAspect="1"/>
              </p:cNvPicPr>
              <p:nvPr/>
            </p:nvPicPr>
            <p:blipFill>
              <a:blip r:embed="rId17">
                <a:alphaModFix amt="5000"/>
                <a:extLst/>
              </a:blip>
              <a:srcRect l="27355" t="6496" r="20845" b="68936"/>
              <a:stretch>
                <a:fillRect/>
              </a:stretch>
            </p:blipFill>
            <p:spPr>
              <a:xfrm>
                <a:off x="82946" y="411732"/>
                <a:ext cx="2881972" cy="1905001"/>
              </a:xfrm>
              <a:prstGeom prst="rect">
                <a:avLst/>
              </a:prstGeom>
              <a:ln w="12700" cap="flat">
                <a:noFill/>
                <a:miter lim="400000"/>
              </a:ln>
              <a:effectLst>
                <a:outerShdw sx="100000" sy="100000" kx="0" ky="0" algn="b" rotWithShape="0" blurRad="190500" dist="8455" dir="5400000">
                  <a:srgbClr val="000000"/>
                </a:outerShdw>
              </a:effectLst>
            </p:spPr>
          </p:pic>
        </p:grpSp>
        <p:sp>
          <p:nvSpPr>
            <p:cNvPr id="1144" name="Arrow"/>
            <p:cNvSpPr/>
            <p:nvPr/>
          </p:nvSpPr>
          <p:spPr>
            <a:xfrm flipH="1" rot="11924916">
              <a:off x="48059" y="1207733"/>
              <a:ext cx="815255"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145" name="Arrow"/>
            <p:cNvSpPr/>
            <p:nvPr/>
          </p:nvSpPr>
          <p:spPr>
            <a:xfrm flipH="1" rot="19158435">
              <a:off x="1073177" y="213350"/>
              <a:ext cx="815256" cy="433638"/>
            </a:xfrm>
            <a:prstGeom prst="rightArrow">
              <a:avLst>
                <a:gd name="adj1" fmla="val 27221"/>
                <a:gd name="adj2" fmla="val 97095"/>
              </a:avLst>
            </a:prstGeom>
            <a:solidFill>
              <a:schemeClr val="accent2">
                <a:alpha val="5000"/>
              </a:schemeClr>
            </a:solidFill>
            <a:ln w="12700" cap="flat">
              <a:solidFill>
                <a:srgbClr val="AD5B24">
                  <a:alpha val="5000"/>
                </a:srgbClr>
              </a:solidFill>
              <a:prstDash val="solid"/>
              <a:miter lim="800000"/>
            </a:ln>
            <a:effectLst>
              <a:outerShdw sx="100000" sy="100000" kx="0" ky="0" algn="b" rotWithShape="0" blurRad="381000" dist="119618" dir="0">
                <a:srgbClr val="000000">
                  <a:alpha val="75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1138"/>
                                        </p:tgtEl>
                                        <p:attrNameLst>
                                          <p:attrName>style.visibility</p:attrName>
                                        </p:attrNameLst>
                                      </p:cBhvr>
                                      <p:to>
                                        <p:strVal val="visible"/>
                                      </p:to>
                                    </p:set>
                                    <p:animEffect filter="wipe(left)" transition="in">
                                      <p:cBhvr>
                                        <p:cTn id="7" dur="10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8"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50" name="Sketches in the Wild"/>
          <p:cNvSpPr txBox="1"/>
          <p:nvPr>
            <p:ph type="title"/>
          </p:nvPr>
        </p:nvSpPr>
        <p:spPr>
          <a:prstGeom prst="rect">
            <a:avLst/>
          </a:prstGeom>
        </p:spPr>
        <p:txBody>
          <a:bodyPr/>
          <a:lstStyle/>
          <a:p>
            <a:pPr/>
            <a:r>
              <a:t>Sketches in the Wild</a:t>
            </a:r>
          </a:p>
        </p:txBody>
      </p:sp>
      <p:sp>
        <p:nvSpPr>
          <p:cNvPr id="1151" name="Which artifacts should be cleaned up by automatic algorithm?"/>
          <p:cNvSpPr txBox="1"/>
          <p:nvPr>
            <p:ph type="body" sz="quarter" idx="1"/>
          </p:nvPr>
        </p:nvSpPr>
        <p:spPr>
          <a:xfrm>
            <a:off x="869626" y="2400886"/>
            <a:ext cx="11412686" cy="2433197"/>
          </a:xfrm>
          <a:prstGeom prst="rect">
            <a:avLst/>
          </a:prstGeom>
        </p:spPr>
        <p:txBody>
          <a:bodyPr/>
          <a:lstStyle/>
          <a:p>
            <a:pPr lvl="1" marL="636814" indent="-293914"/>
            <a:r>
              <a:t>Which artifacts should be cleaned up by automatic algorithm?</a:t>
            </a:r>
          </a:p>
        </p:txBody>
      </p:sp>
      <p:pic>
        <p:nvPicPr>
          <p:cNvPr id="1152" name="Image" descr="Image"/>
          <p:cNvPicPr>
            <a:picLocks noChangeAspect="1"/>
          </p:cNvPicPr>
          <p:nvPr/>
        </p:nvPicPr>
        <p:blipFill>
          <a:blip r:embed="rId3">
            <a:extLst/>
          </a:blip>
          <a:srcRect l="0" t="54638" r="3565" b="0"/>
          <a:stretch>
            <a:fillRect/>
          </a:stretch>
        </p:blipFill>
        <p:spPr>
          <a:xfrm>
            <a:off x="7571216" y="4093590"/>
            <a:ext cx="8560107" cy="3810001"/>
          </a:xfrm>
          <a:prstGeom prst="rect">
            <a:avLst/>
          </a:prstGeom>
          <a:ln w="12700">
            <a:miter lim="400000"/>
          </a:ln>
          <a:effectLst>
            <a:outerShdw sx="100000" sy="100000" kx="0" ky="0" algn="b" rotWithShape="0" blurRad="190500" dist="8455" dir="5400000">
              <a:srgbClr val="000000"/>
            </a:outerShdw>
          </a:effectLst>
        </p:spPr>
      </p:pic>
      <p:pic>
        <p:nvPicPr>
          <p:cNvPr id="1153" name="Image" descr="Image"/>
          <p:cNvPicPr>
            <a:picLocks noChangeAspect="1"/>
          </p:cNvPicPr>
          <p:nvPr/>
        </p:nvPicPr>
        <p:blipFill>
          <a:blip r:embed="rId3">
            <a:extLst/>
          </a:blip>
          <a:srcRect l="0" t="0" r="0" b="44154"/>
          <a:stretch>
            <a:fillRect/>
          </a:stretch>
        </p:blipFill>
        <p:spPr>
          <a:xfrm>
            <a:off x="354325" y="4093590"/>
            <a:ext cx="7210142" cy="3810001"/>
          </a:xfrm>
          <a:prstGeom prst="rect">
            <a:avLst/>
          </a:prstGeom>
          <a:ln w="12700">
            <a:miter lim="400000"/>
          </a:ln>
          <a:effectLst>
            <a:outerShdw sx="100000" sy="100000" kx="0" ky="0" algn="b" rotWithShape="0" blurRad="190500" dist="8455" dir="5400000">
              <a:srgbClr val="000000"/>
            </a:outerShdw>
          </a:effectLst>
        </p:spPr>
      </p:pic>
      <p:sp>
        <p:nvSpPr>
          <p:cNvPr id="1154" name="Shading"/>
          <p:cNvSpPr/>
          <p:nvPr/>
        </p:nvSpPr>
        <p:spPr>
          <a:xfrm>
            <a:off x="143637" y="4299098"/>
            <a:ext cx="1270001" cy="12700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r>
              <a:t>Shading</a:t>
            </a:r>
          </a:p>
          <a:p>
            <a:pPr>
              <a:defRPr sz="2000">
                <a:latin typeface="+mn-lt"/>
                <a:ea typeface="+mn-ea"/>
                <a:cs typeface="+mn-cs"/>
                <a:sym typeface="Calibri"/>
              </a:defRPr>
            </a:pPr>
          </a:p>
        </p:txBody>
      </p:sp>
      <p:sp>
        <p:nvSpPr>
          <p:cNvPr id="1155" name="Texture"/>
          <p:cNvSpPr/>
          <p:nvPr/>
        </p:nvSpPr>
        <p:spPr>
          <a:xfrm>
            <a:off x="986732" y="5168095"/>
            <a:ext cx="1635265" cy="944402"/>
          </a:xfrm>
          <a:prstGeom prst="ellipse">
            <a:avLst/>
          </a:prstGeom>
          <a:ln w="38100">
            <a:solidFill>
              <a:schemeClr val="accent6">
                <a:lumOff val="-9568"/>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p>
          <a:p>
            <a:pPr>
              <a:defRPr sz="2000">
                <a:latin typeface="+mn-lt"/>
                <a:ea typeface="+mn-ea"/>
                <a:cs typeface="+mn-cs"/>
                <a:sym typeface="Calibri"/>
              </a:defRPr>
            </a:pPr>
            <a:r>
              <a:t>Texture</a:t>
            </a:r>
          </a:p>
        </p:txBody>
      </p:sp>
      <p:sp>
        <p:nvSpPr>
          <p:cNvPr id="1156" name="Ambiguous &amp; Messy strokes"/>
          <p:cNvSpPr/>
          <p:nvPr/>
        </p:nvSpPr>
        <p:spPr>
          <a:xfrm>
            <a:off x="617104" y="6216606"/>
            <a:ext cx="2374521" cy="1125677"/>
          </a:xfrm>
          <a:prstGeom prst="ellipse">
            <a:avLst/>
          </a:prstGeom>
          <a:ln w="38100">
            <a:solidFill>
              <a:schemeClr val="accent6">
                <a:lumOff val="-9568"/>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lvl1pPr>
              <a:defRPr sz="1700">
                <a:latin typeface="+mn-lt"/>
                <a:ea typeface="+mn-ea"/>
                <a:cs typeface="+mn-cs"/>
                <a:sym typeface="Calibri"/>
              </a:defRPr>
            </a:lvl1pPr>
          </a:lstStyle>
          <a:p>
            <a:pPr/>
            <a:r>
              <a:t>Ambiguous &amp; Messy strokes</a:t>
            </a:r>
          </a:p>
        </p:txBody>
      </p:sp>
      <p:sp>
        <p:nvSpPr>
          <p:cNvPr id="1157" name="Paper Texture"/>
          <p:cNvSpPr/>
          <p:nvPr/>
        </p:nvSpPr>
        <p:spPr>
          <a:xfrm>
            <a:off x="2449186" y="4299098"/>
            <a:ext cx="2374521" cy="9444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r>
              <a:t>Paper Texture</a:t>
            </a:r>
          </a:p>
          <a:p>
            <a:pPr>
              <a:defRPr sz="2000">
                <a:latin typeface="+mn-lt"/>
                <a:ea typeface="+mn-ea"/>
                <a:cs typeface="+mn-cs"/>
                <a:sym typeface="Calibri"/>
              </a:defRPr>
            </a:pPr>
          </a:p>
        </p:txBody>
      </p:sp>
      <p:sp>
        <p:nvSpPr>
          <p:cNvPr id="1158" name="Scaffold lines"/>
          <p:cNvSpPr/>
          <p:nvPr/>
        </p:nvSpPr>
        <p:spPr>
          <a:xfrm>
            <a:off x="4939576" y="4136298"/>
            <a:ext cx="1635265" cy="12700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p>
          <a:p>
            <a:pPr>
              <a:defRPr sz="2000">
                <a:latin typeface="+mn-lt"/>
                <a:ea typeface="+mn-ea"/>
                <a:cs typeface="+mn-cs"/>
                <a:sym typeface="Calibri"/>
              </a:defRPr>
            </a:pPr>
            <a:r>
              <a:t>Scaffold lines</a:t>
            </a:r>
          </a:p>
          <a:p>
            <a:pPr>
              <a:defRPr sz="2000">
                <a:latin typeface="+mn-lt"/>
                <a:ea typeface="+mn-ea"/>
                <a:cs typeface="+mn-cs"/>
                <a:sym typeface="Calibri"/>
              </a:defRPr>
            </a:pPr>
          </a:p>
        </p:txBody>
      </p:sp>
      <p:sp>
        <p:nvSpPr>
          <p:cNvPr id="1159" name="Asymmetry"/>
          <p:cNvSpPr/>
          <p:nvPr/>
        </p:nvSpPr>
        <p:spPr>
          <a:xfrm>
            <a:off x="2791291" y="5363590"/>
            <a:ext cx="1270001" cy="1270001"/>
          </a:xfrm>
          <a:prstGeom prst="ellipse">
            <a:avLst/>
          </a:prstGeom>
          <a:ln w="38100">
            <a:solidFill>
              <a:schemeClr val="accent2">
                <a:satOff val="-18194"/>
                <a:lumOff val="-11215"/>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1500">
                <a:latin typeface="+mn-lt"/>
                <a:ea typeface="+mn-ea"/>
                <a:cs typeface="+mn-cs"/>
                <a:sym typeface="Calibri"/>
              </a:defRPr>
            </a:pPr>
            <a:r>
              <a:t>Asymmetry</a:t>
            </a:r>
          </a:p>
          <a:p>
            <a:pPr>
              <a:defRPr sz="2000">
                <a:latin typeface="+mn-lt"/>
                <a:ea typeface="+mn-ea"/>
                <a:cs typeface="+mn-cs"/>
                <a:sym typeface="Calibri"/>
              </a:defRPr>
            </a:pPr>
          </a:p>
        </p:txBody>
      </p:sp>
      <p:sp>
        <p:nvSpPr>
          <p:cNvPr id="1160" name="Tilt"/>
          <p:cNvSpPr/>
          <p:nvPr/>
        </p:nvSpPr>
        <p:spPr>
          <a:xfrm>
            <a:off x="6658100" y="4172975"/>
            <a:ext cx="848907" cy="2132615"/>
          </a:xfrm>
          <a:prstGeom prst="ellipse">
            <a:avLst/>
          </a:prstGeom>
          <a:ln w="38100">
            <a:solidFill>
              <a:schemeClr val="accent2">
                <a:satOff val="-18194"/>
                <a:lumOff val="-11215"/>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r>
              <a:t>Tilt</a:t>
            </a:r>
          </a:p>
          <a:p>
            <a:pPr>
              <a:defRPr sz="2000">
                <a:latin typeface="+mn-lt"/>
                <a:ea typeface="+mn-ea"/>
                <a:cs typeface="+mn-cs"/>
                <a:sym typeface="Calibri"/>
              </a:defRPr>
            </a:pPr>
          </a:p>
        </p:txBody>
      </p:sp>
      <p:sp>
        <p:nvSpPr>
          <p:cNvPr id="1161" name="Circle"/>
          <p:cNvSpPr/>
          <p:nvPr/>
        </p:nvSpPr>
        <p:spPr>
          <a:xfrm>
            <a:off x="7870758" y="4326798"/>
            <a:ext cx="889001" cy="8890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defRPr sz="2000">
                <a:latin typeface="+mn-lt"/>
                <a:ea typeface="+mn-ea"/>
                <a:cs typeface="+mn-cs"/>
                <a:sym typeface="Calibri"/>
              </a:defRPr>
            </a:pPr>
          </a:p>
        </p:txBody>
      </p:sp>
      <p:sp>
        <p:nvSpPr>
          <p:cNvPr id="1162" name="Oval"/>
          <p:cNvSpPr/>
          <p:nvPr/>
        </p:nvSpPr>
        <p:spPr>
          <a:xfrm>
            <a:off x="8593221" y="5047484"/>
            <a:ext cx="1635265" cy="762001"/>
          </a:xfrm>
          <a:prstGeom prst="ellipse">
            <a:avLst/>
          </a:prstGeom>
          <a:ln w="38100">
            <a:solidFill>
              <a:schemeClr val="accent6">
                <a:lumOff val="-9568"/>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defRPr sz="2000">
                <a:latin typeface="+mn-lt"/>
                <a:ea typeface="+mn-ea"/>
                <a:cs typeface="+mn-cs"/>
                <a:sym typeface="Calibri"/>
              </a:defRPr>
            </a:pPr>
          </a:p>
        </p:txBody>
      </p:sp>
      <p:sp>
        <p:nvSpPr>
          <p:cNvPr id="1163" name="Oval"/>
          <p:cNvSpPr/>
          <p:nvPr/>
        </p:nvSpPr>
        <p:spPr>
          <a:xfrm>
            <a:off x="8223593" y="6377016"/>
            <a:ext cx="2374521" cy="1125677"/>
          </a:xfrm>
          <a:prstGeom prst="ellipse">
            <a:avLst/>
          </a:prstGeom>
          <a:ln w="38100">
            <a:solidFill>
              <a:schemeClr val="accent6">
                <a:lumOff val="-9568"/>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defRPr sz="1700">
                <a:latin typeface="+mn-lt"/>
                <a:ea typeface="+mn-ea"/>
                <a:cs typeface="+mn-cs"/>
                <a:sym typeface="Calibri"/>
              </a:defRPr>
            </a:pPr>
          </a:p>
        </p:txBody>
      </p:sp>
      <p:sp>
        <p:nvSpPr>
          <p:cNvPr id="1164" name="Oval"/>
          <p:cNvSpPr/>
          <p:nvPr/>
        </p:nvSpPr>
        <p:spPr>
          <a:xfrm>
            <a:off x="10664053" y="4135777"/>
            <a:ext cx="2374522" cy="9444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defRPr sz="2000">
                <a:latin typeface="+mn-lt"/>
                <a:ea typeface="+mn-ea"/>
                <a:cs typeface="+mn-cs"/>
                <a:sym typeface="Calibri"/>
              </a:defRPr>
            </a:pPr>
          </a:p>
        </p:txBody>
      </p:sp>
      <p:sp>
        <p:nvSpPr>
          <p:cNvPr id="1165" name="Oval"/>
          <p:cNvSpPr/>
          <p:nvPr/>
        </p:nvSpPr>
        <p:spPr>
          <a:xfrm>
            <a:off x="13324278" y="4037303"/>
            <a:ext cx="1635265" cy="1270001"/>
          </a:xfrm>
          <a:prstGeom prst="ellipse">
            <a:avLst/>
          </a:prstGeom>
          <a:ln w="38100">
            <a:solidFill>
              <a:schemeClr val="accent4">
                <a:lumOff val="-9999"/>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p>
          <a:p>
            <a:pPr>
              <a:defRPr sz="2000">
                <a:latin typeface="+mn-lt"/>
                <a:ea typeface="+mn-ea"/>
                <a:cs typeface="+mn-cs"/>
                <a:sym typeface="Calibri"/>
              </a:defRPr>
            </a:pPr>
          </a:p>
        </p:txBody>
      </p:sp>
      <p:sp>
        <p:nvSpPr>
          <p:cNvPr id="1166" name="Circle"/>
          <p:cNvSpPr/>
          <p:nvPr/>
        </p:nvSpPr>
        <p:spPr>
          <a:xfrm>
            <a:off x="10746091" y="5558144"/>
            <a:ext cx="1270001" cy="1270001"/>
          </a:xfrm>
          <a:prstGeom prst="ellipse">
            <a:avLst/>
          </a:prstGeom>
          <a:ln w="38100">
            <a:solidFill>
              <a:schemeClr val="accent2">
                <a:satOff val="-18194"/>
                <a:lumOff val="-11215"/>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1500">
                <a:latin typeface="+mn-lt"/>
                <a:ea typeface="+mn-ea"/>
                <a:cs typeface="+mn-cs"/>
                <a:sym typeface="Calibri"/>
              </a:defRPr>
            </a:pPr>
          </a:p>
          <a:p>
            <a:pPr>
              <a:defRPr sz="2000">
                <a:latin typeface="+mn-lt"/>
                <a:ea typeface="+mn-ea"/>
                <a:cs typeface="+mn-cs"/>
                <a:sym typeface="Calibri"/>
              </a:defRPr>
            </a:pPr>
          </a:p>
        </p:txBody>
      </p:sp>
      <p:sp>
        <p:nvSpPr>
          <p:cNvPr id="1167" name="Oval"/>
          <p:cNvSpPr/>
          <p:nvPr/>
        </p:nvSpPr>
        <p:spPr>
          <a:xfrm>
            <a:off x="15216878" y="4573989"/>
            <a:ext cx="848907" cy="2132614"/>
          </a:xfrm>
          <a:prstGeom prst="ellipse">
            <a:avLst/>
          </a:prstGeom>
          <a:ln w="38100">
            <a:solidFill>
              <a:schemeClr val="accent2">
                <a:satOff val="-18194"/>
                <a:lumOff val="-11215"/>
              </a:schemeClr>
            </a:solidFill>
            <a:miter/>
          </a:ln>
          <a:effectLst>
            <a:outerShdw sx="100000" sy="100000" kx="0" ky="0" algn="b" rotWithShape="0" blurRad="101600" dist="25400" dir="5400000">
              <a:srgbClr val="000000">
                <a:alpha val="63000"/>
              </a:srgbClr>
            </a:outerShdw>
          </a:effectLst>
          <a:extLst>
            <a:ext uri="{C572A759-6A51-4108-AA02-DFA0A04FC94B}">
              <ma14:wrappingTextBoxFlag xmlns:ma14="http://schemas.microsoft.com/office/mac/drawingml/2011/main" val="1"/>
            </a:ext>
          </a:extLst>
        </p:spPr>
        <p:txBody>
          <a:bodyPr lIns="81279" tIns="81279" rIns="81279" bIns="81279" anchor="ctr"/>
          <a:lstStyle/>
          <a:p>
            <a:pPr>
              <a:defRPr sz="2000">
                <a:latin typeface="+mn-lt"/>
                <a:ea typeface="+mn-ea"/>
                <a:cs typeface="+mn-cs"/>
                <a:sym typeface="Calibri"/>
              </a:defRPr>
            </a:pPr>
          </a:p>
          <a:p>
            <a:pPr>
              <a:defRPr sz="2000">
                <a:latin typeface="+mn-lt"/>
                <a:ea typeface="+mn-ea"/>
                <a:cs typeface="+mn-cs"/>
                <a:sym typeface="Calibri"/>
              </a:defRPr>
            </a:pPr>
          </a:p>
        </p:txBody>
      </p:sp>
      <p:sp>
        <p:nvSpPr>
          <p:cNvPr id="1168" name="Image copyright: AP (CC-BY-SA-3.0), Jinho Jung (CC-BY-SA-2.0)"/>
          <p:cNvSpPr txBox="1"/>
          <p:nvPr/>
        </p:nvSpPr>
        <p:spPr>
          <a:xfrm>
            <a:off x="0" y="8724806"/>
            <a:ext cx="6498471"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copyright: AP (CC-BY-SA-3.0), Jinho Jung (CC-BY-SA-2.0)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51">
                                            <p:bg/>
                                          </p:spTgt>
                                        </p:tgtEl>
                                        <p:attrNameLst>
                                          <p:attrName>style.visibility</p:attrName>
                                        </p:attrNameLst>
                                      </p:cBhvr>
                                      <p:to>
                                        <p:strVal val="visible"/>
                                      </p:to>
                                    </p:set>
                                    <p:animEffect filter="fade" transition="in">
                                      <p:cBhvr>
                                        <p:cTn id="7" dur="1000"/>
                                        <p:tgtEl>
                                          <p:spTgt spid="115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151">
                                            <p:txEl>
                                              <p:pRg st="0" end="0"/>
                                            </p:txEl>
                                          </p:spTgt>
                                        </p:tgtEl>
                                        <p:attrNameLst>
                                          <p:attrName>style.visibility</p:attrName>
                                        </p:attrNameLst>
                                      </p:cBhvr>
                                      <p:to>
                                        <p:strVal val="visible"/>
                                      </p:to>
                                    </p:set>
                                    <p:animEffect filter="fade" transition="in">
                                      <p:cBhvr>
                                        <p:cTn id="10" dur="1000"/>
                                        <p:tgtEl>
                                          <p:spTgt spid="1151">
                                            <p:txEl>
                                              <p:pRg st="0" end="0"/>
                                            </p:txEl>
                                          </p:spTgt>
                                        </p:tgtEl>
                                      </p:cBhvr>
                                    </p:animEffect>
                                  </p:childTnLst>
                                </p:cTn>
                              </p:par>
                            </p:childTnLst>
                          </p:cTn>
                        </p:par>
                        <p:par>
                          <p:cTn id="11" fill="hold">
                            <p:stCondLst>
                              <p:cond delay="1000"/>
                            </p:stCondLst>
                            <p:childTnLst>
                              <p:par>
                                <p:cTn id="12" presetClass="entr" nodeType="afterEffect" presetID="10" grpId="2" fill="hold">
                                  <p:stCondLst>
                                    <p:cond delay="0"/>
                                  </p:stCondLst>
                                  <p:iterate type="el" backwards="0">
                                    <p:tmAbs val="0"/>
                                  </p:iterate>
                                  <p:childTnLst>
                                    <p:set>
                                      <p:cBhvr>
                                        <p:cTn id="13" fill="hold"/>
                                        <p:tgtEl>
                                          <p:spTgt spid="1153"/>
                                        </p:tgtEl>
                                        <p:attrNameLst>
                                          <p:attrName>style.visibility</p:attrName>
                                        </p:attrNameLst>
                                      </p:cBhvr>
                                      <p:to>
                                        <p:strVal val="visible"/>
                                      </p:to>
                                    </p:set>
                                    <p:animEffect filter="fade" transition="in">
                                      <p:cBhvr>
                                        <p:cTn id="14" dur="1000"/>
                                        <p:tgtEl>
                                          <p:spTgt spid="115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3" fill="hold">
                                  <p:stCondLst>
                                    <p:cond delay="0"/>
                                  </p:stCondLst>
                                  <p:iterate type="el" backwards="0">
                                    <p:tmAbs val="0"/>
                                  </p:iterate>
                                  <p:childTnLst>
                                    <p:set>
                                      <p:cBhvr>
                                        <p:cTn id="18" fill="hold"/>
                                        <p:tgtEl>
                                          <p:spTgt spid="1157"/>
                                        </p:tgtEl>
                                        <p:attrNameLst>
                                          <p:attrName>style.visibility</p:attrName>
                                        </p:attrNameLst>
                                      </p:cBhvr>
                                      <p:to>
                                        <p:strVal val="visible"/>
                                      </p:to>
                                    </p:set>
                                    <p:animEffect filter="fade" transition="in">
                                      <p:cBhvr>
                                        <p:cTn id="19" dur="1000"/>
                                        <p:tgtEl>
                                          <p:spTgt spid="1157"/>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4" fill="hold">
                                  <p:stCondLst>
                                    <p:cond delay="0"/>
                                  </p:stCondLst>
                                  <p:iterate type="el" backwards="0">
                                    <p:tmAbs val="0"/>
                                  </p:iterate>
                                  <p:childTnLst>
                                    <p:set>
                                      <p:cBhvr>
                                        <p:cTn id="23" fill="hold"/>
                                        <p:tgtEl>
                                          <p:spTgt spid="1160"/>
                                        </p:tgtEl>
                                        <p:attrNameLst>
                                          <p:attrName>style.visibility</p:attrName>
                                        </p:attrNameLst>
                                      </p:cBhvr>
                                      <p:to>
                                        <p:strVal val="visible"/>
                                      </p:to>
                                    </p:set>
                                    <p:animEffect filter="fade" transition="in">
                                      <p:cBhvr>
                                        <p:cTn id="24" dur="1000"/>
                                        <p:tgtEl>
                                          <p:spTgt spid="1160"/>
                                        </p:tgtEl>
                                      </p:cBhvr>
                                    </p:animEffect>
                                  </p:childTnLst>
                                </p:cTn>
                              </p:par>
                            </p:childTnLst>
                          </p:cTn>
                        </p:par>
                        <p:par>
                          <p:cTn id="25" fill="hold">
                            <p:stCondLst>
                              <p:cond delay="1000"/>
                            </p:stCondLst>
                            <p:childTnLst>
                              <p:par>
                                <p:cTn id="26" presetClass="entr" nodeType="afterEffect" presetID="10" grpId="5" fill="hold">
                                  <p:stCondLst>
                                    <p:cond delay="0"/>
                                  </p:stCondLst>
                                  <p:iterate type="el" backwards="0">
                                    <p:tmAbs val="0"/>
                                  </p:iterate>
                                  <p:childTnLst>
                                    <p:set>
                                      <p:cBhvr>
                                        <p:cTn id="27" fill="hold"/>
                                        <p:tgtEl>
                                          <p:spTgt spid="1159"/>
                                        </p:tgtEl>
                                        <p:attrNameLst>
                                          <p:attrName>style.visibility</p:attrName>
                                        </p:attrNameLst>
                                      </p:cBhvr>
                                      <p:to>
                                        <p:strVal val="visible"/>
                                      </p:to>
                                    </p:set>
                                    <p:animEffect filter="fade" transition="in">
                                      <p:cBhvr>
                                        <p:cTn id="28" dur="1000"/>
                                        <p:tgtEl>
                                          <p:spTgt spid="1159"/>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6" fill="hold">
                                  <p:stCondLst>
                                    <p:cond delay="0"/>
                                  </p:stCondLst>
                                  <p:iterate type="el" backwards="0">
                                    <p:tmAbs val="0"/>
                                  </p:iterate>
                                  <p:childTnLst>
                                    <p:set>
                                      <p:cBhvr>
                                        <p:cTn id="32" fill="hold"/>
                                        <p:tgtEl>
                                          <p:spTgt spid="1155"/>
                                        </p:tgtEl>
                                        <p:attrNameLst>
                                          <p:attrName>style.visibility</p:attrName>
                                        </p:attrNameLst>
                                      </p:cBhvr>
                                      <p:to>
                                        <p:strVal val="visible"/>
                                      </p:to>
                                    </p:set>
                                    <p:animEffect filter="fade" transition="in">
                                      <p:cBhvr>
                                        <p:cTn id="33" dur="1000"/>
                                        <p:tgtEl>
                                          <p:spTgt spid="1155"/>
                                        </p:tgtEl>
                                      </p:cBhvr>
                                    </p:animEffect>
                                  </p:childTnLst>
                                </p:cTn>
                              </p:par>
                            </p:childTnLst>
                          </p:cTn>
                        </p:par>
                        <p:par>
                          <p:cTn id="34" fill="hold">
                            <p:stCondLst>
                              <p:cond delay="1000"/>
                            </p:stCondLst>
                            <p:childTnLst>
                              <p:par>
                                <p:cTn id="35" presetClass="entr" nodeType="afterEffect" presetID="10" grpId="7" fill="hold">
                                  <p:stCondLst>
                                    <p:cond delay="0"/>
                                  </p:stCondLst>
                                  <p:iterate type="el" backwards="0">
                                    <p:tmAbs val="0"/>
                                  </p:iterate>
                                  <p:childTnLst>
                                    <p:set>
                                      <p:cBhvr>
                                        <p:cTn id="36" fill="hold"/>
                                        <p:tgtEl>
                                          <p:spTgt spid="1158"/>
                                        </p:tgtEl>
                                        <p:attrNameLst>
                                          <p:attrName>style.visibility</p:attrName>
                                        </p:attrNameLst>
                                      </p:cBhvr>
                                      <p:to>
                                        <p:strVal val="visible"/>
                                      </p:to>
                                    </p:set>
                                    <p:animEffect filter="fade" transition="in">
                                      <p:cBhvr>
                                        <p:cTn id="37" dur="1000"/>
                                        <p:tgtEl>
                                          <p:spTgt spid="1158"/>
                                        </p:tgtEl>
                                      </p:cBhvr>
                                    </p:animEffect>
                                  </p:childTnLst>
                                </p:cTn>
                              </p:par>
                            </p:childTnLst>
                          </p:cTn>
                        </p:par>
                        <p:par>
                          <p:cTn id="38" fill="hold">
                            <p:stCondLst>
                              <p:cond delay="2000"/>
                            </p:stCondLst>
                            <p:childTnLst>
                              <p:par>
                                <p:cTn id="39" presetClass="entr" nodeType="afterEffect" presetID="10" grpId="8" fill="hold">
                                  <p:stCondLst>
                                    <p:cond delay="0"/>
                                  </p:stCondLst>
                                  <p:iterate type="el" backwards="0">
                                    <p:tmAbs val="0"/>
                                  </p:iterate>
                                  <p:childTnLst>
                                    <p:set>
                                      <p:cBhvr>
                                        <p:cTn id="40" fill="hold"/>
                                        <p:tgtEl>
                                          <p:spTgt spid="1154"/>
                                        </p:tgtEl>
                                        <p:attrNameLst>
                                          <p:attrName>style.visibility</p:attrName>
                                        </p:attrNameLst>
                                      </p:cBhvr>
                                      <p:to>
                                        <p:strVal val="visible"/>
                                      </p:to>
                                    </p:set>
                                    <p:animEffect filter="fade" transition="in">
                                      <p:cBhvr>
                                        <p:cTn id="41" dur="1000"/>
                                        <p:tgtEl>
                                          <p:spTgt spid="1154"/>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9" fill="hold">
                                  <p:stCondLst>
                                    <p:cond delay="0"/>
                                  </p:stCondLst>
                                  <p:iterate type="el" backwards="0">
                                    <p:tmAbs val="0"/>
                                  </p:iterate>
                                  <p:childTnLst>
                                    <p:set>
                                      <p:cBhvr>
                                        <p:cTn id="45" fill="hold"/>
                                        <p:tgtEl>
                                          <p:spTgt spid="1156"/>
                                        </p:tgtEl>
                                        <p:attrNameLst>
                                          <p:attrName>style.visibility</p:attrName>
                                        </p:attrNameLst>
                                      </p:cBhvr>
                                      <p:to>
                                        <p:strVal val="visible"/>
                                      </p:to>
                                    </p:set>
                                    <p:animEffect filter="fade" transition="in">
                                      <p:cBhvr>
                                        <p:cTn id="46" dur="1000"/>
                                        <p:tgtEl>
                                          <p:spTgt spid="1156"/>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10" fill="hold">
                                  <p:stCondLst>
                                    <p:cond delay="0"/>
                                  </p:stCondLst>
                                  <p:iterate type="el" backwards="0">
                                    <p:tmAbs val="0"/>
                                  </p:iterate>
                                  <p:childTnLst>
                                    <p:set>
                                      <p:cBhvr>
                                        <p:cTn id="50" fill="hold"/>
                                        <p:tgtEl>
                                          <p:spTgt spid="1152"/>
                                        </p:tgtEl>
                                        <p:attrNameLst>
                                          <p:attrName>style.visibility</p:attrName>
                                        </p:attrNameLst>
                                      </p:cBhvr>
                                      <p:to>
                                        <p:strVal val="visible"/>
                                      </p:to>
                                    </p:set>
                                    <p:animEffect filter="fade" transition="in">
                                      <p:cBhvr>
                                        <p:cTn id="51" dur="1000"/>
                                        <p:tgtEl>
                                          <p:spTgt spid="1152"/>
                                        </p:tgtEl>
                                      </p:cBhvr>
                                    </p:animEffect>
                                  </p:childTnLst>
                                </p:cTn>
                              </p:par>
                            </p:childTnLst>
                          </p:cTn>
                        </p:par>
                        <p:par>
                          <p:cTn id="52" fill="hold">
                            <p:stCondLst>
                              <p:cond delay="1000"/>
                            </p:stCondLst>
                            <p:childTnLst>
                              <p:par>
                                <p:cTn id="53" presetClass="entr" nodeType="afterEffect" presetID="10" grpId="12" fill="hold">
                                  <p:stCondLst>
                                    <p:cond delay="0"/>
                                  </p:stCondLst>
                                  <p:iterate type="el" backwards="0">
                                    <p:tmAbs val="0"/>
                                  </p:iterate>
                                  <p:childTnLst>
                                    <p:set>
                                      <p:cBhvr>
                                        <p:cTn id="54" fill="hold"/>
                                        <p:tgtEl>
                                          <p:spTgt spid="1162"/>
                                        </p:tgtEl>
                                        <p:attrNameLst>
                                          <p:attrName>style.visibility</p:attrName>
                                        </p:attrNameLst>
                                      </p:cBhvr>
                                      <p:to>
                                        <p:strVal val="visible"/>
                                      </p:to>
                                    </p:set>
                                    <p:animEffect filter="fade" transition="in">
                                      <p:cBhvr>
                                        <p:cTn id="55" dur="1000"/>
                                        <p:tgtEl>
                                          <p:spTgt spid="1162"/>
                                        </p:tgtEl>
                                      </p:cBhvr>
                                    </p:animEffect>
                                  </p:childTnLst>
                                </p:cTn>
                              </p:par>
                            </p:childTnLst>
                          </p:cTn>
                        </p:par>
                        <p:par>
                          <p:cTn id="56" fill="hold">
                            <p:stCondLst>
                              <p:cond delay="2000"/>
                            </p:stCondLst>
                            <p:childTnLst>
                              <p:par>
                                <p:cTn id="57" presetClass="entr" nodeType="afterEffect" presetID="10" grpId="14" fill="hold">
                                  <p:stCondLst>
                                    <p:cond delay="0"/>
                                  </p:stCondLst>
                                  <p:iterate type="el" backwards="0">
                                    <p:tmAbs val="0"/>
                                  </p:iterate>
                                  <p:childTnLst>
                                    <p:set>
                                      <p:cBhvr>
                                        <p:cTn id="58" fill="hold"/>
                                        <p:tgtEl>
                                          <p:spTgt spid="1163"/>
                                        </p:tgtEl>
                                        <p:attrNameLst>
                                          <p:attrName>style.visibility</p:attrName>
                                        </p:attrNameLst>
                                      </p:cBhvr>
                                      <p:to>
                                        <p:strVal val="visible"/>
                                      </p:to>
                                    </p:set>
                                    <p:animEffect filter="fade" transition="in">
                                      <p:cBhvr>
                                        <p:cTn id="59" dur="1000"/>
                                        <p:tgtEl>
                                          <p:spTgt spid="1163"/>
                                        </p:tgtEl>
                                      </p:cBhvr>
                                    </p:animEffect>
                                  </p:childTnLst>
                                </p:cTn>
                              </p:par>
                            </p:childTnLst>
                          </p:cTn>
                        </p:par>
                        <p:par>
                          <p:cTn id="60" fill="hold">
                            <p:stCondLst>
                              <p:cond delay="3000"/>
                            </p:stCondLst>
                            <p:childTnLst>
                              <p:par>
                                <p:cTn id="61" presetClass="entr" nodeType="afterEffect" presetID="10" grpId="16" fill="hold">
                                  <p:stCondLst>
                                    <p:cond delay="0"/>
                                  </p:stCondLst>
                                  <p:iterate type="el" backwards="0">
                                    <p:tmAbs val="0"/>
                                  </p:iterate>
                                  <p:childTnLst>
                                    <p:set>
                                      <p:cBhvr>
                                        <p:cTn id="62" fill="hold"/>
                                        <p:tgtEl>
                                          <p:spTgt spid="1165"/>
                                        </p:tgtEl>
                                        <p:attrNameLst>
                                          <p:attrName>style.visibility</p:attrName>
                                        </p:attrNameLst>
                                      </p:cBhvr>
                                      <p:to>
                                        <p:strVal val="visible"/>
                                      </p:to>
                                    </p:set>
                                    <p:animEffect filter="fade" transition="in">
                                      <p:cBhvr>
                                        <p:cTn id="63" dur="1000"/>
                                        <p:tgtEl>
                                          <p:spTgt spid="1165"/>
                                        </p:tgtEl>
                                      </p:cBhvr>
                                    </p:animEffect>
                                  </p:childTnLst>
                                </p:cTn>
                              </p:par>
                            </p:childTnLst>
                          </p:cTn>
                        </p:par>
                        <p:par>
                          <p:cTn id="64" fill="hold">
                            <p:stCondLst>
                              <p:cond delay="4000"/>
                            </p:stCondLst>
                            <p:childTnLst>
                              <p:par>
                                <p:cTn id="65" presetClass="entr" nodeType="afterEffect" presetID="10" grpId="18" fill="hold">
                                  <p:stCondLst>
                                    <p:cond delay="0"/>
                                  </p:stCondLst>
                                  <p:iterate type="el" backwards="0">
                                    <p:tmAbs val="0"/>
                                  </p:iterate>
                                  <p:childTnLst>
                                    <p:set>
                                      <p:cBhvr>
                                        <p:cTn id="66" fill="hold"/>
                                        <p:tgtEl>
                                          <p:spTgt spid="1161"/>
                                        </p:tgtEl>
                                        <p:attrNameLst>
                                          <p:attrName>style.visibility</p:attrName>
                                        </p:attrNameLst>
                                      </p:cBhvr>
                                      <p:to>
                                        <p:strVal val="visible"/>
                                      </p:to>
                                    </p:set>
                                    <p:animEffect filter="fade" transition="in">
                                      <p:cBhvr>
                                        <p:cTn id="67" dur="1000"/>
                                        <p:tgtEl>
                                          <p:spTgt spid="1161"/>
                                        </p:tgtEl>
                                      </p:cBhvr>
                                    </p:animEffect>
                                  </p:childTnLst>
                                </p:cTn>
                              </p:par>
                            </p:childTnLst>
                          </p:cTn>
                        </p:par>
                        <p:par>
                          <p:cTn id="68" fill="hold">
                            <p:stCondLst>
                              <p:cond delay="5000"/>
                            </p:stCondLst>
                            <p:childTnLst>
                              <p:par>
                                <p:cTn id="69" presetClass="entr" nodeType="afterEffect" presetID="10" grpId="20" fill="hold">
                                  <p:stCondLst>
                                    <p:cond delay="0"/>
                                  </p:stCondLst>
                                  <p:iterate type="el" backwards="0">
                                    <p:tmAbs val="0"/>
                                  </p:iterate>
                                  <p:childTnLst>
                                    <p:set>
                                      <p:cBhvr>
                                        <p:cTn id="70" fill="hold"/>
                                        <p:tgtEl>
                                          <p:spTgt spid="1164"/>
                                        </p:tgtEl>
                                        <p:attrNameLst>
                                          <p:attrName>style.visibility</p:attrName>
                                        </p:attrNameLst>
                                      </p:cBhvr>
                                      <p:to>
                                        <p:strVal val="visible"/>
                                      </p:to>
                                    </p:set>
                                    <p:animEffect filter="fade" transition="in">
                                      <p:cBhvr>
                                        <p:cTn id="71" dur="1000"/>
                                        <p:tgtEl>
                                          <p:spTgt spid="1164"/>
                                        </p:tgtEl>
                                      </p:cBhvr>
                                    </p:animEffect>
                                  </p:childTnLst>
                                </p:cTn>
                              </p:par>
                            </p:childTnLst>
                          </p:cTn>
                        </p:par>
                        <p:par>
                          <p:cTn id="72" fill="hold">
                            <p:stCondLst>
                              <p:cond delay="6000"/>
                            </p:stCondLst>
                            <p:childTnLst>
                              <p:par>
                                <p:cTn id="73" presetClass="entr" nodeType="afterEffect" presetID="10" grpId="22" fill="hold">
                                  <p:stCondLst>
                                    <p:cond delay="0"/>
                                  </p:stCondLst>
                                  <p:iterate type="el" backwards="0">
                                    <p:tmAbs val="0"/>
                                  </p:iterate>
                                  <p:childTnLst>
                                    <p:set>
                                      <p:cBhvr>
                                        <p:cTn id="74" fill="hold"/>
                                        <p:tgtEl>
                                          <p:spTgt spid="1167"/>
                                        </p:tgtEl>
                                        <p:attrNameLst>
                                          <p:attrName>style.visibility</p:attrName>
                                        </p:attrNameLst>
                                      </p:cBhvr>
                                      <p:to>
                                        <p:strVal val="visible"/>
                                      </p:to>
                                    </p:set>
                                    <p:animEffect filter="fade" transition="in">
                                      <p:cBhvr>
                                        <p:cTn id="75" dur="1000"/>
                                        <p:tgtEl>
                                          <p:spTgt spid="1167"/>
                                        </p:tgtEl>
                                      </p:cBhvr>
                                    </p:animEffect>
                                  </p:childTnLst>
                                </p:cTn>
                              </p:par>
                            </p:childTnLst>
                          </p:cTn>
                        </p:par>
                        <p:par>
                          <p:cTn id="76" fill="hold">
                            <p:stCondLst>
                              <p:cond delay="7000"/>
                            </p:stCondLst>
                            <p:childTnLst>
                              <p:par>
                                <p:cTn id="77" presetClass="entr" nodeType="afterEffect" presetID="10" grpId="24" fill="hold">
                                  <p:stCondLst>
                                    <p:cond delay="0"/>
                                  </p:stCondLst>
                                  <p:iterate type="el" backwards="0">
                                    <p:tmAbs val="0"/>
                                  </p:iterate>
                                  <p:childTnLst>
                                    <p:set>
                                      <p:cBhvr>
                                        <p:cTn id="78" fill="hold"/>
                                        <p:tgtEl>
                                          <p:spTgt spid="1166"/>
                                        </p:tgtEl>
                                        <p:attrNameLst>
                                          <p:attrName>style.visibility</p:attrName>
                                        </p:attrNameLst>
                                      </p:cBhvr>
                                      <p:to>
                                        <p:strVal val="visible"/>
                                      </p:to>
                                    </p:set>
                                    <p:animEffect filter="fade" transition="in">
                                      <p:cBhvr>
                                        <p:cTn id="79" dur="1000"/>
                                        <p:tgtEl>
                                          <p:spTgt spid="1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8" grpId="7"/>
      <p:bldP build="whole" bldLvl="1" animBg="1" rev="0" advAuto="0" spid="1164" grpId="20"/>
      <p:bldP build="whole" bldLvl="1" animBg="1" rev="0" advAuto="0" spid="1163" grpId="14"/>
      <p:bldP build="whole" bldLvl="1" animBg="1" rev="0" advAuto="0" spid="1167" grpId="22"/>
      <p:bldP build="whole" bldLvl="1" animBg="1" rev="0" advAuto="0" spid="1165" grpId="16"/>
      <p:bldP build="whole" bldLvl="1" animBg="1" rev="0" advAuto="0" spid="1157" grpId="3"/>
      <p:bldP build="whole" bldLvl="1" animBg="1" rev="0" advAuto="0" spid="1159" grpId="5"/>
      <p:bldP build="whole" bldLvl="1" animBg="1" rev="0" advAuto="0" spid="1156" grpId="9"/>
      <p:bldP build="whole" bldLvl="1" animBg="1" rev="0" advAuto="0" spid="1162" grpId="12"/>
      <p:bldP build="whole" bldLvl="1" animBg="1" rev="0" advAuto="0" spid="1154" grpId="8"/>
      <p:bldP build="whole" bldLvl="1" animBg="1" rev="0" advAuto="0" spid="1152" grpId="10"/>
      <p:bldP build="p" bldLvl="5" animBg="1" rev="0" advAuto="0" spid="1151" grpId="1"/>
      <p:bldP build="whole" bldLvl="1" animBg="1" rev="0" advAuto="0" spid="1155" grpId="6"/>
      <p:bldP build="whole" bldLvl="1" animBg="1" rev="0" advAuto="0" spid="1166" grpId="24"/>
      <p:bldP build="whole" bldLvl="1" animBg="1" rev="0" advAuto="0" spid="1160" grpId="4"/>
      <p:bldP build="whole" bldLvl="1" animBg="1" rev="0" advAuto="0" spid="1153" grpId="2"/>
      <p:bldP build="whole" bldLvl="1" animBg="1" rev="0" advAuto="0" spid="1161" grpId="18"/>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172" name="Art_freeform_PB_01.jpg" descr="Art_freeform_PB_01.jpg"/>
          <p:cNvPicPr>
            <a:picLocks noChangeAspect="1"/>
          </p:cNvPicPr>
          <p:nvPr/>
        </p:nvPicPr>
        <p:blipFill>
          <a:blip r:embed="rId3">
            <a:extLst/>
          </a:blip>
          <a:stretch>
            <a:fillRect/>
          </a:stretch>
        </p:blipFill>
        <p:spPr>
          <a:xfrm>
            <a:off x="8490781" y="2300822"/>
            <a:ext cx="3006086" cy="3810001"/>
          </a:xfrm>
          <a:prstGeom prst="rect">
            <a:avLst/>
          </a:prstGeom>
          <a:ln w="12700">
            <a:miter lim="400000"/>
          </a:ln>
          <a:effectLst>
            <a:outerShdw sx="100000" sy="100000" kx="0" ky="0" algn="b" rotWithShape="0" blurRad="190500" dist="8455" dir="5400000">
              <a:srgbClr val="000000"/>
            </a:outerShdw>
          </a:effectLst>
        </p:spPr>
      </p:pic>
      <p:sp>
        <p:nvSpPr>
          <p:cNvPr id="1173" name="Problem Statement"/>
          <p:cNvSpPr txBox="1"/>
          <p:nvPr>
            <p:ph type="title"/>
          </p:nvPr>
        </p:nvSpPr>
        <p:spPr>
          <a:prstGeom prst="rect">
            <a:avLst/>
          </a:prstGeom>
        </p:spPr>
        <p:txBody>
          <a:bodyPr/>
          <a:lstStyle/>
          <a:p>
            <a:pPr/>
            <a:r>
              <a:t>Problem Statement</a:t>
            </a:r>
          </a:p>
        </p:txBody>
      </p:sp>
      <p:sp>
        <p:nvSpPr>
          <p:cNvPr id="1174" name="Assessing algorithmic solution to sketch cleanup…"/>
          <p:cNvSpPr txBox="1"/>
          <p:nvPr>
            <p:ph type="body" sz="half" idx="1"/>
          </p:nvPr>
        </p:nvSpPr>
        <p:spPr>
          <a:xfrm>
            <a:off x="869626" y="2131556"/>
            <a:ext cx="8159335" cy="6642459"/>
          </a:xfrm>
          <a:prstGeom prst="rect">
            <a:avLst/>
          </a:prstGeom>
        </p:spPr>
        <p:txBody>
          <a:bodyPr/>
          <a:lstStyle/>
          <a:p>
            <a:pPr marL="282157" indent="-282157" defTabSz="1170431">
              <a:lnSpc>
                <a:spcPct val="120000"/>
              </a:lnSpc>
              <a:spcBef>
                <a:spcPts val="1100"/>
              </a:spcBef>
              <a:defRPr b="1" sz="3455">
                <a:latin typeface="Helvetica Neue"/>
                <a:ea typeface="Helvetica Neue"/>
                <a:cs typeface="Helvetica Neue"/>
                <a:sym typeface="Helvetica Neue"/>
              </a:defRPr>
            </a:pPr>
            <a:r>
              <a:t>Assessing algorithmic solution to sketch cleanup</a:t>
            </a:r>
          </a:p>
          <a:p>
            <a:pPr lvl="1" marL="611341" indent="-282157" defTabSz="1170431">
              <a:lnSpc>
                <a:spcPct val="120000"/>
              </a:lnSpc>
              <a:spcBef>
                <a:spcPts val="1100"/>
              </a:spcBef>
              <a:defRPr sz="3455"/>
            </a:pPr>
            <a:r>
              <a:t>Neaten and concise rough strokes</a:t>
            </a:r>
          </a:p>
          <a:p>
            <a:pPr lvl="1" marL="611341" indent="-282157" defTabSz="1170431">
              <a:lnSpc>
                <a:spcPct val="120000"/>
              </a:lnSpc>
              <a:spcBef>
                <a:spcPts val="1100"/>
              </a:spcBef>
              <a:defRPr sz="3455"/>
            </a:pPr>
            <a:r>
              <a:t>Identify and separate Non-shape strokes</a:t>
            </a:r>
          </a:p>
          <a:p>
            <a:pPr lvl="1" marL="611341" indent="-282157" defTabSz="1170431">
              <a:lnSpc>
                <a:spcPct val="120000"/>
              </a:lnSpc>
              <a:spcBef>
                <a:spcPts val="1100"/>
              </a:spcBef>
              <a:defRPr sz="3455"/>
            </a:pPr>
            <a:r>
              <a:t>Retain stroke thickness &amp; color</a:t>
            </a:r>
          </a:p>
          <a:p>
            <a:pPr lvl="1" marL="611341" indent="-282157" defTabSz="1170431">
              <a:lnSpc>
                <a:spcPct val="120000"/>
              </a:lnSpc>
              <a:spcBef>
                <a:spcPts val="1100"/>
              </a:spcBef>
              <a:defRPr sz="3455"/>
            </a:pPr>
            <a:r>
              <a:t>Close junctions</a:t>
            </a:r>
          </a:p>
          <a:p>
            <a:pPr lvl="1" marL="611341" indent="-282157" defTabSz="1170431">
              <a:lnSpc>
                <a:spcPct val="120000"/>
              </a:lnSpc>
              <a:spcBef>
                <a:spcPts val="1100"/>
              </a:spcBef>
              <a:defRPr b="1" sz="3455">
                <a:latin typeface="Helvetica Neue"/>
                <a:ea typeface="Helvetica Neue"/>
                <a:cs typeface="Helvetica Neue"/>
                <a:sym typeface="Helvetica Neue"/>
              </a:defRPr>
            </a:pPr>
            <a:r>
              <a:t>No iteration</a:t>
            </a:r>
          </a:p>
          <a:p>
            <a:pPr marL="282157" indent="-282157" defTabSz="1170431">
              <a:lnSpc>
                <a:spcPct val="120000"/>
              </a:lnSpc>
              <a:spcBef>
                <a:spcPts val="1100"/>
              </a:spcBef>
              <a:defRPr sz="3455"/>
            </a:pPr>
            <a:r>
              <a:t>Global deformations are out of scope</a:t>
            </a:r>
          </a:p>
        </p:txBody>
      </p:sp>
      <p:pic>
        <p:nvPicPr>
          <p:cNvPr id="1175" name="Artboard 1.png" descr="Artboard 1.png"/>
          <p:cNvPicPr>
            <a:picLocks noChangeAspect="1"/>
          </p:cNvPicPr>
          <p:nvPr/>
        </p:nvPicPr>
        <p:blipFill>
          <a:blip r:embed="rId4">
            <a:extLst/>
          </a:blip>
          <a:stretch>
            <a:fillRect/>
          </a:stretch>
        </p:blipFill>
        <p:spPr>
          <a:xfrm>
            <a:off x="13900536" y="1690123"/>
            <a:ext cx="2505261" cy="3175001"/>
          </a:xfrm>
          <a:prstGeom prst="rect">
            <a:avLst/>
          </a:prstGeom>
          <a:ln w="12700">
            <a:miter lim="400000"/>
          </a:ln>
        </p:spPr>
      </p:pic>
      <p:pic>
        <p:nvPicPr>
          <p:cNvPr id="1176" name="clean.png" descr="clean.png"/>
          <p:cNvPicPr>
            <a:picLocks noChangeAspect="1"/>
          </p:cNvPicPr>
          <p:nvPr/>
        </p:nvPicPr>
        <p:blipFill>
          <a:blip r:embed="rId5">
            <a:extLst/>
          </a:blip>
          <a:stretch>
            <a:fillRect/>
          </a:stretch>
        </p:blipFill>
        <p:spPr>
          <a:xfrm>
            <a:off x="11544343" y="1690123"/>
            <a:ext cx="2505261" cy="3175001"/>
          </a:xfrm>
          <a:prstGeom prst="rect">
            <a:avLst/>
          </a:prstGeom>
          <a:ln w="12700">
            <a:miter lim="400000"/>
          </a:ln>
        </p:spPr>
      </p:pic>
      <p:pic>
        <p:nvPicPr>
          <p:cNvPr id="1177" name="stroke.png" descr="stroke.png"/>
          <p:cNvPicPr>
            <a:picLocks noChangeAspect="1"/>
          </p:cNvPicPr>
          <p:nvPr/>
        </p:nvPicPr>
        <p:blipFill>
          <a:blip r:embed="rId6">
            <a:extLst/>
          </a:blip>
          <a:stretch>
            <a:fillRect/>
          </a:stretch>
        </p:blipFill>
        <p:spPr>
          <a:xfrm>
            <a:off x="11544343" y="4904636"/>
            <a:ext cx="2505261" cy="3175001"/>
          </a:xfrm>
          <a:prstGeom prst="rect">
            <a:avLst/>
          </a:prstGeom>
          <a:ln w="12700">
            <a:miter lim="400000"/>
          </a:ln>
        </p:spPr>
      </p:pic>
      <p:pic>
        <p:nvPicPr>
          <p:cNvPr id="1178" name="stroke.png" descr="stroke.png"/>
          <p:cNvPicPr>
            <a:picLocks noChangeAspect="1"/>
          </p:cNvPicPr>
          <p:nvPr/>
        </p:nvPicPr>
        <p:blipFill>
          <a:blip r:embed="rId6">
            <a:extLst/>
          </a:blip>
          <a:srcRect l="23275" t="27701" r="48620" b="38965"/>
          <a:stretch>
            <a:fillRect/>
          </a:stretch>
        </p:blipFill>
        <p:spPr>
          <a:xfrm>
            <a:off x="14097081" y="4904636"/>
            <a:ext cx="2112247" cy="3175001"/>
          </a:xfrm>
          <a:prstGeom prst="rect">
            <a:avLst/>
          </a:prstGeom>
          <a:ln w="12700">
            <a:miter lim="400000"/>
          </a:ln>
        </p:spPr>
      </p:pic>
      <p:sp>
        <p:nvSpPr>
          <p:cNvPr id="1179" name="Image copyrights: Explicit permission@Preston Blair"/>
          <p:cNvSpPr txBox="1"/>
          <p:nvPr/>
        </p:nvSpPr>
        <p:spPr>
          <a:xfrm>
            <a:off x="-3664" y="8711370"/>
            <a:ext cx="558119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rgbClr val="A7A7A7"/>
                </a:solidFill>
                <a:latin typeface="+mn-lt"/>
                <a:ea typeface="+mn-ea"/>
                <a:cs typeface="+mn-cs"/>
                <a:sym typeface="Calibri"/>
              </a:defRPr>
            </a:lvl1pPr>
          </a:lstStyle>
          <a:p>
            <a:pPr/>
            <a:r>
              <a:t>Image copyrights: Explicit permission@Preston Blair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172"/>
                                        </p:tgtEl>
                                        <p:attrNameLst>
                                          <p:attrName>style.visibility</p:attrName>
                                        </p:attrNameLst>
                                      </p:cBhvr>
                                      <p:to>
                                        <p:strVal val="visible"/>
                                      </p:to>
                                    </p:set>
                                    <p:animEffect filter="fade" transition="in">
                                      <p:cBhvr>
                                        <p:cTn id="7" dur="1000"/>
                                        <p:tgtEl>
                                          <p:spTgt spid="1172"/>
                                        </p:tgtEl>
                                      </p:cBhvr>
                                    </p:animEffect>
                                  </p:childTnLst>
                                </p:cTn>
                              </p:par>
                            </p:childTnLst>
                          </p:cTn>
                        </p:par>
                        <p:par>
                          <p:cTn id="8" fill="hold">
                            <p:stCondLst>
                              <p:cond delay="1000"/>
                            </p:stCondLst>
                            <p:childTnLst>
                              <p:par>
                                <p:cTn id="9" presetClass="entr" nodeType="afterEffect" presetSubtype="8" presetID="2" grpId="2" fill="hold">
                                  <p:stCondLst>
                                    <p:cond delay="0"/>
                                  </p:stCondLst>
                                  <p:iterate type="el" backwards="0">
                                    <p:tmAbs val="0"/>
                                  </p:iterate>
                                  <p:childTnLst>
                                    <p:set>
                                      <p:cBhvr>
                                        <p:cTn id="10" fill="hold"/>
                                        <p:tgtEl>
                                          <p:spTgt spid="1176"/>
                                        </p:tgtEl>
                                        <p:attrNameLst>
                                          <p:attrName>style.visibility</p:attrName>
                                        </p:attrNameLst>
                                      </p:cBhvr>
                                      <p:to>
                                        <p:strVal val="visible"/>
                                      </p:to>
                                    </p:set>
                                    <p:anim calcmode="lin" valueType="num">
                                      <p:cBhvr>
                                        <p:cTn id="11" dur="1000" fill="hold"/>
                                        <p:tgtEl>
                                          <p:spTgt spid="1176"/>
                                        </p:tgtEl>
                                        <p:attrNameLst>
                                          <p:attrName>ppt_x</p:attrName>
                                        </p:attrNameLst>
                                      </p:cBhvr>
                                      <p:tavLst>
                                        <p:tav tm="0">
                                          <p:val>
                                            <p:strVal val="0-#ppt_w/2"/>
                                          </p:val>
                                        </p:tav>
                                        <p:tav tm="100000">
                                          <p:val>
                                            <p:strVal val="#ppt_x"/>
                                          </p:val>
                                        </p:tav>
                                      </p:tavLst>
                                    </p:anim>
                                    <p:anim calcmode="lin" valueType="num">
                                      <p:cBhvr>
                                        <p:cTn id="12" dur="1000" fill="hold"/>
                                        <p:tgtEl>
                                          <p:spTgt spid="117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Class="entr" nodeType="afterEffect" presetSubtype="8" presetID="2" grpId="3" fill="hold">
                                  <p:stCondLst>
                                    <p:cond delay="0"/>
                                  </p:stCondLst>
                                  <p:iterate type="el" backwards="0">
                                    <p:tmAbs val="0"/>
                                  </p:iterate>
                                  <p:childTnLst>
                                    <p:set>
                                      <p:cBhvr>
                                        <p:cTn id="15" fill="hold"/>
                                        <p:tgtEl>
                                          <p:spTgt spid="1175"/>
                                        </p:tgtEl>
                                        <p:attrNameLst>
                                          <p:attrName>style.visibility</p:attrName>
                                        </p:attrNameLst>
                                      </p:cBhvr>
                                      <p:to>
                                        <p:strVal val="visible"/>
                                      </p:to>
                                    </p:set>
                                    <p:anim calcmode="lin" valueType="num">
                                      <p:cBhvr>
                                        <p:cTn id="16" dur="1000" fill="hold"/>
                                        <p:tgtEl>
                                          <p:spTgt spid="1175"/>
                                        </p:tgtEl>
                                        <p:attrNameLst>
                                          <p:attrName>ppt_x</p:attrName>
                                        </p:attrNameLst>
                                      </p:cBhvr>
                                      <p:tavLst>
                                        <p:tav tm="0">
                                          <p:val>
                                            <p:strVal val="0-#ppt_w/2"/>
                                          </p:val>
                                        </p:tav>
                                        <p:tav tm="100000">
                                          <p:val>
                                            <p:strVal val="#ppt_x"/>
                                          </p:val>
                                        </p:tav>
                                      </p:tavLst>
                                    </p:anim>
                                    <p:anim calcmode="lin" valueType="num">
                                      <p:cBhvr>
                                        <p:cTn id="17" dur="1000" fill="hold"/>
                                        <p:tgtEl>
                                          <p:spTgt spid="117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Class="entr" nodeType="afterEffect" presetSubtype="1" presetID="2" grpId="4" fill="hold">
                                  <p:stCondLst>
                                    <p:cond delay="0"/>
                                  </p:stCondLst>
                                  <p:iterate type="el" backwards="0">
                                    <p:tmAbs val="0"/>
                                  </p:iterate>
                                  <p:childTnLst>
                                    <p:set>
                                      <p:cBhvr>
                                        <p:cTn id="20" fill="hold"/>
                                        <p:tgtEl>
                                          <p:spTgt spid="1177"/>
                                        </p:tgtEl>
                                        <p:attrNameLst>
                                          <p:attrName>style.visibility</p:attrName>
                                        </p:attrNameLst>
                                      </p:cBhvr>
                                      <p:to>
                                        <p:strVal val="visible"/>
                                      </p:to>
                                    </p:set>
                                    <p:anim calcmode="lin" valueType="num">
                                      <p:cBhvr>
                                        <p:cTn id="21" dur="1000" fill="hold"/>
                                        <p:tgtEl>
                                          <p:spTgt spid="1177"/>
                                        </p:tgtEl>
                                        <p:attrNameLst>
                                          <p:attrName>ppt_x</p:attrName>
                                        </p:attrNameLst>
                                      </p:cBhvr>
                                      <p:tavLst>
                                        <p:tav tm="0">
                                          <p:val>
                                            <p:strVal val="#ppt_x"/>
                                          </p:val>
                                        </p:tav>
                                        <p:tav tm="100000">
                                          <p:val>
                                            <p:strVal val="#ppt_x"/>
                                          </p:val>
                                        </p:tav>
                                      </p:tavLst>
                                    </p:anim>
                                    <p:anim calcmode="lin" valueType="num">
                                      <p:cBhvr>
                                        <p:cTn id="22" dur="1000" fill="hold"/>
                                        <p:tgtEl>
                                          <p:spTgt spid="1177"/>
                                        </p:tgtEl>
                                        <p:attrNameLst>
                                          <p:attrName>ppt_y</p:attrName>
                                        </p:attrNameLst>
                                      </p:cBhvr>
                                      <p:tavLst>
                                        <p:tav tm="0">
                                          <p:val>
                                            <p:strVal val="0-#ppt_h/2"/>
                                          </p:val>
                                        </p:tav>
                                        <p:tav tm="100000">
                                          <p:val>
                                            <p:strVal val="#ppt_y"/>
                                          </p:val>
                                        </p:tav>
                                      </p:tavLst>
                                    </p:anim>
                                  </p:childTnLst>
                                </p:cTn>
                              </p:par>
                            </p:childTnLst>
                          </p:cTn>
                        </p:par>
                        <p:par>
                          <p:cTn id="23" fill="hold">
                            <p:stCondLst>
                              <p:cond delay="4000"/>
                            </p:stCondLst>
                            <p:childTnLst>
                              <p:par>
                                <p:cTn id="24" presetClass="entr" nodeType="afterEffect" presetSubtype="8" presetID="2" grpId="5" fill="hold">
                                  <p:stCondLst>
                                    <p:cond delay="0"/>
                                  </p:stCondLst>
                                  <p:iterate type="el" backwards="0">
                                    <p:tmAbs val="0"/>
                                  </p:iterate>
                                  <p:childTnLst>
                                    <p:set>
                                      <p:cBhvr>
                                        <p:cTn id="25" fill="hold"/>
                                        <p:tgtEl>
                                          <p:spTgt spid="1178"/>
                                        </p:tgtEl>
                                        <p:attrNameLst>
                                          <p:attrName>style.visibility</p:attrName>
                                        </p:attrNameLst>
                                      </p:cBhvr>
                                      <p:to>
                                        <p:strVal val="visible"/>
                                      </p:to>
                                    </p:set>
                                    <p:anim calcmode="lin" valueType="num">
                                      <p:cBhvr>
                                        <p:cTn id="26" dur="1000" fill="hold"/>
                                        <p:tgtEl>
                                          <p:spTgt spid="1178"/>
                                        </p:tgtEl>
                                        <p:attrNameLst>
                                          <p:attrName>ppt_x</p:attrName>
                                        </p:attrNameLst>
                                      </p:cBhvr>
                                      <p:tavLst>
                                        <p:tav tm="0">
                                          <p:val>
                                            <p:strVal val="0-#ppt_w/2"/>
                                          </p:val>
                                        </p:tav>
                                        <p:tav tm="100000">
                                          <p:val>
                                            <p:strVal val="#ppt_x"/>
                                          </p:val>
                                        </p:tav>
                                      </p:tavLst>
                                    </p:anim>
                                    <p:anim calcmode="lin" valueType="num">
                                      <p:cBhvr>
                                        <p:cTn id="27" dur="1000" fill="hold"/>
                                        <p:tgtEl>
                                          <p:spTgt spid="11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2" grpId="1"/>
      <p:bldP build="whole" bldLvl="1" animBg="1" rev="0" advAuto="0" spid="1178" grpId="5"/>
      <p:bldP build="whole" bldLvl="1" animBg="1" rev="0" advAuto="0" spid="1175" grpId="3"/>
      <p:bldP build="whole" bldLvl="1" animBg="1" rev="0" advAuto="0" spid="1176" grpId="2"/>
      <p:bldP build="whole" bldLvl="1" animBg="1" rev="0" advAuto="0" spid="1177" grpId="4"/>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Dataset Creation"/>
          <p:cNvSpPr txBox="1"/>
          <p:nvPr>
            <p:ph type="title"/>
          </p:nvPr>
        </p:nvSpPr>
        <p:spPr>
          <a:prstGeom prst="rect">
            <a:avLst/>
          </a:prstGeom>
        </p:spPr>
        <p:txBody>
          <a:bodyPr/>
          <a:lstStyle/>
          <a:p>
            <a:pPr/>
            <a:r>
              <a:t>Dataset Creation</a:t>
            </a:r>
          </a:p>
        </p:txBody>
      </p:sp>
      <p:sp>
        <p:nvSpPr>
          <p:cNvPr id="1184" name="5 genres, 281 sketches…"/>
          <p:cNvSpPr txBox="1"/>
          <p:nvPr>
            <p:ph type="body" sz="half" idx="1"/>
          </p:nvPr>
        </p:nvSpPr>
        <p:spPr>
          <a:xfrm>
            <a:off x="869626" y="2400886"/>
            <a:ext cx="7093495" cy="5427006"/>
          </a:xfrm>
          <a:prstGeom prst="rect">
            <a:avLst/>
          </a:prstGeom>
        </p:spPr>
        <p:txBody>
          <a:bodyPr/>
          <a:lstStyle/>
          <a:p>
            <a:pPr marL="252766" indent="-252766" defTabSz="1048511">
              <a:spcBef>
                <a:spcPts val="1000"/>
              </a:spcBef>
              <a:defRPr b="1" sz="3096">
                <a:latin typeface="Helvetica Neue"/>
                <a:ea typeface="Helvetica Neue"/>
                <a:cs typeface="Helvetica Neue"/>
                <a:sym typeface="Helvetica Neue"/>
              </a:defRPr>
            </a:pPr>
            <a:r>
              <a:t>5 genres, 281 sketches</a:t>
            </a:r>
          </a:p>
          <a:p>
            <a:pPr marL="252766" indent="-252766" defTabSz="1048511">
              <a:spcBef>
                <a:spcPts val="1000"/>
              </a:spcBef>
              <a:defRPr sz="3096"/>
            </a:pPr>
            <a:r>
              <a:rPr b="1">
                <a:latin typeface="Helvetica Neue"/>
                <a:ea typeface="Helvetica Neue"/>
                <a:cs typeface="Helvetica Neue"/>
                <a:sym typeface="Helvetica Neue"/>
              </a:rPr>
              <a:t>94% Creative Commons</a:t>
            </a:r>
          </a:p>
          <a:p>
            <a:pPr marL="252766" indent="-252766" defTabSz="1048511">
              <a:spcBef>
                <a:spcPts val="1000"/>
              </a:spcBef>
              <a:defRPr b="1" sz="3096">
                <a:latin typeface="Helvetica Neue"/>
                <a:ea typeface="Helvetica Neue"/>
                <a:cs typeface="Helvetica Neue"/>
                <a:sym typeface="Helvetica Neue"/>
              </a:defRPr>
            </a:pPr>
            <a:r>
              <a:t>39 authors</a:t>
            </a:r>
          </a:p>
          <a:p>
            <a:pPr marL="252766" indent="-252766" defTabSz="1048511">
              <a:spcBef>
                <a:spcPts val="1000"/>
              </a:spcBef>
              <a:defRPr sz="3096"/>
            </a:pPr>
            <a:r>
              <a:rPr b="1">
                <a:latin typeface="Helvetica Neue"/>
                <a:ea typeface="Helvetica Neue"/>
                <a:cs typeface="Helvetica Neue"/>
                <a:sym typeface="Helvetica Neue"/>
              </a:rPr>
              <a:t>101 curated sketches</a:t>
            </a:r>
            <a:r>
              <a:t>, </a:t>
            </a:r>
            <a:r>
              <a:rPr b="1">
                <a:latin typeface="Helvetica Neue"/>
                <a:ea typeface="Helvetica Neue"/>
                <a:cs typeface="Helvetica Neue"/>
                <a:sym typeface="Helvetica Neue"/>
              </a:rPr>
              <a:t>3 ground truth </a:t>
            </a:r>
            <a:r>
              <a:t>per curated sketch</a:t>
            </a:r>
          </a:p>
          <a:p>
            <a:pPr marL="252766" indent="-252766" defTabSz="1048511">
              <a:spcBef>
                <a:spcPts val="1000"/>
              </a:spcBef>
              <a:defRPr sz="3096"/>
            </a:pPr>
            <a:r>
              <a:t>Curated sketches contain </a:t>
            </a:r>
            <a:r>
              <a:rPr b="1">
                <a:latin typeface="Helvetica Neue"/>
                <a:ea typeface="Helvetica Neue"/>
                <a:cs typeface="Helvetica Neue"/>
                <a:sym typeface="Helvetica Neue"/>
              </a:rPr>
              <a:t>both raster &amp; vector</a:t>
            </a:r>
            <a:r>
              <a:t> versions</a:t>
            </a:r>
          </a:p>
          <a:p>
            <a:pPr marL="252766" indent="-252766" defTabSz="1048511">
              <a:spcBef>
                <a:spcPts val="1000"/>
              </a:spcBef>
              <a:defRPr sz="3096"/>
            </a:pPr>
            <a:r>
              <a:rPr b="1">
                <a:latin typeface="Helvetica Neue"/>
                <a:ea typeface="Helvetica Neue"/>
                <a:cs typeface="Helvetica Neue"/>
                <a:sym typeface="Helvetica Neue"/>
              </a:rPr>
              <a:t>40 baseline</a:t>
            </a:r>
            <a:r>
              <a:t> rough sketches</a:t>
            </a:r>
          </a:p>
          <a:p>
            <a:pPr marL="252766" indent="-252766" defTabSz="1048511">
              <a:spcBef>
                <a:spcPts val="1000"/>
              </a:spcBef>
              <a:defRPr sz="3096"/>
            </a:pPr>
            <a:r>
              <a:t>Rich tags (author, genre, stroke type, back ground, …)</a:t>
            </a:r>
          </a:p>
        </p:txBody>
      </p:sp>
      <p:grpSp>
        <p:nvGrpSpPr>
          <p:cNvPr id="1188" name="Group"/>
          <p:cNvGrpSpPr/>
          <p:nvPr/>
        </p:nvGrpSpPr>
        <p:grpSpPr>
          <a:xfrm>
            <a:off x="12937331" y="3335165"/>
            <a:ext cx="3810001" cy="3135057"/>
            <a:chOff x="0" y="0"/>
            <a:chExt cx="3810000" cy="3135056"/>
          </a:xfrm>
        </p:grpSpPr>
        <p:sp>
          <p:nvSpPr>
            <p:cNvPr id="1185" name="Logo (12/29)"/>
            <p:cNvSpPr/>
            <p:nvPr/>
          </p:nvSpPr>
          <p:spPr>
            <a:xfrm>
              <a:off x="0" y="0"/>
              <a:ext cx="3810000" cy="47339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500"/>
              </a:lvl1pPr>
            </a:lstStyle>
            <a:p>
              <a:pPr/>
              <a:r>
                <a:t>Logo (12/29)</a:t>
              </a:r>
            </a:p>
          </p:txBody>
        </p:sp>
        <p:pic>
          <p:nvPicPr>
            <p:cNvPr id="1186" name="user3_rough.jpg" descr="user3_rough.jpg"/>
            <p:cNvPicPr>
              <a:picLocks noChangeAspect="1"/>
            </p:cNvPicPr>
            <p:nvPr/>
          </p:nvPicPr>
          <p:blipFill>
            <a:blip r:embed="rId3">
              <a:extLst/>
            </a:blip>
            <a:srcRect l="0" t="0" r="0" b="0"/>
            <a:stretch>
              <a:fillRect/>
            </a:stretch>
          </p:blipFill>
          <p:spPr>
            <a:xfrm>
              <a:off x="985440" y="587690"/>
              <a:ext cx="1839312" cy="1905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sp>
          <p:nvSpPr>
            <p:cNvPr id="1187" name="Caption"/>
            <p:cNvSpPr/>
            <p:nvPr/>
          </p:nvSpPr>
          <p:spPr>
            <a:xfrm>
              <a:off x="762000" y="2606990"/>
              <a:ext cx="2286000" cy="5280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2438338">
                <a:defRPr sz="1500">
                  <a:solidFill>
                    <a:srgbClr val="5E5E5E"/>
                  </a:solidFill>
                </a:defRPr>
              </a:pPr>
              <a:r>
                <a:t>CC-BY-NC-2.0 © </a:t>
              </a:r>
            </a:p>
            <a:p>
              <a:pPr defTabSz="2438338">
                <a:defRPr sz="1500">
                  <a:solidFill>
                    <a:srgbClr val="5E5E5E"/>
                  </a:solidFill>
                </a:defRPr>
              </a:pPr>
              <a:r>
                <a:t>Anna a</a:t>
              </a:r>
            </a:p>
          </p:txBody>
        </p:sp>
      </p:grpSp>
      <p:grpSp>
        <p:nvGrpSpPr>
          <p:cNvPr id="1192" name="Group"/>
          <p:cNvGrpSpPr/>
          <p:nvPr/>
        </p:nvGrpSpPr>
        <p:grpSpPr>
          <a:xfrm>
            <a:off x="10498258" y="1798167"/>
            <a:ext cx="3810001" cy="3445317"/>
            <a:chOff x="0" y="0"/>
            <a:chExt cx="3810000" cy="3445316"/>
          </a:xfrm>
        </p:grpSpPr>
        <p:sp>
          <p:nvSpPr>
            <p:cNvPr id="1189" name="Freeform (33/86)"/>
            <p:cNvSpPr/>
            <p:nvPr/>
          </p:nvSpPr>
          <p:spPr>
            <a:xfrm>
              <a:off x="0" y="0"/>
              <a:ext cx="3810000" cy="55241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500"/>
              </a:lvl1pPr>
            </a:lstStyle>
            <a:p>
              <a:pPr/>
              <a:r>
                <a:t>Freeform (33/86)</a:t>
              </a:r>
            </a:p>
          </p:txBody>
        </p:sp>
        <p:pic>
          <p:nvPicPr>
            <p:cNvPr id="1190" name="Art_freeform_PB_02.png" descr="Art_freeform_PB_02.png"/>
            <p:cNvPicPr>
              <a:picLocks noChangeAspect="1"/>
            </p:cNvPicPr>
            <p:nvPr/>
          </p:nvPicPr>
          <p:blipFill>
            <a:blip r:embed="rId4">
              <a:extLst/>
            </a:blip>
            <a:stretch>
              <a:fillRect/>
            </a:stretch>
          </p:blipFill>
          <p:spPr>
            <a:xfrm>
              <a:off x="894660" y="654012"/>
              <a:ext cx="2020680" cy="2377539"/>
            </a:xfrm>
            <a:prstGeom prst="rect">
              <a:avLst/>
            </a:prstGeom>
            <a:ln w="12700" cap="flat">
              <a:noFill/>
              <a:miter lim="400000"/>
            </a:ln>
            <a:effectLst>
              <a:outerShdw sx="100000" sy="100000" kx="0" ky="0" algn="b" rotWithShape="0" blurRad="190500" dist="8455" dir="5400000">
                <a:srgbClr val="000000"/>
              </a:outerShdw>
            </a:effectLst>
          </p:spPr>
        </p:pic>
        <p:sp>
          <p:nvSpPr>
            <p:cNvPr id="1191" name="Caption"/>
            <p:cNvSpPr/>
            <p:nvPr/>
          </p:nvSpPr>
          <p:spPr>
            <a:xfrm>
              <a:off x="762000" y="3133150"/>
              <a:ext cx="2286000" cy="3121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1500">
                  <a:solidFill>
                    <a:srgbClr val="5E5E5E"/>
                  </a:solidFill>
                </a:defRPr>
              </a:lvl1pPr>
            </a:lstStyle>
            <a:p>
              <a:pPr/>
              <a:r>
                <a:t>© Preston Blair</a:t>
              </a:r>
            </a:p>
          </p:txBody>
        </p:sp>
      </p:grpSp>
      <p:grpSp>
        <p:nvGrpSpPr>
          <p:cNvPr id="1196" name="Group"/>
          <p:cNvGrpSpPr/>
          <p:nvPr/>
        </p:nvGrpSpPr>
        <p:grpSpPr>
          <a:xfrm>
            <a:off x="7761320" y="5052246"/>
            <a:ext cx="3810001" cy="3770057"/>
            <a:chOff x="0" y="0"/>
            <a:chExt cx="3810000" cy="3770056"/>
          </a:xfrm>
        </p:grpSpPr>
        <p:sp>
          <p:nvSpPr>
            <p:cNvPr id="1193" name="Fashion (11/40)"/>
            <p:cNvSpPr/>
            <p:nvPr/>
          </p:nvSpPr>
          <p:spPr>
            <a:xfrm>
              <a:off x="0" y="0"/>
              <a:ext cx="3810000" cy="47339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500"/>
              </a:lvl1pPr>
            </a:lstStyle>
            <a:p>
              <a:pPr/>
              <a:r>
                <a:t>Fashion (11/40)</a:t>
              </a:r>
            </a:p>
          </p:txBody>
        </p:sp>
        <p:pic>
          <p:nvPicPr>
            <p:cNvPr id="1194" name="user5_rough.jpg" descr="user5_rough.jpg"/>
            <p:cNvPicPr>
              <a:picLocks noChangeAspect="1"/>
            </p:cNvPicPr>
            <p:nvPr/>
          </p:nvPicPr>
          <p:blipFill>
            <a:blip r:embed="rId5">
              <a:extLst/>
            </a:blip>
            <a:srcRect l="0" t="0" r="0" b="0"/>
            <a:stretch>
              <a:fillRect/>
            </a:stretch>
          </p:blipFill>
          <p:spPr>
            <a:xfrm>
              <a:off x="993775" y="587690"/>
              <a:ext cx="1822474"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sp>
          <p:nvSpPr>
            <p:cNvPr id="1195" name="Caption"/>
            <p:cNvSpPr/>
            <p:nvPr/>
          </p:nvSpPr>
          <p:spPr>
            <a:xfrm>
              <a:off x="762000" y="3241990"/>
              <a:ext cx="2286000" cy="5280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2438338">
                <a:defRPr sz="1500">
                  <a:solidFill>
                    <a:srgbClr val="5E5E5E"/>
                  </a:solidFill>
                </a:defRPr>
              </a:pPr>
              <a:r>
                <a:t>CC-BY-SA-4.0 ©</a:t>
              </a:r>
            </a:p>
            <a:p>
              <a:pPr defTabSz="2438338">
                <a:defRPr sz="1500">
                  <a:solidFill>
                    <a:srgbClr val="5E5E5E"/>
                  </a:solidFill>
                </a:defRPr>
              </a:pPr>
              <a:r>
                <a:t>Myriam Lasserre</a:t>
              </a:r>
            </a:p>
          </p:txBody>
        </p:sp>
      </p:grpSp>
      <p:grpSp>
        <p:nvGrpSpPr>
          <p:cNvPr id="1200" name="Group"/>
          <p:cNvGrpSpPr/>
          <p:nvPr/>
        </p:nvGrpSpPr>
        <p:grpSpPr>
          <a:xfrm>
            <a:off x="7590657" y="1210790"/>
            <a:ext cx="3810001" cy="3770058"/>
            <a:chOff x="0" y="0"/>
            <a:chExt cx="3810000" cy="3770056"/>
          </a:xfrm>
        </p:grpSpPr>
        <p:sp>
          <p:nvSpPr>
            <p:cNvPr id="1197" name="Architecture (12/26)"/>
            <p:cNvSpPr/>
            <p:nvPr/>
          </p:nvSpPr>
          <p:spPr>
            <a:xfrm>
              <a:off x="0" y="0"/>
              <a:ext cx="3810000" cy="473391"/>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500"/>
              </a:lvl1pPr>
            </a:lstStyle>
            <a:p>
              <a:pPr/>
              <a:r>
                <a:t>Architecture (12/26)</a:t>
              </a:r>
            </a:p>
          </p:txBody>
        </p:sp>
        <p:pic>
          <p:nvPicPr>
            <p:cNvPr id="1198" name="Ind_architecture_TU_01.png" descr="Ind_architecture_TU_01.png"/>
            <p:cNvPicPr>
              <a:picLocks noChangeAspect="1"/>
            </p:cNvPicPr>
            <p:nvPr/>
          </p:nvPicPr>
          <p:blipFill>
            <a:blip r:embed="rId6">
              <a:extLst/>
            </a:blip>
            <a:srcRect l="0" t="0" r="0" b="0"/>
            <a:stretch>
              <a:fillRect/>
            </a:stretch>
          </p:blipFill>
          <p:spPr>
            <a:xfrm>
              <a:off x="952500" y="587690"/>
              <a:ext cx="1905000" cy="254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sp>
          <p:nvSpPr>
            <p:cNvPr id="1199" name="Caption"/>
            <p:cNvSpPr/>
            <p:nvPr/>
          </p:nvSpPr>
          <p:spPr>
            <a:xfrm>
              <a:off x="762000" y="3241990"/>
              <a:ext cx="2286000" cy="5280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1500">
                  <a:solidFill>
                    <a:srgbClr val="5E5E5E"/>
                  </a:solidFill>
                </a:defRPr>
              </a:lvl1pPr>
            </a:lstStyle>
            <a:p>
              <a:pPr/>
              <a:r>
                <a:t>CC-BY-SA © Tinyhouse University</a:t>
              </a:r>
            </a:p>
          </p:txBody>
        </p:sp>
      </p:grpSp>
      <p:grpSp>
        <p:nvGrpSpPr>
          <p:cNvPr id="1204" name="Group"/>
          <p:cNvGrpSpPr/>
          <p:nvPr/>
        </p:nvGrpSpPr>
        <p:grpSpPr>
          <a:xfrm>
            <a:off x="10498258" y="5493924"/>
            <a:ext cx="3810001" cy="2591779"/>
            <a:chOff x="0" y="0"/>
            <a:chExt cx="3810000" cy="2591778"/>
          </a:xfrm>
        </p:grpSpPr>
        <p:sp>
          <p:nvSpPr>
            <p:cNvPr id="1201" name="Design (33/40)"/>
            <p:cNvSpPr/>
            <p:nvPr/>
          </p:nvSpPr>
          <p:spPr>
            <a:xfrm>
              <a:off x="0" y="0"/>
              <a:ext cx="3810000" cy="55241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500"/>
              </a:lvl1pPr>
            </a:lstStyle>
            <a:p>
              <a:pPr/>
              <a:r>
                <a:t>Design (33/40)</a:t>
              </a:r>
            </a:p>
          </p:txBody>
        </p:sp>
        <p:pic>
          <p:nvPicPr>
            <p:cNvPr id="1202" name="Ind_product_JM_08.png" descr="Ind_product_JM_08.png"/>
            <p:cNvPicPr>
              <a:picLocks noChangeAspect="1"/>
            </p:cNvPicPr>
            <p:nvPr/>
          </p:nvPicPr>
          <p:blipFill>
            <a:blip r:embed="rId7">
              <a:extLst/>
            </a:blip>
            <a:stretch>
              <a:fillRect/>
            </a:stretch>
          </p:blipFill>
          <p:spPr>
            <a:xfrm>
              <a:off x="535939" y="654012"/>
              <a:ext cx="2738122" cy="1524001"/>
            </a:xfrm>
            <a:prstGeom prst="rect">
              <a:avLst/>
            </a:prstGeom>
            <a:ln w="12700" cap="flat">
              <a:noFill/>
              <a:miter lim="400000"/>
            </a:ln>
            <a:effectLst>
              <a:outerShdw sx="100000" sy="100000" kx="0" ky="0" algn="b" rotWithShape="0" blurRad="190500" dist="8455" dir="5400000">
                <a:srgbClr val="000000"/>
              </a:outerShdw>
            </a:effectLst>
          </p:spPr>
        </p:pic>
        <p:sp>
          <p:nvSpPr>
            <p:cNvPr id="1203" name="Caption"/>
            <p:cNvSpPr/>
            <p:nvPr/>
          </p:nvSpPr>
          <p:spPr>
            <a:xfrm>
              <a:off x="535939" y="2279612"/>
              <a:ext cx="2738122" cy="312167"/>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2438338">
                <a:defRPr sz="1500">
                  <a:solidFill>
                    <a:srgbClr val="5E5E5E"/>
                  </a:solidFill>
                </a:defRPr>
              </a:lvl1pPr>
            </a:lstStyle>
            <a:p>
              <a:pPr/>
              <a:r>
                <a:t>CC-BY-2.0 © Jaguar MENA</a:t>
              </a:r>
            </a:p>
          </p:txBody>
        </p:sp>
      </p:grpSp>
      <p:sp>
        <p:nvSpPr>
          <p:cNvPr id="1205" name="Genre (#curated/#total)"/>
          <p:cNvSpPr txBox="1"/>
          <p:nvPr/>
        </p:nvSpPr>
        <p:spPr>
          <a:xfrm>
            <a:off x="9097736" y="327423"/>
            <a:ext cx="3679826" cy="534352"/>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defTabSz="825500">
              <a:defRPr b="1" sz="2500">
                <a:solidFill>
                  <a:srgbClr val="535353"/>
                </a:solidFill>
              </a:defRPr>
            </a:lvl1pPr>
          </a:lstStyle>
          <a:p>
            <a:pPr/>
            <a:r>
              <a:t>Genre (#curated/#total)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84">
                                            <p:txEl>
                                              <p:pRg st="1" end="1"/>
                                            </p:txEl>
                                          </p:spTgt>
                                        </p:tgtEl>
                                        <p:attrNameLst>
                                          <p:attrName>style.visibility</p:attrName>
                                        </p:attrNameLst>
                                      </p:cBhvr>
                                      <p:to>
                                        <p:strVal val="visible"/>
                                      </p:to>
                                    </p:set>
                                    <p:animEffect filter="fade" transition="in">
                                      <p:cBhvr>
                                        <p:cTn id="7" dur="1000"/>
                                        <p:tgtEl>
                                          <p:spTgt spid="118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184">
                                            <p:txEl>
                                              <p:pRg st="2" end="2"/>
                                            </p:txEl>
                                          </p:spTgt>
                                        </p:tgtEl>
                                        <p:attrNameLst>
                                          <p:attrName>style.visibility</p:attrName>
                                        </p:attrNameLst>
                                      </p:cBhvr>
                                      <p:to>
                                        <p:strVal val="visible"/>
                                      </p:to>
                                    </p:set>
                                    <p:animEffect filter="fade" transition="in">
                                      <p:cBhvr>
                                        <p:cTn id="12" dur="1000"/>
                                        <p:tgtEl>
                                          <p:spTgt spid="118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184">
                                            <p:txEl>
                                              <p:pRg st="3" end="3"/>
                                            </p:txEl>
                                          </p:spTgt>
                                        </p:tgtEl>
                                        <p:attrNameLst>
                                          <p:attrName>style.visibility</p:attrName>
                                        </p:attrNameLst>
                                      </p:cBhvr>
                                      <p:to>
                                        <p:strVal val="visible"/>
                                      </p:to>
                                    </p:set>
                                    <p:animEffect filter="fade" transition="in">
                                      <p:cBhvr>
                                        <p:cTn id="17" dur="1000"/>
                                        <p:tgtEl>
                                          <p:spTgt spid="118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184">
                                            <p:txEl>
                                              <p:pRg st="4" end="4"/>
                                            </p:txEl>
                                          </p:spTgt>
                                        </p:tgtEl>
                                        <p:attrNameLst>
                                          <p:attrName>style.visibility</p:attrName>
                                        </p:attrNameLst>
                                      </p:cBhvr>
                                      <p:to>
                                        <p:strVal val="visible"/>
                                      </p:to>
                                    </p:set>
                                    <p:animEffect filter="fade" transition="in">
                                      <p:cBhvr>
                                        <p:cTn id="22" dur="1000"/>
                                        <p:tgtEl>
                                          <p:spTgt spid="118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184">
                                            <p:txEl>
                                              <p:pRg st="5" end="5"/>
                                            </p:txEl>
                                          </p:spTgt>
                                        </p:tgtEl>
                                        <p:attrNameLst>
                                          <p:attrName>style.visibility</p:attrName>
                                        </p:attrNameLst>
                                      </p:cBhvr>
                                      <p:to>
                                        <p:strVal val="visible"/>
                                      </p:to>
                                    </p:set>
                                    <p:animEffect filter="fade" transition="in">
                                      <p:cBhvr>
                                        <p:cTn id="27" dur="1000"/>
                                        <p:tgtEl>
                                          <p:spTgt spid="118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1184">
                                            <p:txEl>
                                              <p:pRg st="6" end="6"/>
                                            </p:txEl>
                                          </p:spTgt>
                                        </p:tgtEl>
                                        <p:attrNameLst>
                                          <p:attrName>style.visibility</p:attrName>
                                        </p:attrNameLst>
                                      </p:cBhvr>
                                      <p:to>
                                        <p:strVal val="visible"/>
                                      </p:to>
                                    </p:set>
                                    <p:animEffect filter="fade" transition="in">
                                      <p:cBhvr>
                                        <p:cTn id="32" dur="1000"/>
                                        <p:tgtEl>
                                          <p:spTgt spid="118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84"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Ground Truth Creation"/>
          <p:cNvSpPr txBox="1"/>
          <p:nvPr>
            <p:ph type="title"/>
          </p:nvPr>
        </p:nvSpPr>
        <p:spPr>
          <a:prstGeom prst="rect">
            <a:avLst/>
          </a:prstGeom>
        </p:spPr>
        <p:txBody>
          <a:bodyPr/>
          <a:lstStyle/>
          <a:p>
            <a:pPr/>
            <a:r>
              <a:t>Ground Truth Creation</a:t>
            </a:r>
          </a:p>
        </p:txBody>
      </p:sp>
      <p:pic>
        <p:nvPicPr>
          <p:cNvPr id="1210" name="Image" descr="Image"/>
          <p:cNvPicPr>
            <a:picLocks noChangeAspect="1"/>
          </p:cNvPicPr>
          <p:nvPr/>
        </p:nvPicPr>
        <p:blipFill>
          <a:blip r:embed="rId3">
            <a:extLst/>
          </a:blip>
          <a:srcRect l="0" t="47463" r="0" b="0"/>
          <a:stretch>
            <a:fillRect/>
          </a:stretch>
        </p:blipFill>
        <p:spPr>
          <a:xfrm>
            <a:off x="6055859" y="5265922"/>
            <a:ext cx="7620001" cy="3685255"/>
          </a:xfrm>
          <a:prstGeom prst="rect">
            <a:avLst/>
          </a:prstGeom>
          <a:ln w="12700">
            <a:miter lim="400000"/>
          </a:ln>
          <a:effectLst>
            <a:outerShdw sx="100000" sy="100000" kx="0" ky="0" algn="b" rotWithShape="0" blurRad="190500" dist="8455" dir="5400000">
              <a:srgbClr val="000000">
                <a:alpha val="50000"/>
              </a:srgbClr>
            </a:outerShdw>
          </a:effectLst>
        </p:spPr>
      </p:pic>
      <p:pic>
        <p:nvPicPr>
          <p:cNvPr id="1211" name="Image" descr="Image"/>
          <p:cNvPicPr>
            <a:picLocks noChangeAspect="1"/>
          </p:cNvPicPr>
          <p:nvPr/>
        </p:nvPicPr>
        <p:blipFill>
          <a:blip r:embed="rId3">
            <a:extLst/>
          </a:blip>
          <a:srcRect l="0" t="0" r="0" b="52308"/>
          <a:stretch>
            <a:fillRect/>
          </a:stretch>
        </p:blipFill>
        <p:spPr>
          <a:xfrm>
            <a:off x="6055859" y="1548065"/>
            <a:ext cx="7620001" cy="3345383"/>
          </a:xfrm>
          <a:prstGeom prst="rect">
            <a:avLst/>
          </a:prstGeom>
          <a:ln w="12700">
            <a:miter lim="400000"/>
          </a:ln>
          <a:effectLst>
            <a:outerShdw sx="100000" sy="100000" kx="0" ky="0" algn="b" rotWithShape="0" blurRad="190500" dist="8455" dir="5400000">
              <a:srgbClr val="000000"/>
            </a:outerShdw>
          </a:effectLst>
        </p:spPr>
      </p:pic>
      <p:sp>
        <p:nvSpPr>
          <p:cNvPr id="1212" name="Upper image: ©David Revoy (CC BY 4.0),  Lower image: ©Enrique Rosales"/>
          <p:cNvSpPr txBox="1"/>
          <p:nvPr/>
        </p:nvSpPr>
        <p:spPr>
          <a:xfrm>
            <a:off x="-3664" y="8711370"/>
            <a:ext cx="7731637"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Upper image: ©David Revoy (CC BY 4.0),  Lower image: ©Enrique Rosales</a:t>
            </a:r>
          </a:p>
        </p:txBody>
      </p:sp>
      <p:pic>
        <p:nvPicPr>
          <p:cNvPr id="1213" name="Art_freeform_DR_02_Ge Jin_norm_full_1000.png" descr="Art_freeform_DR_02_Ge Jin_norm_full_1000.png"/>
          <p:cNvPicPr>
            <a:picLocks noChangeAspect="1"/>
          </p:cNvPicPr>
          <p:nvPr/>
        </p:nvPicPr>
        <p:blipFill>
          <a:blip r:embed="rId4">
            <a:extLst/>
          </a:blip>
          <a:stretch>
            <a:fillRect/>
          </a:stretch>
        </p:blipFill>
        <p:spPr>
          <a:xfrm>
            <a:off x="6126912" y="5461227"/>
            <a:ext cx="2849684" cy="3305898"/>
          </a:xfrm>
          <a:prstGeom prst="rect">
            <a:avLst/>
          </a:prstGeom>
          <a:ln w="12700">
            <a:miter lim="400000"/>
          </a:ln>
        </p:spPr>
      </p:pic>
      <p:pic>
        <p:nvPicPr>
          <p:cNvPr id="1214" name="clean.png" descr="clean.png"/>
          <p:cNvPicPr>
            <a:picLocks noChangeAspect="1"/>
          </p:cNvPicPr>
          <p:nvPr/>
        </p:nvPicPr>
        <p:blipFill>
          <a:blip r:embed="rId5">
            <a:extLst/>
          </a:blip>
          <a:stretch>
            <a:fillRect/>
          </a:stretch>
        </p:blipFill>
        <p:spPr>
          <a:xfrm>
            <a:off x="3463273" y="5457613"/>
            <a:ext cx="2844727" cy="3302001"/>
          </a:xfrm>
          <a:prstGeom prst="rect">
            <a:avLst/>
          </a:prstGeom>
          <a:ln w="12700">
            <a:miter lim="400000"/>
          </a:ln>
        </p:spPr>
      </p:pic>
      <p:pic>
        <p:nvPicPr>
          <p:cNvPr id="1215" name="scaffold.png" descr="scaffold.png"/>
          <p:cNvPicPr>
            <a:picLocks noChangeAspect="1"/>
          </p:cNvPicPr>
          <p:nvPr/>
        </p:nvPicPr>
        <p:blipFill>
          <a:blip r:embed="rId6">
            <a:extLst/>
          </a:blip>
          <a:stretch>
            <a:fillRect/>
          </a:stretch>
        </p:blipFill>
        <p:spPr>
          <a:xfrm>
            <a:off x="1960424" y="5457613"/>
            <a:ext cx="2334629" cy="3302001"/>
          </a:xfrm>
          <a:prstGeom prst="rect">
            <a:avLst/>
          </a:prstGeom>
          <a:ln w="12700">
            <a:miter lim="400000"/>
          </a:ln>
        </p:spPr>
      </p:pic>
      <p:pic>
        <p:nvPicPr>
          <p:cNvPr id="1216" name="shadows.png" descr="shadows.png"/>
          <p:cNvPicPr>
            <a:picLocks noChangeAspect="1"/>
          </p:cNvPicPr>
          <p:nvPr/>
        </p:nvPicPr>
        <p:blipFill>
          <a:blip r:embed="rId7">
            <a:extLst/>
          </a:blip>
          <a:stretch>
            <a:fillRect/>
          </a:stretch>
        </p:blipFill>
        <p:spPr>
          <a:xfrm>
            <a:off x="203112" y="5457613"/>
            <a:ext cx="2334629" cy="3302001"/>
          </a:xfrm>
          <a:prstGeom prst="rect">
            <a:avLst/>
          </a:prstGeom>
          <a:ln w="12700">
            <a:miter lim="400000"/>
          </a:ln>
        </p:spPr>
      </p:pic>
      <p:sp>
        <p:nvSpPr>
          <p:cNvPr id="1217" name="7 professional artists…"/>
          <p:cNvSpPr txBox="1"/>
          <p:nvPr>
            <p:ph type="body" sz="quarter" idx="1"/>
          </p:nvPr>
        </p:nvSpPr>
        <p:spPr>
          <a:xfrm>
            <a:off x="869626" y="1873998"/>
            <a:ext cx="6078419" cy="3872149"/>
          </a:xfrm>
          <a:prstGeom prst="rect">
            <a:avLst/>
          </a:prstGeom>
        </p:spPr>
        <p:txBody>
          <a:bodyPr/>
          <a:lstStyle/>
          <a:p>
            <a:pPr marL="243948" indent="-243948" defTabSz="1011936">
              <a:spcBef>
                <a:spcPts val="1000"/>
              </a:spcBef>
              <a:defRPr sz="2988"/>
            </a:pPr>
            <a:r>
              <a:t>7 professional artists</a:t>
            </a:r>
          </a:p>
          <a:p>
            <a:pPr marL="243948" indent="-243948" defTabSz="1011936">
              <a:spcBef>
                <a:spcPts val="1000"/>
              </a:spcBef>
              <a:defRPr sz="2988"/>
            </a:pPr>
            <a:r>
              <a:t>Vector strokes, close junctions </a:t>
            </a:r>
          </a:p>
          <a:p>
            <a:pPr marL="243948" indent="-243948" defTabSz="1011936">
              <a:spcBef>
                <a:spcPts val="1000"/>
              </a:spcBef>
              <a:defRPr sz="2988"/>
            </a:pPr>
            <a:r>
              <a:t>No iteration</a:t>
            </a:r>
          </a:p>
          <a:p>
            <a:pPr marL="243948" indent="-243948" defTabSz="1011936">
              <a:spcBef>
                <a:spcPts val="1000"/>
              </a:spcBef>
              <a:defRPr sz="2988"/>
            </a:pPr>
            <a:r>
              <a:t>Make best guess</a:t>
            </a:r>
          </a:p>
          <a:p>
            <a:pPr marL="243948" indent="-243948" defTabSz="1011936">
              <a:spcBef>
                <a:spcPts val="1000"/>
              </a:spcBef>
              <a:defRPr sz="2988"/>
            </a:pPr>
            <a:r>
              <a:t>Layer separation</a:t>
            </a:r>
          </a:p>
          <a:p>
            <a:pPr marL="243948" indent="-243948" defTabSz="1011936">
              <a:spcBef>
                <a:spcPts val="1000"/>
              </a:spcBef>
              <a:defRPr sz="2988">
                <a:solidFill>
                  <a:schemeClr val="accent3">
                    <a:lumOff val="-12941"/>
                  </a:schemeClr>
                </a:solidFill>
              </a:defRPr>
            </a:pPr>
            <a:r>
              <a:t>Uniform stroke color &amp; width</a:t>
            </a:r>
          </a:p>
          <a:p>
            <a:pPr marL="243948" indent="-243948" defTabSz="1011936">
              <a:spcBef>
                <a:spcPts val="1000"/>
              </a:spcBef>
              <a:defRPr sz="2988">
                <a:solidFill>
                  <a:schemeClr val="accent3">
                    <a:lumOff val="-12941"/>
                  </a:schemeClr>
                </a:solidFill>
              </a:defRPr>
            </a:pPr>
            <a:r>
              <a:t>Imperfect junctions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17">
                                            <p:txEl>
                                              <p:pRg st="1" end="1"/>
                                            </p:txEl>
                                          </p:spTgt>
                                        </p:tgtEl>
                                        <p:attrNameLst>
                                          <p:attrName>style.visibility</p:attrName>
                                        </p:attrNameLst>
                                      </p:cBhvr>
                                      <p:to>
                                        <p:strVal val="visible"/>
                                      </p:to>
                                    </p:set>
                                    <p:animEffect filter="fade" transition="in">
                                      <p:cBhvr>
                                        <p:cTn id="7" dur="500"/>
                                        <p:tgtEl>
                                          <p:spTgt spid="12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217">
                                            <p:txEl>
                                              <p:pRg st="2" end="2"/>
                                            </p:txEl>
                                          </p:spTgt>
                                        </p:tgtEl>
                                        <p:attrNameLst>
                                          <p:attrName>style.visibility</p:attrName>
                                        </p:attrNameLst>
                                      </p:cBhvr>
                                      <p:to>
                                        <p:strVal val="visible"/>
                                      </p:to>
                                    </p:set>
                                    <p:animEffect filter="fade" transition="in">
                                      <p:cBhvr>
                                        <p:cTn id="12" dur="500"/>
                                        <p:tgtEl>
                                          <p:spTgt spid="1217">
                                            <p:txEl>
                                              <p:pRg st="2" end="2"/>
                                            </p:txEl>
                                          </p:spTgt>
                                        </p:tgtEl>
                                      </p:cBhvr>
                                    </p:animEffect>
                                  </p:childTnLst>
                                </p:cTn>
                              </p:par>
                            </p:childTnLst>
                          </p:cTn>
                        </p:par>
                        <p:par>
                          <p:cTn id="13" fill="hold">
                            <p:stCondLst>
                              <p:cond delay="500"/>
                            </p:stCondLst>
                            <p:childTnLst>
                              <p:par>
                                <p:cTn id="14" presetClass="entr" nodeType="afterEffect" presetID="10" grpId="2" fill="hold">
                                  <p:stCondLst>
                                    <p:cond delay="0"/>
                                  </p:stCondLst>
                                  <p:iterate type="el" backwards="0">
                                    <p:tmAbs val="0"/>
                                  </p:iterate>
                                  <p:childTnLst>
                                    <p:set>
                                      <p:cBhvr>
                                        <p:cTn id="15" fill="hold"/>
                                        <p:tgtEl>
                                          <p:spTgt spid="1211"/>
                                        </p:tgtEl>
                                        <p:attrNameLst>
                                          <p:attrName>style.visibility</p:attrName>
                                        </p:attrNameLst>
                                      </p:cBhvr>
                                      <p:to>
                                        <p:strVal val="visible"/>
                                      </p:to>
                                    </p:set>
                                    <p:animEffect filter="fade" transition="in">
                                      <p:cBhvr>
                                        <p:cTn id="16" dur="500"/>
                                        <p:tgtEl>
                                          <p:spTgt spid="1211"/>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1" fill="hold">
                                  <p:stCondLst>
                                    <p:cond delay="0"/>
                                  </p:stCondLst>
                                  <p:iterate type="el" backwards="0">
                                    <p:tmAbs val="0"/>
                                  </p:iterate>
                                  <p:childTnLst>
                                    <p:set>
                                      <p:cBhvr>
                                        <p:cTn id="20" fill="hold"/>
                                        <p:tgtEl>
                                          <p:spTgt spid="1217">
                                            <p:txEl>
                                              <p:pRg st="3" end="3"/>
                                            </p:txEl>
                                          </p:spTgt>
                                        </p:tgtEl>
                                        <p:attrNameLst>
                                          <p:attrName>style.visibility</p:attrName>
                                        </p:attrNameLst>
                                      </p:cBhvr>
                                      <p:to>
                                        <p:strVal val="visible"/>
                                      </p:to>
                                    </p:set>
                                    <p:animEffect filter="fade" transition="in">
                                      <p:cBhvr>
                                        <p:cTn id="21" dur="500"/>
                                        <p:tgtEl>
                                          <p:spTgt spid="1217">
                                            <p:txEl>
                                              <p:pRg st="3" end="3"/>
                                            </p:txEl>
                                          </p:spTgt>
                                        </p:tgtEl>
                                      </p:cBhvr>
                                    </p:animEffect>
                                  </p:childTnLst>
                                </p:cTn>
                              </p:par>
                            </p:childTnLst>
                          </p:cTn>
                        </p:par>
                        <p:par>
                          <p:cTn id="22" fill="hold">
                            <p:stCondLst>
                              <p:cond delay="500"/>
                            </p:stCondLst>
                            <p:childTnLst>
                              <p:par>
                                <p:cTn id="23" presetClass="entr" nodeType="afterEffect" presetID="10" grpId="3" fill="hold">
                                  <p:stCondLst>
                                    <p:cond delay="0"/>
                                  </p:stCondLst>
                                  <p:iterate type="el" backwards="0">
                                    <p:tmAbs val="0"/>
                                  </p:iterate>
                                  <p:childTnLst>
                                    <p:set>
                                      <p:cBhvr>
                                        <p:cTn id="24" fill="hold"/>
                                        <p:tgtEl>
                                          <p:spTgt spid="1210"/>
                                        </p:tgtEl>
                                        <p:attrNameLst>
                                          <p:attrName>style.visibility</p:attrName>
                                        </p:attrNameLst>
                                      </p:cBhvr>
                                      <p:to>
                                        <p:strVal val="visible"/>
                                      </p:to>
                                    </p:set>
                                    <p:animEffect filter="fade" transition="in">
                                      <p:cBhvr>
                                        <p:cTn id="25" dur="500"/>
                                        <p:tgtEl>
                                          <p:spTgt spid="1210"/>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217">
                                            <p:txEl>
                                              <p:pRg st="4" end="4"/>
                                            </p:txEl>
                                          </p:spTgt>
                                        </p:tgtEl>
                                        <p:attrNameLst>
                                          <p:attrName>style.visibility</p:attrName>
                                        </p:attrNameLst>
                                      </p:cBhvr>
                                      <p:to>
                                        <p:strVal val="visible"/>
                                      </p:to>
                                    </p:set>
                                    <p:animEffect filter="fade" transition="in">
                                      <p:cBhvr>
                                        <p:cTn id="30" dur="500"/>
                                        <p:tgtEl>
                                          <p:spTgt spid="1217">
                                            <p:txEl>
                                              <p:pRg st="4" end="4"/>
                                            </p:txEl>
                                          </p:spTgt>
                                        </p:tgtEl>
                                      </p:cBhvr>
                                    </p:animEffect>
                                  </p:childTnLst>
                                </p:cTn>
                              </p:par>
                            </p:childTnLst>
                          </p:cTn>
                        </p:par>
                        <p:par>
                          <p:cTn id="31" fill="hold">
                            <p:stCondLst>
                              <p:cond delay="500"/>
                            </p:stCondLst>
                            <p:childTnLst>
                              <p:par>
                                <p:cTn id="32" presetClass="entr" nodeType="afterEffect" presetID="10" grpId="4" fill="hold">
                                  <p:stCondLst>
                                    <p:cond delay="0"/>
                                  </p:stCondLst>
                                  <p:iterate type="el" backwards="0">
                                    <p:tmAbs val="0"/>
                                  </p:iterate>
                                  <p:childTnLst>
                                    <p:set>
                                      <p:cBhvr>
                                        <p:cTn id="33" fill="hold"/>
                                        <p:tgtEl>
                                          <p:spTgt spid="1213"/>
                                        </p:tgtEl>
                                        <p:attrNameLst>
                                          <p:attrName>style.visibility</p:attrName>
                                        </p:attrNameLst>
                                      </p:cBhvr>
                                      <p:to>
                                        <p:strVal val="visible"/>
                                      </p:to>
                                    </p:set>
                                    <p:animEffect filter="fade" transition="in">
                                      <p:cBhvr>
                                        <p:cTn id="34" dur="500"/>
                                        <p:tgtEl>
                                          <p:spTgt spid="1213"/>
                                        </p:tgtEl>
                                      </p:cBhvr>
                                    </p:animEffect>
                                  </p:childTnLst>
                                </p:cTn>
                              </p:par>
                            </p:childTnLst>
                          </p:cTn>
                        </p:par>
                        <p:par>
                          <p:cTn id="35" fill="hold">
                            <p:stCondLst>
                              <p:cond delay="1000"/>
                            </p:stCondLst>
                            <p:childTnLst>
                              <p:par>
                                <p:cTn id="36" presetClass="entr" nodeType="afterEffect" presetSubtype="2" presetID="2" grpId="5" fill="hold">
                                  <p:stCondLst>
                                    <p:cond delay="0"/>
                                  </p:stCondLst>
                                  <p:iterate type="el" backwards="0">
                                    <p:tmAbs val="0"/>
                                  </p:iterate>
                                  <p:childTnLst>
                                    <p:set>
                                      <p:cBhvr>
                                        <p:cTn id="37" fill="hold"/>
                                        <p:tgtEl>
                                          <p:spTgt spid="1214"/>
                                        </p:tgtEl>
                                        <p:attrNameLst>
                                          <p:attrName>style.visibility</p:attrName>
                                        </p:attrNameLst>
                                      </p:cBhvr>
                                      <p:to>
                                        <p:strVal val="visible"/>
                                      </p:to>
                                    </p:set>
                                    <p:anim calcmode="lin" valueType="num">
                                      <p:cBhvr>
                                        <p:cTn id="38" dur="500" fill="hold"/>
                                        <p:tgtEl>
                                          <p:spTgt spid="1214"/>
                                        </p:tgtEl>
                                        <p:attrNameLst>
                                          <p:attrName>ppt_x</p:attrName>
                                        </p:attrNameLst>
                                      </p:cBhvr>
                                      <p:tavLst>
                                        <p:tav tm="0">
                                          <p:val>
                                            <p:strVal val="1+#ppt_w/2"/>
                                          </p:val>
                                        </p:tav>
                                        <p:tav tm="100000">
                                          <p:val>
                                            <p:strVal val="#ppt_x"/>
                                          </p:val>
                                        </p:tav>
                                      </p:tavLst>
                                    </p:anim>
                                    <p:anim calcmode="lin" valueType="num">
                                      <p:cBhvr>
                                        <p:cTn id="39" dur="500" fill="hold"/>
                                        <p:tgtEl>
                                          <p:spTgt spid="121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Class="entr" nodeType="afterEffect" presetSubtype="2" presetID="2" grpId="6" fill="hold">
                                  <p:stCondLst>
                                    <p:cond delay="0"/>
                                  </p:stCondLst>
                                  <p:iterate type="el" backwards="0">
                                    <p:tmAbs val="0"/>
                                  </p:iterate>
                                  <p:childTnLst>
                                    <p:set>
                                      <p:cBhvr>
                                        <p:cTn id="42" fill="hold"/>
                                        <p:tgtEl>
                                          <p:spTgt spid="1215"/>
                                        </p:tgtEl>
                                        <p:attrNameLst>
                                          <p:attrName>style.visibility</p:attrName>
                                        </p:attrNameLst>
                                      </p:cBhvr>
                                      <p:to>
                                        <p:strVal val="visible"/>
                                      </p:to>
                                    </p:set>
                                    <p:anim calcmode="lin" valueType="num">
                                      <p:cBhvr>
                                        <p:cTn id="43" dur="500" fill="hold"/>
                                        <p:tgtEl>
                                          <p:spTgt spid="1215"/>
                                        </p:tgtEl>
                                        <p:attrNameLst>
                                          <p:attrName>ppt_x</p:attrName>
                                        </p:attrNameLst>
                                      </p:cBhvr>
                                      <p:tavLst>
                                        <p:tav tm="0">
                                          <p:val>
                                            <p:strVal val="1+#ppt_w/2"/>
                                          </p:val>
                                        </p:tav>
                                        <p:tav tm="100000">
                                          <p:val>
                                            <p:strVal val="#ppt_x"/>
                                          </p:val>
                                        </p:tav>
                                      </p:tavLst>
                                    </p:anim>
                                    <p:anim calcmode="lin" valueType="num">
                                      <p:cBhvr>
                                        <p:cTn id="44" dur="500" fill="hold"/>
                                        <p:tgtEl>
                                          <p:spTgt spid="1215"/>
                                        </p:tgtEl>
                                        <p:attrNameLst>
                                          <p:attrName>ppt_y</p:attrName>
                                        </p:attrNameLst>
                                      </p:cBhvr>
                                      <p:tavLst>
                                        <p:tav tm="0">
                                          <p:val>
                                            <p:strVal val="#ppt_y"/>
                                          </p:val>
                                        </p:tav>
                                        <p:tav tm="100000">
                                          <p:val>
                                            <p:strVal val="#ppt_y"/>
                                          </p:val>
                                        </p:tav>
                                      </p:tavLst>
                                    </p:anim>
                                  </p:childTnLst>
                                </p:cTn>
                              </p:par>
                            </p:childTnLst>
                          </p:cTn>
                        </p:par>
                        <p:par>
                          <p:cTn id="45" fill="hold">
                            <p:stCondLst>
                              <p:cond delay="2000"/>
                            </p:stCondLst>
                            <p:childTnLst>
                              <p:par>
                                <p:cTn id="46" presetClass="entr" nodeType="afterEffect" presetSubtype="2" presetID="2" grpId="7" fill="hold">
                                  <p:stCondLst>
                                    <p:cond delay="0"/>
                                  </p:stCondLst>
                                  <p:iterate type="el" backwards="0">
                                    <p:tmAbs val="0"/>
                                  </p:iterate>
                                  <p:childTnLst>
                                    <p:set>
                                      <p:cBhvr>
                                        <p:cTn id="47" fill="hold"/>
                                        <p:tgtEl>
                                          <p:spTgt spid="1216"/>
                                        </p:tgtEl>
                                        <p:attrNameLst>
                                          <p:attrName>style.visibility</p:attrName>
                                        </p:attrNameLst>
                                      </p:cBhvr>
                                      <p:to>
                                        <p:strVal val="visible"/>
                                      </p:to>
                                    </p:set>
                                    <p:anim calcmode="lin" valueType="num">
                                      <p:cBhvr>
                                        <p:cTn id="48" dur="500" fill="hold"/>
                                        <p:tgtEl>
                                          <p:spTgt spid="1216"/>
                                        </p:tgtEl>
                                        <p:attrNameLst>
                                          <p:attrName>ppt_x</p:attrName>
                                        </p:attrNameLst>
                                      </p:cBhvr>
                                      <p:tavLst>
                                        <p:tav tm="0">
                                          <p:val>
                                            <p:strVal val="1+#ppt_w/2"/>
                                          </p:val>
                                        </p:tav>
                                        <p:tav tm="100000">
                                          <p:val>
                                            <p:strVal val="#ppt_x"/>
                                          </p:val>
                                        </p:tav>
                                      </p:tavLst>
                                    </p:anim>
                                    <p:anim calcmode="lin" valueType="num">
                                      <p:cBhvr>
                                        <p:cTn id="49" dur="500" fill="hold"/>
                                        <p:tgtEl>
                                          <p:spTgt spid="121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Class="entr" nodeType="clickEffect" presetID="10" grpId="1" fill="hold">
                                  <p:stCondLst>
                                    <p:cond delay="0"/>
                                  </p:stCondLst>
                                  <p:iterate type="el" backwards="0">
                                    <p:tmAbs val="0"/>
                                  </p:iterate>
                                  <p:childTnLst>
                                    <p:set>
                                      <p:cBhvr>
                                        <p:cTn id="53" fill="hold"/>
                                        <p:tgtEl>
                                          <p:spTgt spid="1217">
                                            <p:txEl>
                                              <p:pRg st="5" end="5"/>
                                            </p:txEl>
                                          </p:spTgt>
                                        </p:tgtEl>
                                        <p:attrNameLst>
                                          <p:attrName>style.visibility</p:attrName>
                                        </p:attrNameLst>
                                      </p:cBhvr>
                                      <p:to>
                                        <p:strVal val="visible"/>
                                      </p:to>
                                    </p:set>
                                    <p:animEffect filter="fade" transition="in">
                                      <p:cBhvr>
                                        <p:cTn id="54" dur="500"/>
                                        <p:tgtEl>
                                          <p:spTgt spid="1217">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ID="10" grpId="1" fill="hold">
                                  <p:stCondLst>
                                    <p:cond delay="0"/>
                                  </p:stCondLst>
                                  <p:iterate type="el" backwards="0">
                                    <p:tmAbs val="0"/>
                                  </p:iterate>
                                  <p:childTnLst>
                                    <p:set>
                                      <p:cBhvr>
                                        <p:cTn id="58" fill="hold"/>
                                        <p:tgtEl>
                                          <p:spTgt spid="1217">
                                            <p:txEl>
                                              <p:pRg st="6" end="6"/>
                                            </p:txEl>
                                          </p:spTgt>
                                        </p:tgtEl>
                                        <p:attrNameLst>
                                          <p:attrName>style.visibility</p:attrName>
                                        </p:attrNameLst>
                                      </p:cBhvr>
                                      <p:to>
                                        <p:strVal val="visible"/>
                                      </p:to>
                                    </p:set>
                                    <p:animEffect filter="fade" transition="in">
                                      <p:cBhvr>
                                        <p:cTn id="59" dur="500"/>
                                        <p:tgtEl>
                                          <p:spTgt spid="121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4" grpId="5"/>
      <p:bldP build="whole" bldLvl="1" animBg="1" rev="0" advAuto="0" spid="1215" grpId="6"/>
      <p:bldP build="whole" bldLvl="1" animBg="1" rev="0" advAuto="0" spid="1213" grpId="4"/>
      <p:bldP build="whole" bldLvl="1" animBg="1" rev="0" advAuto="0" spid="1210" grpId="3"/>
      <p:bldP build="whole" bldLvl="1" animBg="1" rev="0" advAuto="0" spid="1211" grpId="2"/>
      <p:bldP build="whole" bldLvl="1" animBg="1" rev="0" advAuto="0" spid="1216" grpId="7"/>
      <p:bldP build="p" bldLvl="5" animBg="1" rev="0" advAuto="0" spid="121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29" name="Group"/>
          <p:cNvGrpSpPr/>
          <p:nvPr/>
        </p:nvGrpSpPr>
        <p:grpSpPr>
          <a:xfrm>
            <a:off x="2359857" y="4941732"/>
            <a:ext cx="10504753" cy="3989345"/>
            <a:chOff x="0" y="-637822"/>
            <a:chExt cx="10504751" cy="3989343"/>
          </a:xfrm>
        </p:grpSpPr>
        <p:grpSp>
          <p:nvGrpSpPr>
            <p:cNvPr id="1223" name="Group"/>
            <p:cNvGrpSpPr/>
            <p:nvPr/>
          </p:nvGrpSpPr>
          <p:grpSpPr>
            <a:xfrm>
              <a:off x="0" y="-529847"/>
              <a:ext cx="3536950" cy="3818969"/>
              <a:chOff x="0" y="0"/>
              <a:chExt cx="3536950" cy="3818968"/>
            </a:xfrm>
          </p:grpSpPr>
          <p:sp>
            <p:nvSpPr>
              <p:cNvPr id="1221" name="Rough sketch"/>
              <p:cNvSpPr/>
              <p:nvPr/>
            </p:nvSpPr>
            <p:spPr>
              <a:xfrm>
                <a:off x="0" y="0"/>
                <a:ext cx="353695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Rough sketch</a:t>
                </a:r>
              </a:p>
            </p:txBody>
          </p:sp>
          <p:pic>
            <p:nvPicPr>
              <p:cNvPr id="1222" name="Art_freeform_PB_09.jpg" descr="Art_freeform_PB_09.jpg"/>
              <p:cNvPicPr>
                <a:picLocks noChangeAspect="1"/>
              </p:cNvPicPr>
              <p:nvPr/>
            </p:nvPicPr>
            <p:blipFill>
              <a:blip r:embed="rId3">
                <a:extLst/>
              </a:blip>
              <a:srcRect l="0" t="5902" r="0" b="0"/>
              <a:stretch>
                <a:fillRect/>
              </a:stretch>
            </p:blipFill>
            <p:spPr>
              <a:xfrm>
                <a:off x="0" y="592354"/>
                <a:ext cx="3536875" cy="3226615"/>
              </a:xfrm>
              <a:prstGeom prst="rect">
                <a:avLst/>
              </a:prstGeom>
              <a:ln w="12700" cap="flat">
                <a:noFill/>
                <a:miter lim="400000"/>
              </a:ln>
              <a:effectLst/>
            </p:spPr>
          </p:pic>
        </p:grpSp>
        <p:grpSp>
          <p:nvGrpSpPr>
            <p:cNvPr id="1226" name="Group"/>
            <p:cNvGrpSpPr/>
            <p:nvPr/>
          </p:nvGrpSpPr>
          <p:grpSpPr>
            <a:xfrm>
              <a:off x="6849929" y="-637823"/>
              <a:ext cx="3654823" cy="3989345"/>
              <a:chOff x="0" y="0"/>
              <a:chExt cx="3654821" cy="3989343"/>
            </a:xfrm>
          </p:grpSpPr>
          <p:sp>
            <p:nvSpPr>
              <p:cNvPr id="1224" name="Automatic cleaned sketch"/>
              <p:cNvSpPr/>
              <p:nvPr/>
            </p:nvSpPr>
            <p:spPr>
              <a:xfrm>
                <a:off x="0" y="0"/>
                <a:ext cx="3654822" cy="5362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a:defRPr b="1" sz="2300">
                    <a:latin typeface="+mn-lt"/>
                    <a:ea typeface="+mn-ea"/>
                    <a:cs typeface="+mn-cs"/>
                    <a:sym typeface="Calibri"/>
                  </a:defRPr>
                </a:lvl1pPr>
              </a:lstStyle>
              <a:p>
                <a:pPr/>
                <a:r>
                  <a:t>Automatic cleaned sketch</a:t>
                </a:r>
              </a:p>
            </p:txBody>
          </p:sp>
          <p:pic>
            <p:nvPicPr>
              <p:cNvPr id="1225" name="vector.png" descr="vector.png"/>
              <p:cNvPicPr>
                <a:picLocks noChangeAspect="1"/>
              </p:cNvPicPr>
              <p:nvPr/>
            </p:nvPicPr>
            <p:blipFill>
              <a:blip r:embed="rId4">
                <a:extLst/>
              </a:blip>
              <a:srcRect l="0" t="5412" r="0" b="0"/>
              <a:stretch>
                <a:fillRect/>
              </a:stretch>
            </p:blipFill>
            <p:spPr>
              <a:xfrm>
                <a:off x="0" y="637822"/>
                <a:ext cx="3654771" cy="3351522"/>
              </a:xfrm>
              <a:prstGeom prst="rect">
                <a:avLst/>
              </a:prstGeom>
              <a:ln w="12700" cap="flat">
                <a:noFill/>
                <a:miter lim="400000"/>
              </a:ln>
              <a:effectLst/>
            </p:spPr>
          </p:pic>
        </p:grpSp>
        <p:sp>
          <p:nvSpPr>
            <p:cNvPr id="1227" name="Arrow"/>
            <p:cNvSpPr/>
            <p:nvPr/>
          </p:nvSpPr>
          <p:spPr>
            <a:xfrm>
              <a:off x="4106916" y="1327384"/>
              <a:ext cx="2312386" cy="696842"/>
            </a:xfrm>
            <a:prstGeom prst="rightArrow">
              <a:avLst>
                <a:gd name="adj1" fmla="val 32000"/>
                <a:gd name="adj2" fmla="val 116641"/>
              </a:avLst>
            </a:prstGeom>
            <a:gradFill flip="none" rotWithShape="1">
              <a:gsLst>
                <a:gs pos="0">
                  <a:srgbClr val="80B860"/>
                </a:gs>
                <a:gs pos="50000">
                  <a:srgbClr val="6FB242"/>
                </a:gs>
                <a:gs pos="100000">
                  <a:srgbClr val="61A236"/>
                </a:gs>
              </a:gsLst>
              <a:lin ang="5400000" scaled="0"/>
            </a:gradFill>
            <a:ln w="3175" cap="flat">
              <a:solidFill>
                <a:schemeClr val="accent1"/>
              </a:solidFill>
              <a:prstDash val="solid"/>
              <a:miter lim="800000"/>
            </a:ln>
            <a:effectLst>
              <a:outerShdw sx="100000" sy="100000" kx="0" ky="0" algn="b" rotWithShape="0" blurRad="101600" dist="25400" dir="5400000">
                <a:srgbClr val="000000">
                  <a:alpha val="63000"/>
                </a:srgbClr>
              </a:outerShdw>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28" name="Sketch cleanup algorithms"/>
            <p:cNvSpPr txBox="1"/>
            <p:nvPr/>
          </p:nvSpPr>
          <p:spPr>
            <a:xfrm>
              <a:off x="3314853" y="894673"/>
              <a:ext cx="3898954" cy="556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spAutoFit/>
            </a:bodyPr>
            <a:lstStyle>
              <a:lvl1pPr>
                <a:defRPr sz="2500">
                  <a:latin typeface="+mn-lt"/>
                  <a:ea typeface="+mn-ea"/>
                  <a:cs typeface="+mn-cs"/>
                  <a:sym typeface="Calibri"/>
                </a:defRPr>
              </a:lvl1pPr>
            </a:lstStyle>
            <a:p>
              <a:pPr/>
              <a:r>
                <a:t>Sketch cleanup algorithms</a:t>
              </a:r>
            </a:p>
          </p:txBody>
        </p:sp>
      </p:grpSp>
      <p:sp>
        <p:nvSpPr>
          <p:cNvPr id="1230" name="Metrics"/>
          <p:cNvSpPr txBox="1"/>
          <p:nvPr>
            <p:ph type="title"/>
          </p:nvPr>
        </p:nvSpPr>
        <p:spPr>
          <a:prstGeom prst="rect">
            <a:avLst/>
          </a:prstGeom>
        </p:spPr>
        <p:txBody>
          <a:bodyPr/>
          <a:lstStyle/>
          <a:p>
            <a:pPr/>
            <a:r>
              <a:t>Metrics</a:t>
            </a:r>
          </a:p>
        </p:txBody>
      </p:sp>
      <p:sp>
        <p:nvSpPr>
          <p:cNvPr id="1231" name="How well do algorithmically cleaned rough sketches match ground truth?…"/>
          <p:cNvSpPr txBox="1"/>
          <p:nvPr>
            <p:ph type="body" sz="quarter" idx="1"/>
          </p:nvPr>
        </p:nvSpPr>
        <p:spPr>
          <a:xfrm>
            <a:off x="869627" y="2400886"/>
            <a:ext cx="11412685" cy="2428392"/>
          </a:xfrm>
          <a:prstGeom prst="rect">
            <a:avLst/>
          </a:prstGeom>
        </p:spPr>
        <p:txBody>
          <a:bodyPr/>
          <a:lstStyle/>
          <a:p>
            <a:pPr marL="282157" indent="-282157" defTabSz="1170431">
              <a:spcBef>
                <a:spcPts val="1100"/>
              </a:spcBef>
              <a:defRPr sz="3455"/>
            </a:pPr>
            <a:r>
              <a:t>How well do algorithmically cleaned rough sketches match ground truth?</a:t>
            </a:r>
          </a:p>
          <a:p>
            <a:pPr marL="282157" indent="-282157" defTabSz="1170431">
              <a:spcBef>
                <a:spcPts val="1100"/>
              </a:spcBef>
              <a:defRPr sz="3455"/>
            </a:pPr>
            <a:r>
              <a:t>What is the quality of vector paths in the output?</a:t>
            </a:r>
          </a:p>
          <a:p>
            <a:pPr marL="282157" indent="-282157" defTabSz="1170431">
              <a:spcBef>
                <a:spcPts val="1100"/>
              </a:spcBef>
              <a:defRPr sz="3455"/>
            </a:pPr>
            <a:r>
              <a:t>How fast and reliable are the algorithms?</a:t>
            </a:r>
          </a:p>
        </p:txBody>
      </p:sp>
      <p:sp>
        <p:nvSpPr>
          <p:cNvPr id="1232" name="Image: ©Preston Blair"/>
          <p:cNvSpPr txBox="1"/>
          <p:nvPr/>
        </p:nvSpPr>
        <p:spPr>
          <a:xfrm>
            <a:off x="-3664" y="8711370"/>
            <a:ext cx="251409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©Preston Blair </a:t>
            </a:r>
          </a:p>
        </p:txBody>
      </p:sp>
      <p:sp>
        <p:nvSpPr>
          <p:cNvPr id="1233" name="Similar to ground truth?"/>
          <p:cNvSpPr/>
          <p:nvPr/>
        </p:nvSpPr>
        <p:spPr>
          <a:xfrm>
            <a:off x="12734401" y="5134253"/>
            <a:ext cx="2167246" cy="1876472"/>
          </a:xfrm>
          <a:prstGeom prst="wedgeEllipseCallout">
            <a:avLst>
              <a:gd name="adj1" fmla="val -59345"/>
              <a:gd name="adj2" fmla="val 64738"/>
            </a:avLst>
          </a:prstGeom>
          <a:gradFill>
            <a:gsLst>
              <a:gs pos="0">
                <a:schemeClr val="accent4">
                  <a:hueOff val="-406799"/>
                  <a:lumOff val="30382"/>
                </a:schemeClr>
              </a:gs>
              <a:gs pos="50000">
                <a:srgbClr val="FFD58D"/>
              </a:gs>
              <a:gs pos="100000">
                <a:schemeClr val="accent4">
                  <a:hueOff val="-362075"/>
                  <a:lumOff val="23565"/>
                </a:schemeClr>
              </a:gs>
            </a:gsLst>
            <a:lin ang="5400000"/>
          </a:gradFill>
          <a:ln w="3175">
            <a:solidFill>
              <a:schemeClr val="accent4"/>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3000">
                <a:latin typeface="+mn-lt"/>
                <a:ea typeface="+mn-ea"/>
                <a:cs typeface="+mn-cs"/>
                <a:sym typeface="Calibri"/>
              </a:defRPr>
            </a:lvl1pPr>
          </a:lstStyle>
          <a:p>
            <a:pPr/>
            <a:r>
              <a:t>Similar to ground truth?</a:t>
            </a:r>
          </a:p>
        </p:txBody>
      </p:sp>
      <p:sp>
        <p:nvSpPr>
          <p:cNvPr id="1234" name="Vector quality?"/>
          <p:cNvSpPr/>
          <p:nvPr/>
        </p:nvSpPr>
        <p:spPr>
          <a:xfrm>
            <a:off x="13359969" y="7373948"/>
            <a:ext cx="1991016" cy="1708769"/>
          </a:xfrm>
          <a:prstGeom prst="wedgeEllipseCallout">
            <a:avLst>
              <a:gd name="adj1" fmla="val -89178"/>
              <a:gd name="adj2" fmla="val -17365"/>
            </a:avLst>
          </a:prstGeom>
          <a:gradFill>
            <a:gsLst>
              <a:gs pos="0">
                <a:schemeClr val="accent4">
                  <a:hueOff val="-406799"/>
                  <a:lumOff val="30382"/>
                </a:schemeClr>
              </a:gs>
              <a:gs pos="50000">
                <a:srgbClr val="FFD58D"/>
              </a:gs>
              <a:gs pos="100000">
                <a:schemeClr val="accent4">
                  <a:hueOff val="-362075"/>
                  <a:lumOff val="23565"/>
                </a:schemeClr>
              </a:gs>
            </a:gsLst>
            <a:lin ang="5400000"/>
          </a:gradFill>
          <a:ln w="3175">
            <a:solidFill>
              <a:schemeClr val="accent4"/>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sz="3000">
                <a:latin typeface="+mn-lt"/>
                <a:ea typeface="+mn-ea"/>
                <a:cs typeface="+mn-cs"/>
                <a:sym typeface="Calibri"/>
              </a:defRPr>
            </a:lvl1pPr>
          </a:lstStyle>
          <a:p>
            <a:pPr/>
            <a:r>
              <a:t>Vector quality? </a:t>
            </a:r>
          </a:p>
        </p:txBody>
      </p:sp>
      <p:sp>
        <p:nvSpPr>
          <p:cNvPr id="1235" name="Speed?…"/>
          <p:cNvSpPr/>
          <p:nvPr/>
        </p:nvSpPr>
        <p:spPr>
          <a:xfrm>
            <a:off x="5687579" y="4809844"/>
            <a:ext cx="1991017" cy="1301054"/>
          </a:xfrm>
          <a:prstGeom prst="wedgeEllipseCallout">
            <a:avLst>
              <a:gd name="adj1" fmla="val 54173"/>
              <a:gd name="adj2" fmla="val 83773"/>
            </a:avLst>
          </a:prstGeom>
          <a:gradFill>
            <a:gsLst>
              <a:gs pos="0">
                <a:schemeClr val="accent4">
                  <a:hueOff val="-406799"/>
                  <a:lumOff val="30382"/>
                </a:schemeClr>
              </a:gs>
              <a:gs pos="50000">
                <a:srgbClr val="FFD58D"/>
              </a:gs>
              <a:gs pos="100000">
                <a:schemeClr val="accent4">
                  <a:hueOff val="-362075"/>
                  <a:lumOff val="23565"/>
                </a:schemeClr>
              </a:gs>
            </a:gsLst>
            <a:lin ang="5400000"/>
          </a:gradFill>
          <a:ln w="3175">
            <a:solidFill>
              <a:schemeClr val="accent4"/>
            </a:solidFill>
            <a:miter/>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p>
            <a:pPr>
              <a:defRPr sz="2300">
                <a:latin typeface="+mj-lt"/>
                <a:ea typeface="+mj-ea"/>
                <a:cs typeface="+mj-cs"/>
                <a:sym typeface="Helvetica"/>
              </a:defRPr>
            </a:pPr>
            <a:r>
              <a:t>Speed?</a:t>
            </a:r>
          </a:p>
          <a:p>
            <a:pPr>
              <a:defRPr sz="2300">
                <a:latin typeface="+mj-lt"/>
                <a:ea typeface="+mj-ea"/>
                <a:cs typeface="+mj-cs"/>
                <a:sym typeface="Helvetica"/>
              </a:defRPr>
            </a:pPr>
            <a:r>
              <a:t>Reliability?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231">
                                            <p:bg/>
                                          </p:spTgt>
                                        </p:tgtEl>
                                        <p:attrNameLst>
                                          <p:attrName>style.visibility</p:attrName>
                                        </p:attrNameLst>
                                      </p:cBhvr>
                                      <p:to>
                                        <p:strVal val="visible"/>
                                      </p:to>
                                    </p:set>
                                    <p:animEffect filter="fade" transition="in">
                                      <p:cBhvr>
                                        <p:cTn id="7" dur="1000"/>
                                        <p:tgtEl>
                                          <p:spTgt spid="123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231">
                                            <p:txEl>
                                              <p:pRg st="0" end="0"/>
                                            </p:txEl>
                                          </p:spTgt>
                                        </p:tgtEl>
                                        <p:attrNameLst>
                                          <p:attrName>style.visibility</p:attrName>
                                        </p:attrNameLst>
                                      </p:cBhvr>
                                      <p:to>
                                        <p:strVal val="visible"/>
                                      </p:to>
                                    </p:set>
                                    <p:animEffect filter="fade" transition="in">
                                      <p:cBhvr>
                                        <p:cTn id="10" dur="1000"/>
                                        <p:tgtEl>
                                          <p:spTgt spid="1231">
                                            <p:txEl>
                                              <p:pRg st="0" end="0"/>
                                            </p:txEl>
                                          </p:spTgt>
                                        </p:tgtEl>
                                      </p:cBhvr>
                                    </p:animEffect>
                                  </p:childTnLst>
                                </p:cTn>
                              </p:par>
                            </p:childTnLst>
                          </p:cTn>
                        </p:par>
                        <p:par>
                          <p:cTn id="11" fill="hold">
                            <p:stCondLst>
                              <p:cond delay="1000"/>
                            </p:stCondLst>
                            <p:childTnLst>
                              <p:par>
                                <p:cTn id="12" presetClass="entr" nodeType="afterEffect" presetID="10" grpId="2" fill="hold">
                                  <p:stCondLst>
                                    <p:cond delay="0"/>
                                  </p:stCondLst>
                                  <p:iterate type="el" backwards="0">
                                    <p:tmAbs val="0"/>
                                  </p:iterate>
                                  <p:childTnLst>
                                    <p:set>
                                      <p:cBhvr>
                                        <p:cTn id="13" fill="hold"/>
                                        <p:tgtEl>
                                          <p:spTgt spid="1233"/>
                                        </p:tgtEl>
                                        <p:attrNameLst>
                                          <p:attrName>style.visibility</p:attrName>
                                        </p:attrNameLst>
                                      </p:cBhvr>
                                      <p:to>
                                        <p:strVal val="visible"/>
                                      </p:to>
                                    </p:set>
                                    <p:animEffect filter="fade" transition="in">
                                      <p:cBhvr>
                                        <p:cTn id="14" dur="1000"/>
                                        <p:tgtEl>
                                          <p:spTgt spid="1233"/>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1231">
                                            <p:txEl>
                                              <p:pRg st="1" end="1"/>
                                            </p:txEl>
                                          </p:spTgt>
                                        </p:tgtEl>
                                        <p:attrNameLst>
                                          <p:attrName>style.visibility</p:attrName>
                                        </p:attrNameLst>
                                      </p:cBhvr>
                                      <p:to>
                                        <p:strVal val="visible"/>
                                      </p:to>
                                    </p:set>
                                    <p:animEffect filter="fade" transition="in">
                                      <p:cBhvr>
                                        <p:cTn id="19" dur="1000"/>
                                        <p:tgtEl>
                                          <p:spTgt spid="1231">
                                            <p:txEl>
                                              <p:pRg st="1" end="1"/>
                                            </p:txEl>
                                          </p:spTgt>
                                        </p:tgtEl>
                                      </p:cBhvr>
                                    </p:animEffect>
                                  </p:childTnLst>
                                </p:cTn>
                              </p:par>
                            </p:childTnLst>
                          </p:cTn>
                        </p:par>
                        <p:par>
                          <p:cTn id="20" fill="hold">
                            <p:stCondLst>
                              <p:cond delay="1000"/>
                            </p:stCondLst>
                            <p:childTnLst>
                              <p:par>
                                <p:cTn id="21" presetClass="entr" nodeType="afterEffect" presetID="10" grpId="3" fill="hold">
                                  <p:stCondLst>
                                    <p:cond delay="0"/>
                                  </p:stCondLst>
                                  <p:iterate type="el" backwards="0">
                                    <p:tmAbs val="0"/>
                                  </p:iterate>
                                  <p:childTnLst>
                                    <p:set>
                                      <p:cBhvr>
                                        <p:cTn id="22" fill="hold"/>
                                        <p:tgtEl>
                                          <p:spTgt spid="1234"/>
                                        </p:tgtEl>
                                        <p:attrNameLst>
                                          <p:attrName>style.visibility</p:attrName>
                                        </p:attrNameLst>
                                      </p:cBhvr>
                                      <p:to>
                                        <p:strVal val="visible"/>
                                      </p:to>
                                    </p:set>
                                    <p:animEffect filter="fade" transition="in">
                                      <p:cBhvr>
                                        <p:cTn id="23" dur="1000"/>
                                        <p:tgtEl>
                                          <p:spTgt spid="1234"/>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1" fill="hold">
                                  <p:stCondLst>
                                    <p:cond delay="0"/>
                                  </p:stCondLst>
                                  <p:iterate type="el" backwards="0">
                                    <p:tmAbs val="0"/>
                                  </p:iterate>
                                  <p:childTnLst>
                                    <p:set>
                                      <p:cBhvr>
                                        <p:cTn id="27" fill="hold"/>
                                        <p:tgtEl>
                                          <p:spTgt spid="1231">
                                            <p:txEl>
                                              <p:pRg st="2" end="2"/>
                                            </p:txEl>
                                          </p:spTgt>
                                        </p:tgtEl>
                                        <p:attrNameLst>
                                          <p:attrName>style.visibility</p:attrName>
                                        </p:attrNameLst>
                                      </p:cBhvr>
                                      <p:to>
                                        <p:strVal val="visible"/>
                                      </p:to>
                                    </p:set>
                                    <p:animEffect filter="fade" transition="in">
                                      <p:cBhvr>
                                        <p:cTn id="28" dur="1000"/>
                                        <p:tgtEl>
                                          <p:spTgt spid="1231">
                                            <p:txEl>
                                              <p:pRg st="2" end="2"/>
                                            </p:txEl>
                                          </p:spTgt>
                                        </p:tgtEl>
                                      </p:cBhvr>
                                    </p:animEffect>
                                  </p:childTnLst>
                                </p:cTn>
                              </p:par>
                            </p:childTnLst>
                          </p:cTn>
                        </p:par>
                        <p:par>
                          <p:cTn id="29" fill="hold">
                            <p:stCondLst>
                              <p:cond delay="1000"/>
                            </p:stCondLst>
                            <p:childTnLst>
                              <p:par>
                                <p:cTn id="30" presetClass="entr" nodeType="afterEffect" presetID="10" grpId="4" fill="hold">
                                  <p:stCondLst>
                                    <p:cond delay="0"/>
                                  </p:stCondLst>
                                  <p:iterate type="el" backwards="0">
                                    <p:tmAbs val="0"/>
                                  </p:iterate>
                                  <p:childTnLst>
                                    <p:set>
                                      <p:cBhvr>
                                        <p:cTn id="31" fill="hold"/>
                                        <p:tgtEl>
                                          <p:spTgt spid="1235"/>
                                        </p:tgtEl>
                                        <p:attrNameLst>
                                          <p:attrName>style.visibility</p:attrName>
                                        </p:attrNameLst>
                                      </p:cBhvr>
                                      <p:to>
                                        <p:strVal val="visible"/>
                                      </p:to>
                                    </p:set>
                                    <p:animEffect filter="fade" transition="in">
                                      <p:cBhvr>
                                        <p:cTn id="32" dur="1000"/>
                                        <p:tgtEl>
                                          <p:spTgt spid="1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3" grpId="2"/>
      <p:bldP build="whole" bldLvl="1" animBg="1" rev="0" advAuto="0" spid="1234" grpId="3"/>
      <p:bldP build="p" bldLvl="5" animBg="1" rev="0" advAuto="0" spid="1231" grpId="1"/>
      <p:bldP build="whole" bldLvl="1" animBg="1" rev="0" advAuto="0" spid="1235" grpId="4"/>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5" name="Group"/>
          <p:cNvGrpSpPr/>
          <p:nvPr/>
        </p:nvGrpSpPr>
        <p:grpSpPr>
          <a:xfrm>
            <a:off x="5813012" y="8341617"/>
            <a:ext cx="9566414" cy="683815"/>
            <a:chOff x="0" y="0"/>
            <a:chExt cx="9566412" cy="683813"/>
          </a:xfrm>
        </p:grpSpPr>
        <p:pic>
          <p:nvPicPr>
            <p:cNvPr id="1239" name="Image" descr="Image"/>
            <p:cNvPicPr>
              <a:picLocks noChangeAspect="1"/>
            </p:cNvPicPr>
            <p:nvPr/>
          </p:nvPicPr>
          <p:blipFill>
            <a:blip r:embed="rId3">
              <a:extLst/>
            </a:blip>
            <a:srcRect l="0" t="84616" r="0" b="0"/>
            <a:stretch>
              <a:fillRect/>
            </a:stretch>
          </p:blipFill>
          <p:spPr>
            <a:xfrm>
              <a:off x="0" y="0"/>
              <a:ext cx="9566413" cy="683814"/>
            </a:xfrm>
            <a:prstGeom prst="rect">
              <a:avLst/>
            </a:prstGeom>
            <a:ln w="12700" cap="flat">
              <a:noFill/>
              <a:miter lim="400000"/>
            </a:ln>
            <a:effectLst/>
          </p:spPr>
        </p:pic>
        <p:sp>
          <p:nvSpPr>
            <p:cNvPr id="1240" name="Rectangle"/>
            <p:cNvSpPr/>
            <p:nvPr/>
          </p:nvSpPr>
          <p:spPr>
            <a:xfrm>
              <a:off x="2122499" y="145237"/>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41" name="Rectangle"/>
            <p:cNvSpPr/>
            <p:nvPr/>
          </p:nvSpPr>
          <p:spPr>
            <a:xfrm>
              <a:off x="6656399" y="145237"/>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42" name="Rectangle"/>
            <p:cNvSpPr/>
            <p:nvPr/>
          </p:nvSpPr>
          <p:spPr>
            <a:xfrm>
              <a:off x="3581897" y="145237"/>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43" name="Rectangle"/>
            <p:cNvSpPr/>
            <p:nvPr/>
          </p:nvSpPr>
          <p:spPr>
            <a:xfrm>
              <a:off x="8162318" y="145237"/>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44" name="Rectangle"/>
            <p:cNvSpPr/>
            <p:nvPr/>
          </p:nvSpPr>
          <p:spPr>
            <a:xfrm>
              <a:off x="5130735" y="145237"/>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grpSp>
      <p:sp>
        <p:nvSpPr>
          <p:cNvPr id="1246" name="Metrics"/>
          <p:cNvSpPr txBox="1"/>
          <p:nvPr>
            <p:ph type="title"/>
          </p:nvPr>
        </p:nvSpPr>
        <p:spPr>
          <a:prstGeom prst="rect">
            <a:avLst/>
          </a:prstGeom>
        </p:spPr>
        <p:txBody>
          <a:bodyPr/>
          <a:lstStyle/>
          <a:p>
            <a:pPr/>
            <a:r>
              <a:t>Metrics</a:t>
            </a:r>
          </a:p>
        </p:txBody>
      </p:sp>
      <p:sp>
        <p:nvSpPr>
          <p:cNvPr id="1247" name="Similarity metrics…"/>
          <p:cNvSpPr txBox="1"/>
          <p:nvPr>
            <p:ph type="body" sz="half" idx="1"/>
          </p:nvPr>
        </p:nvSpPr>
        <p:spPr>
          <a:xfrm>
            <a:off x="950906" y="2154264"/>
            <a:ext cx="11412685" cy="2997229"/>
          </a:xfrm>
          <a:prstGeom prst="rect">
            <a:avLst/>
          </a:prstGeom>
        </p:spPr>
        <p:txBody>
          <a:bodyPr/>
          <a:lstStyle/>
          <a:p>
            <a:pPr marL="261583" indent="-261583" defTabSz="1085088">
              <a:spcBef>
                <a:spcPts val="1100"/>
              </a:spcBef>
              <a:defRPr b="1" sz="3204">
                <a:latin typeface="Helvetica Neue"/>
                <a:ea typeface="Helvetica Neue"/>
                <a:cs typeface="Helvetica Neue"/>
                <a:sym typeface="Helvetica Neue"/>
              </a:defRPr>
            </a:pPr>
            <a:r>
              <a:t>Similarity metrics</a:t>
            </a:r>
          </a:p>
          <a:p>
            <a:pPr lvl="1" marL="566764" indent="-261583" defTabSz="1085088">
              <a:spcBef>
                <a:spcPts val="1100"/>
              </a:spcBef>
              <a:defRPr sz="3204"/>
            </a:pPr>
            <a:r>
              <a:t>Chamfer distance (lower is better)</a:t>
            </a:r>
          </a:p>
          <a:p>
            <a:pPr lvl="1" marL="566764" indent="-261583" defTabSz="1085088">
              <a:spcBef>
                <a:spcPts val="1100"/>
              </a:spcBef>
              <a:defRPr sz="3204"/>
            </a:pPr>
            <a:r>
              <a:t>F-score (higher is better)</a:t>
            </a:r>
          </a:p>
          <a:p>
            <a:pPr lvl="1" marL="566764" indent="-261583" defTabSz="1085088">
              <a:spcBef>
                <a:spcPts val="1100"/>
              </a:spcBef>
              <a:defRPr sz="3204"/>
            </a:pPr>
            <a:r>
              <a:t>Hausdorff distance (lower is better)</a:t>
            </a:r>
          </a:p>
          <a:p>
            <a:pPr lvl="1" marL="566764" indent="-261583" defTabSz="1085088">
              <a:spcBef>
                <a:spcPts val="1100"/>
              </a:spcBef>
              <a:defRPr sz="3204"/>
            </a:pPr>
            <a:r>
              <a:t>IOU (higher is better)</a:t>
            </a:r>
          </a:p>
        </p:txBody>
      </p:sp>
      <p:pic>
        <p:nvPicPr>
          <p:cNvPr id="1248" name="Image" descr="Image"/>
          <p:cNvPicPr>
            <a:picLocks noChangeAspect="1"/>
          </p:cNvPicPr>
          <p:nvPr/>
        </p:nvPicPr>
        <p:blipFill>
          <a:blip r:embed="rId3">
            <a:extLst/>
          </a:blip>
          <a:srcRect l="0" t="0" r="0" b="48226"/>
          <a:stretch>
            <a:fillRect/>
          </a:stretch>
        </p:blipFill>
        <p:spPr>
          <a:xfrm>
            <a:off x="5813288" y="4549180"/>
            <a:ext cx="9566414" cy="2301311"/>
          </a:xfrm>
          <a:prstGeom prst="rect">
            <a:avLst/>
          </a:prstGeom>
          <a:ln w="12700">
            <a:miter lim="400000"/>
          </a:ln>
        </p:spPr>
      </p:pic>
      <p:grpSp>
        <p:nvGrpSpPr>
          <p:cNvPr id="1255" name="Group"/>
          <p:cNvGrpSpPr/>
          <p:nvPr/>
        </p:nvGrpSpPr>
        <p:grpSpPr>
          <a:xfrm>
            <a:off x="7587995" y="3263557"/>
            <a:ext cx="6933233" cy="2997229"/>
            <a:chOff x="0" y="0"/>
            <a:chExt cx="6933232" cy="2997227"/>
          </a:xfrm>
        </p:grpSpPr>
        <p:grpSp>
          <p:nvGrpSpPr>
            <p:cNvPr id="1252" name="Group"/>
            <p:cNvGrpSpPr/>
            <p:nvPr/>
          </p:nvGrpSpPr>
          <p:grpSpPr>
            <a:xfrm>
              <a:off x="-1" y="1611240"/>
              <a:ext cx="5933528" cy="1385988"/>
              <a:chOff x="0" y="0"/>
              <a:chExt cx="5933526" cy="1385987"/>
            </a:xfrm>
          </p:grpSpPr>
          <p:sp>
            <p:nvSpPr>
              <p:cNvPr id="1249" name="Rectangle"/>
              <p:cNvSpPr/>
              <p:nvPr/>
            </p:nvSpPr>
            <p:spPr>
              <a:xfrm>
                <a:off x="0" y="0"/>
                <a:ext cx="1394974" cy="1385988"/>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50" name="Rectangle"/>
              <p:cNvSpPr/>
              <p:nvPr/>
            </p:nvSpPr>
            <p:spPr>
              <a:xfrm>
                <a:off x="1509477" y="0"/>
                <a:ext cx="1394975" cy="1385988"/>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51" name="Rectangle"/>
              <p:cNvSpPr/>
              <p:nvPr/>
            </p:nvSpPr>
            <p:spPr>
              <a:xfrm>
                <a:off x="4538552" y="0"/>
                <a:ext cx="1394975" cy="1385988"/>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
          <p:nvSpPr>
            <p:cNvPr id="1253" name="Square"/>
            <p:cNvSpPr/>
            <p:nvPr/>
          </p:nvSpPr>
          <p:spPr>
            <a:xfrm>
              <a:off x="5427517" y="116093"/>
              <a:ext cx="253633" cy="254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54" name="Similar"/>
            <p:cNvSpPr txBox="1"/>
            <p:nvPr/>
          </p:nvSpPr>
          <p:spPr>
            <a:xfrm>
              <a:off x="5877096" y="0"/>
              <a:ext cx="1056137" cy="556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2500">
                  <a:latin typeface="+mn-lt"/>
                  <a:ea typeface="+mn-ea"/>
                  <a:cs typeface="+mn-cs"/>
                  <a:sym typeface="Calibri"/>
                </a:defRPr>
              </a:lvl1pPr>
            </a:lstStyle>
            <a:p>
              <a:pPr/>
              <a:r>
                <a:t>Similar</a:t>
              </a:r>
            </a:p>
          </p:txBody>
        </p:sp>
      </p:grpSp>
      <p:grpSp>
        <p:nvGrpSpPr>
          <p:cNvPr id="1259" name="Group"/>
          <p:cNvGrpSpPr/>
          <p:nvPr/>
        </p:nvGrpSpPr>
        <p:grpSpPr>
          <a:xfrm>
            <a:off x="10606951" y="3637438"/>
            <a:ext cx="4122947" cy="2623348"/>
            <a:chOff x="0" y="0"/>
            <a:chExt cx="4122946" cy="2623346"/>
          </a:xfrm>
        </p:grpSpPr>
        <p:sp>
          <p:nvSpPr>
            <p:cNvPr id="1256" name="Rectangle"/>
            <p:cNvSpPr/>
            <p:nvPr/>
          </p:nvSpPr>
          <p:spPr>
            <a:xfrm>
              <a:off x="0" y="1237359"/>
              <a:ext cx="1394974" cy="1385988"/>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12700" cap="flat">
              <a:noFill/>
              <a:miter lim="4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57" name="Square"/>
            <p:cNvSpPr/>
            <p:nvPr/>
          </p:nvSpPr>
          <p:spPr>
            <a:xfrm>
              <a:off x="2408561" y="116093"/>
              <a:ext cx="253633" cy="254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58" name="Medium"/>
            <p:cNvSpPr txBox="1"/>
            <p:nvPr/>
          </p:nvSpPr>
          <p:spPr>
            <a:xfrm>
              <a:off x="2858140" y="0"/>
              <a:ext cx="1264807" cy="556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2500">
                  <a:latin typeface="+mn-lt"/>
                  <a:ea typeface="+mn-ea"/>
                  <a:cs typeface="+mn-cs"/>
                  <a:sym typeface="Calibri"/>
                </a:defRPr>
              </a:lvl1pPr>
            </a:lstStyle>
            <a:p>
              <a:pPr/>
              <a:r>
                <a:t>Medium</a:t>
              </a:r>
            </a:p>
          </p:txBody>
        </p:sp>
      </p:grpSp>
      <p:grpSp>
        <p:nvGrpSpPr>
          <p:cNvPr id="1263" name="Group"/>
          <p:cNvGrpSpPr/>
          <p:nvPr/>
        </p:nvGrpSpPr>
        <p:grpSpPr>
          <a:xfrm>
            <a:off x="13015512" y="4016081"/>
            <a:ext cx="2025607" cy="2244705"/>
            <a:chOff x="0" y="0"/>
            <a:chExt cx="2025606" cy="2244704"/>
          </a:xfrm>
        </p:grpSpPr>
        <p:sp>
          <p:nvSpPr>
            <p:cNvPr id="1260" name="Rectangle"/>
            <p:cNvSpPr/>
            <p:nvPr/>
          </p:nvSpPr>
          <p:spPr>
            <a:xfrm>
              <a:off x="630632" y="858716"/>
              <a:ext cx="1394975" cy="1385989"/>
            </a:xfrm>
            <a:prstGeom prst="rect">
              <a:avLst/>
            </a:prstGeom>
            <a:solidFill>
              <a:schemeClr val="accent2">
                <a:alpha val="50000"/>
              </a:schemeClr>
            </a:solidFill>
            <a:ln w="12700" cap="flat">
              <a:solidFill>
                <a:srgbClr val="AD5B24">
                  <a:alpha val="50000"/>
                </a:srgb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61" name="Square"/>
            <p:cNvSpPr/>
            <p:nvPr/>
          </p:nvSpPr>
          <p:spPr>
            <a:xfrm>
              <a:off x="0" y="116093"/>
              <a:ext cx="253632" cy="254001"/>
            </a:xfrm>
            <a:prstGeom prst="rect">
              <a:avLst/>
            </a:prstGeom>
            <a:solidFill>
              <a:schemeClr val="accent2">
                <a:alpha val="50000"/>
              </a:schemeClr>
            </a:solidFill>
            <a:ln w="12700" cap="flat">
              <a:solidFill>
                <a:srgbClr val="AD5B24">
                  <a:alpha val="50000"/>
                </a:srgb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62" name="Dissimilar"/>
            <p:cNvSpPr txBox="1"/>
            <p:nvPr/>
          </p:nvSpPr>
          <p:spPr>
            <a:xfrm>
              <a:off x="449578" y="0"/>
              <a:ext cx="1426813" cy="556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2500">
                  <a:latin typeface="+mn-lt"/>
                  <a:ea typeface="+mn-ea"/>
                  <a:cs typeface="+mn-cs"/>
                  <a:sym typeface="Calibri"/>
                </a:defRPr>
              </a:lvl1pPr>
            </a:lstStyle>
            <a:p>
              <a:pPr/>
              <a:r>
                <a:t>Dissimilar</a:t>
              </a:r>
            </a:p>
          </p:txBody>
        </p:sp>
      </p:grpSp>
      <p:grpSp>
        <p:nvGrpSpPr>
          <p:cNvPr id="1270" name="Group"/>
          <p:cNvGrpSpPr/>
          <p:nvPr/>
        </p:nvGrpSpPr>
        <p:grpSpPr>
          <a:xfrm>
            <a:off x="5813219" y="6847926"/>
            <a:ext cx="9566414" cy="455019"/>
            <a:chOff x="0" y="0"/>
            <a:chExt cx="9566412" cy="455018"/>
          </a:xfrm>
        </p:grpSpPr>
        <p:pic>
          <p:nvPicPr>
            <p:cNvPr id="1264" name="Image" descr="Image"/>
            <p:cNvPicPr>
              <a:picLocks noChangeAspect="1"/>
            </p:cNvPicPr>
            <p:nvPr/>
          </p:nvPicPr>
          <p:blipFill>
            <a:blip r:embed="rId3">
              <a:extLst/>
            </a:blip>
            <a:srcRect l="0" t="50943" r="0" b="38820"/>
            <a:stretch>
              <a:fillRect/>
            </a:stretch>
          </p:blipFill>
          <p:spPr>
            <a:xfrm>
              <a:off x="0" y="0"/>
              <a:ext cx="9566413" cy="455019"/>
            </a:xfrm>
            <a:prstGeom prst="rect">
              <a:avLst/>
            </a:prstGeom>
            <a:ln w="12700" cap="flat">
              <a:noFill/>
              <a:miter lim="400000"/>
            </a:ln>
            <a:effectLst/>
          </p:spPr>
        </p:pic>
        <p:sp>
          <p:nvSpPr>
            <p:cNvPr id="1265" name="Rectangle"/>
            <p:cNvSpPr/>
            <p:nvPr/>
          </p:nvSpPr>
          <p:spPr>
            <a:xfrm>
              <a:off x="2122292" y="33356"/>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66" name="Rectangle"/>
            <p:cNvSpPr/>
            <p:nvPr/>
          </p:nvSpPr>
          <p:spPr>
            <a:xfrm>
              <a:off x="3582792" y="33356"/>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67" name="Rectangle"/>
            <p:cNvSpPr/>
            <p:nvPr/>
          </p:nvSpPr>
          <p:spPr>
            <a:xfrm>
              <a:off x="6656192" y="33356"/>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68" name="Rectangle"/>
            <p:cNvSpPr/>
            <p:nvPr/>
          </p:nvSpPr>
          <p:spPr>
            <a:xfrm>
              <a:off x="5130528" y="35803"/>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69" name="Rectangle"/>
            <p:cNvSpPr/>
            <p:nvPr/>
          </p:nvSpPr>
          <p:spPr>
            <a:xfrm>
              <a:off x="8162111" y="24407"/>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277" name="Group"/>
          <p:cNvGrpSpPr/>
          <p:nvPr/>
        </p:nvGrpSpPr>
        <p:grpSpPr>
          <a:xfrm>
            <a:off x="5813081" y="8067619"/>
            <a:ext cx="9566414" cy="411034"/>
            <a:chOff x="0" y="0"/>
            <a:chExt cx="9566412" cy="411033"/>
          </a:xfrm>
        </p:grpSpPr>
        <p:pic>
          <p:nvPicPr>
            <p:cNvPr id="1271" name="Image" descr="Image"/>
            <p:cNvPicPr>
              <a:picLocks noChangeAspect="1"/>
            </p:cNvPicPr>
            <p:nvPr/>
          </p:nvPicPr>
          <p:blipFill>
            <a:blip r:embed="rId3">
              <a:extLst/>
            </a:blip>
            <a:srcRect l="0" t="78100" r="0" b="12652"/>
            <a:stretch>
              <a:fillRect/>
            </a:stretch>
          </p:blipFill>
          <p:spPr>
            <a:xfrm>
              <a:off x="0" y="0"/>
              <a:ext cx="9566413" cy="411034"/>
            </a:xfrm>
            <a:prstGeom prst="rect">
              <a:avLst/>
            </a:prstGeom>
            <a:ln w="12700" cap="flat">
              <a:noFill/>
              <a:miter lim="400000"/>
            </a:ln>
            <a:effectLst/>
          </p:spPr>
        </p:pic>
        <p:sp>
          <p:nvSpPr>
            <p:cNvPr id="1272" name="Rectangle"/>
            <p:cNvSpPr/>
            <p:nvPr/>
          </p:nvSpPr>
          <p:spPr>
            <a:xfrm>
              <a:off x="2122430" y="17842"/>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73" name="Rectangle"/>
            <p:cNvSpPr/>
            <p:nvPr/>
          </p:nvSpPr>
          <p:spPr>
            <a:xfrm>
              <a:off x="3582930" y="17842"/>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74" name="Rectangle"/>
            <p:cNvSpPr/>
            <p:nvPr/>
          </p:nvSpPr>
          <p:spPr>
            <a:xfrm>
              <a:off x="5130666" y="18454"/>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75" name="Rectangle"/>
            <p:cNvSpPr/>
            <p:nvPr/>
          </p:nvSpPr>
          <p:spPr>
            <a:xfrm>
              <a:off x="6655228" y="17842"/>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76" name="Rectangle"/>
            <p:cNvSpPr/>
            <p:nvPr/>
          </p:nvSpPr>
          <p:spPr>
            <a:xfrm>
              <a:off x="8162249" y="15605"/>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289" name="Group"/>
          <p:cNvGrpSpPr/>
          <p:nvPr/>
        </p:nvGrpSpPr>
        <p:grpSpPr>
          <a:xfrm>
            <a:off x="5813150" y="7275964"/>
            <a:ext cx="9566414" cy="792107"/>
            <a:chOff x="0" y="0"/>
            <a:chExt cx="9566412" cy="792106"/>
          </a:xfrm>
        </p:grpSpPr>
        <p:pic>
          <p:nvPicPr>
            <p:cNvPr id="1278" name="Image" descr="Image"/>
            <p:cNvPicPr>
              <a:picLocks noChangeAspect="1"/>
            </p:cNvPicPr>
            <p:nvPr/>
          </p:nvPicPr>
          <p:blipFill>
            <a:blip r:embed="rId3">
              <a:extLst/>
            </a:blip>
            <a:srcRect l="0" t="60356" r="0" b="21902"/>
            <a:stretch>
              <a:fillRect/>
            </a:stretch>
          </p:blipFill>
          <p:spPr>
            <a:xfrm>
              <a:off x="0" y="3488"/>
              <a:ext cx="9566413" cy="788619"/>
            </a:xfrm>
            <a:prstGeom prst="rect">
              <a:avLst/>
            </a:prstGeom>
            <a:ln w="12700" cap="flat">
              <a:noFill/>
              <a:miter lim="400000"/>
            </a:ln>
            <a:effectLst/>
          </p:spPr>
        </p:pic>
        <p:sp>
          <p:nvSpPr>
            <p:cNvPr id="1279" name="Rectangle"/>
            <p:cNvSpPr/>
            <p:nvPr/>
          </p:nvSpPr>
          <p:spPr>
            <a:xfrm>
              <a:off x="2122361" y="6711"/>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0" name="Rectangle"/>
            <p:cNvSpPr/>
            <p:nvPr/>
          </p:nvSpPr>
          <p:spPr>
            <a:xfrm>
              <a:off x="5130597" y="8546"/>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281" name="Rectangle"/>
            <p:cNvSpPr/>
            <p:nvPr/>
          </p:nvSpPr>
          <p:spPr>
            <a:xfrm>
              <a:off x="3581759" y="6711"/>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2" name="Rectangle"/>
            <p:cNvSpPr/>
            <p:nvPr/>
          </p:nvSpPr>
          <p:spPr>
            <a:xfrm>
              <a:off x="8162180" y="0"/>
              <a:ext cx="736601" cy="381000"/>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3" name="Rectangle"/>
            <p:cNvSpPr/>
            <p:nvPr/>
          </p:nvSpPr>
          <p:spPr>
            <a:xfrm>
              <a:off x="6656261" y="6711"/>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4" name="Rectangle"/>
            <p:cNvSpPr/>
            <p:nvPr/>
          </p:nvSpPr>
          <p:spPr>
            <a:xfrm>
              <a:off x="2122361" y="408104"/>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5" name="Rectangle"/>
            <p:cNvSpPr/>
            <p:nvPr/>
          </p:nvSpPr>
          <p:spPr>
            <a:xfrm>
              <a:off x="3582861" y="408104"/>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6" name="Rectangle"/>
            <p:cNvSpPr/>
            <p:nvPr/>
          </p:nvSpPr>
          <p:spPr>
            <a:xfrm>
              <a:off x="6656261" y="408104"/>
              <a:ext cx="734397" cy="381001"/>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7" name="Rectangle"/>
            <p:cNvSpPr/>
            <p:nvPr/>
          </p:nvSpPr>
          <p:spPr>
            <a:xfrm>
              <a:off x="8162180" y="403630"/>
              <a:ext cx="736601" cy="381001"/>
            </a:xfrm>
            <a:prstGeom prst="rect">
              <a:avLst/>
            </a:prstGeom>
            <a:solidFill>
              <a:schemeClr val="accent2">
                <a:alpha val="50000"/>
              </a:schemeClr>
            </a:solidFill>
            <a:ln w="12700" cap="flat">
              <a:noFill/>
              <a:miter lim="4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288" name="Rectangle"/>
            <p:cNvSpPr/>
            <p:nvPr/>
          </p:nvSpPr>
          <p:spPr>
            <a:xfrm>
              <a:off x="5130597" y="409327"/>
              <a:ext cx="736601" cy="381001"/>
            </a:xfrm>
            <a:prstGeom prst="rect">
              <a:avLst/>
            </a:prstGeom>
            <a:gradFill flip="none" rotWithShape="1">
              <a:gsLst>
                <a:gs pos="0">
                  <a:schemeClr val="accent4">
                    <a:hueOff val="-406799"/>
                    <a:lumOff val="30382"/>
                    <a:alpha val="50000"/>
                  </a:schemeClr>
                </a:gs>
                <a:gs pos="50000">
                  <a:srgbClr val="FFD58D">
                    <a:alpha val="50000"/>
                  </a:srgbClr>
                </a:gs>
                <a:gs pos="100000">
                  <a:schemeClr val="accent4">
                    <a:hueOff val="-362075"/>
                    <a:lumOff val="23565"/>
                    <a:alpha val="50000"/>
                  </a:schemeClr>
                </a:gs>
              </a:gsLst>
              <a:lin ang="5400000" scaled="0"/>
            </a:gradFill>
            <a:ln w="3175" cap="flat">
              <a:solidFill>
                <a:schemeClr val="accent4">
                  <a:alpha val="50000"/>
                </a:schemeClr>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247">
                                            <p:bg/>
                                          </p:spTgt>
                                        </p:tgtEl>
                                        <p:attrNameLst>
                                          <p:attrName>style.visibility</p:attrName>
                                        </p:attrNameLst>
                                      </p:cBhvr>
                                      <p:to>
                                        <p:strVal val="visible"/>
                                      </p:to>
                                    </p:set>
                                    <p:animEffect filter="fade" transition="in">
                                      <p:cBhvr>
                                        <p:cTn id="7" dur="1000"/>
                                        <p:tgtEl>
                                          <p:spTgt spid="124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247">
                                            <p:txEl>
                                              <p:pRg st="0" end="0"/>
                                            </p:txEl>
                                          </p:spTgt>
                                        </p:tgtEl>
                                        <p:attrNameLst>
                                          <p:attrName>style.visibility</p:attrName>
                                        </p:attrNameLst>
                                      </p:cBhvr>
                                      <p:to>
                                        <p:strVal val="visible"/>
                                      </p:to>
                                    </p:set>
                                    <p:animEffect filter="fade" transition="in">
                                      <p:cBhvr>
                                        <p:cTn id="10" dur="1000"/>
                                        <p:tgtEl>
                                          <p:spTgt spid="1247">
                                            <p:txEl>
                                              <p:pRg st="0" end="0"/>
                                            </p:txEl>
                                          </p:spTgt>
                                        </p:tgtEl>
                                      </p:cBhvr>
                                    </p:animEffect>
                                  </p:childTnLst>
                                </p:cTn>
                              </p:par>
                            </p:childTnLst>
                          </p:cTn>
                        </p:par>
                        <p:par>
                          <p:cTn id="11" fill="hold">
                            <p:stCondLst>
                              <p:cond delay="1000"/>
                            </p:stCondLst>
                            <p:childTnLst>
                              <p:par>
                                <p:cTn id="12" presetClass="entr" nodeType="afterEffect" presetID="10" grpId="2" fill="hold">
                                  <p:stCondLst>
                                    <p:cond delay="0"/>
                                  </p:stCondLst>
                                  <p:iterate type="el" backwards="0">
                                    <p:tmAbs val="0"/>
                                  </p:iterate>
                                  <p:childTnLst>
                                    <p:set>
                                      <p:cBhvr>
                                        <p:cTn id="13" fill="hold"/>
                                        <p:tgtEl>
                                          <p:spTgt spid="1255"/>
                                        </p:tgtEl>
                                        <p:attrNameLst>
                                          <p:attrName>style.visibility</p:attrName>
                                        </p:attrNameLst>
                                      </p:cBhvr>
                                      <p:to>
                                        <p:strVal val="visible"/>
                                      </p:to>
                                    </p:set>
                                    <p:animEffect filter="fade" transition="in">
                                      <p:cBhvr>
                                        <p:cTn id="14" dur="1000"/>
                                        <p:tgtEl>
                                          <p:spTgt spid="1255"/>
                                        </p:tgtEl>
                                      </p:cBhvr>
                                    </p:animEffect>
                                  </p:childTnLst>
                                </p:cTn>
                              </p:par>
                            </p:childTnLst>
                          </p:cTn>
                        </p:par>
                        <p:par>
                          <p:cTn id="15" fill="hold">
                            <p:stCondLst>
                              <p:cond delay="2000"/>
                            </p:stCondLst>
                            <p:childTnLst>
                              <p:par>
                                <p:cTn id="16" presetClass="entr" nodeType="afterEffect" presetID="10" grpId="3" fill="hold">
                                  <p:stCondLst>
                                    <p:cond delay="0"/>
                                  </p:stCondLst>
                                  <p:iterate type="el" backwards="0">
                                    <p:tmAbs val="0"/>
                                  </p:iterate>
                                  <p:childTnLst>
                                    <p:set>
                                      <p:cBhvr>
                                        <p:cTn id="17" fill="hold"/>
                                        <p:tgtEl>
                                          <p:spTgt spid="1259"/>
                                        </p:tgtEl>
                                        <p:attrNameLst>
                                          <p:attrName>style.visibility</p:attrName>
                                        </p:attrNameLst>
                                      </p:cBhvr>
                                      <p:to>
                                        <p:strVal val="visible"/>
                                      </p:to>
                                    </p:set>
                                    <p:animEffect filter="fade" transition="in">
                                      <p:cBhvr>
                                        <p:cTn id="18" dur="1000"/>
                                        <p:tgtEl>
                                          <p:spTgt spid="1259"/>
                                        </p:tgtEl>
                                      </p:cBhvr>
                                    </p:animEffect>
                                  </p:childTnLst>
                                </p:cTn>
                              </p:par>
                            </p:childTnLst>
                          </p:cTn>
                        </p:par>
                        <p:par>
                          <p:cTn id="19" fill="hold">
                            <p:stCondLst>
                              <p:cond delay="3000"/>
                            </p:stCondLst>
                            <p:childTnLst>
                              <p:par>
                                <p:cTn id="20" presetClass="entr" nodeType="afterEffect" presetID="10" grpId="4" fill="hold">
                                  <p:stCondLst>
                                    <p:cond delay="0"/>
                                  </p:stCondLst>
                                  <p:iterate type="el" backwards="0">
                                    <p:tmAbs val="0"/>
                                  </p:iterate>
                                  <p:childTnLst>
                                    <p:set>
                                      <p:cBhvr>
                                        <p:cTn id="21" fill="hold"/>
                                        <p:tgtEl>
                                          <p:spTgt spid="1263"/>
                                        </p:tgtEl>
                                        <p:attrNameLst>
                                          <p:attrName>style.visibility</p:attrName>
                                        </p:attrNameLst>
                                      </p:cBhvr>
                                      <p:to>
                                        <p:strVal val="visible"/>
                                      </p:to>
                                    </p:set>
                                    <p:animEffect filter="fade" transition="in">
                                      <p:cBhvr>
                                        <p:cTn id="22" dur="1000"/>
                                        <p:tgtEl>
                                          <p:spTgt spid="126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1247">
                                            <p:txEl>
                                              <p:pRg st="1" end="1"/>
                                            </p:txEl>
                                          </p:spTgt>
                                        </p:tgtEl>
                                        <p:attrNameLst>
                                          <p:attrName>style.visibility</p:attrName>
                                        </p:attrNameLst>
                                      </p:cBhvr>
                                      <p:to>
                                        <p:strVal val="visible"/>
                                      </p:to>
                                    </p:set>
                                    <p:animEffect filter="fade" transition="in">
                                      <p:cBhvr>
                                        <p:cTn id="27" dur="1000"/>
                                        <p:tgtEl>
                                          <p:spTgt spid="1247">
                                            <p:txEl>
                                              <p:pRg st="1" end="1"/>
                                            </p:txEl>
                                          </p:spTgt>
                                        </p:tgtEl>
                                      </p:cBhvr>
                                    </p:animEffect>
                                  </p:childTnLst>
                                </p:cTn>
                              </p:par>
                            </p:childTnLst>
                          </p:cTn>
                        </p:par>
                        <p:par>
                          <p:cTn id="28" fill="hold">
                            <p:stCondLst>
                              <p:cond delay="1000"/>
                            </p:stCondLst>
                            <p:childTnLst>
                              <p:par>
                                <p:cTn id="29" presetClass="entr" nodeType="afterEffect" presetID="10" grpId="5" fill="hold">
                                  <p:stCondLst>
                                    <p:cond delay="0"/>
                                  </p:stCondLst>
                                  <p:iterate type="el" backwards="0">
                                    <p:tmAbs val="0"/>
                                  </p:iterate>
                                  <p:childTnLst>
                                    <p:set>
                                      <p:cBhvr>
                                        <p:cTn id="30" fill="hold"/>
                                        <p:tgtEl>
                                          <p:spTgt spid="1270"/>
                                        </p:tgtEl>
                                        <p:attrNameLst>
                                          <p:attrName>style.visibility</p:attrName>
                                        </p:attrNameLst>
                                      </p:cBhvr>
                                      <p:to>
                                        <p:strVal val="visible"/>
                                      </p:to>
                                    </p:set>
                                    <p:animEffect filter="fade" transition="in">
                                      <p:cBhvr>
                                        <p:cTn id="31" dur="1000"/>
                                        <p:tgtEl>
                                          <p:spTgt spid="1270"/>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1" fill="hold">
                                  <p:stCondLst>
                                    <p:cond delay="0"/>
                                  </p:stCondLst>
                                  <p:iterate type="el" backwards="0">
                                    <p:tmAbs val="0"/>
                                  </p:iterate>
                                  <p:childTnLst>
                                    <p:set>
                                      <p:cBhvr>
                                        <p:cTn id="35" fill="hold"/>
                                        <p:tgtEl>
                                          <p:spTgt spid="1247">
                                            <p:txEl>
                                              <p:pRg st="2" end="2"/>
                                            </p:txEl>
                                          </p:spTgt>
                                        </p:tgtEl>
                                        <p:attrNameLst>
                                          <p:attrName>style.visibility</p:attrName>
                                        </p:attrNameLst>
                                      </p:cBhvr>
                                      <p:to>
                                        <p:strVal val="visible"/>
                                      </p:to>
                                    </p:set>
                                    <p:animEffect filter="fade" transition="in">
                                      <p:cBhvr>
                                        <p:cTn id="36" dur="1000"/>
                                        <p:tgtEl>
                                          <p:spTgt spid="1247">
                                            <p:txEl>
                                              <p:pRg st="2" end="2"/>
                                            </p:txEl>
                                          </p:spTgt>
                                        </p:tgtEl>
                                      </p:cBhvr>
                                    </p:animEffect>
                                  </p:childTnLst>
                                </p:cTn>
                              </p:par>
                            </p:childTnLst>
                          </p:cTn>
                        </p:par>
                        <p:par>
                          <p:cTn id="37" fill="hold">
                            <p:stCondLst>
                              <p:cond delay="1000"/>
                            </p:stCondLst>
                            <p:childTnLst>
                              <p:par>
                                <p:cTn id="38" presetClass="entr" nodeType="afterEffect" presetID="10" grpId="6" fill="hold">
                                  <p:stCondLst>
                                    <p:cond delay="0"/>
                                  </p:stCondLst>
                                  <p:iterate type="el" backwards="0">
                                    <p:tmAbs val="0"/>
                                  </p:iterate>
                                  <p:childTnLst>
                                    <p:set>
                                      <p:cBhvr>
                                        <p:cTn id="39" fill="hold"/>
                                        <p:tgtEl>
                                          <p:spTgt spid="1289"/>
                                        </p:tgtEl>
                                        <p:attrNameLst>
                                          <p:attrName>style.visibility</p:attrName>
                                        </p:attrNameLst>
                                      </p:cBhvr>
                                      <p:to>
                                        <p:strVal val="visible"/>
                                      </p:to>
                                    </p:set>
                                    <p:animEffect filter="fade" transition="in">
                                      <p:cBhvr>
                                        <p:cTn id="40" dur="1000"/>
                                        <p:tgtEl>
                                          <p:spTgt spid="1289"/>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247">
                                            <p:txEl>
                                              <p:pRg st="3" end="3"/>
                                            </p:txEl>
                                          </p:spTgt>
                                        </p:tgtEl>
                                        <p:attrNameLst>
                                          <p:attrName>style.visibility</p:attrName>
                                        </p:attrNameLst>
                                      </p:cBhvr>
                                      <p:to>
                                        <p:strVal val="visible"/>
                                      </p:to>
                                    </p:set>
                                    <p:animEffect filter="fade" transition="in">
                                      <p:cBhvr>
                                        <p:cTn id="45" dur="1000"/>
                                        <p:tgtEl>
                                          <p:spTgt spid="1247">
                                            <p:txEl>
                                              <p:pRg st="3" end="3"/>
                                            </p:txEl>
                                          </p:spTgt>
                                        </p:tgtEl>
                                      </p:cBhvr>
                                    </p:animEffect>
                                  </p:childTnLst>
                                </p:cTn>
                              </p:par>
                            </p:childTnLst>
                          </p:cTn>
                        </p:par>
                        <p:par>
                          <p:cTn id="46" fill="hold">
                            <p:stCondLst>
                              <p:cond delay="1000"/>
                            </p:stCondLst>
                            <p:childTnLst>
                              <p:par>
                                <p:cTn id="47" presetClass="entr" nodeType="afterEffect" presetID="10" grpId="7" fill="hold">
                                  <p:stCondLst>
                                    <p:cond delay="0"/>
                                  </p:stCondLst>
                                  <p:iterate type="el" backwards="0">
                                    <p:tmAbs val="0"/>
                                  </p:iterate>
                                  <p:childTnLst>
                                    <p:set>
                                      <p:cBhvr>
                                        <p:cTn id="48" fill="hold"/>
                                        <p:tgtEl>
                                          <p:spTgt spid="1277"/>
                                        </p:tgtEl>
                                        <p:attrNameLst>
                                          <p:attrName>style.visibility</p:attrName>
                                        </p:attrNameLst>
                                      </p:cBhvr>
                                      <p:to>
                                        <p:strVal val="visible"/>
                                      </p:to>
                                    </p:set>
                                    <p:animEffect filter="fade" transition="in">
                                      <p:cBhvr>
                                        <p:cTn id="49" dur="1000"/>
                                        <p:tgtEl>
                                          <p:spTgt spid="1277"/>
                                        </p:tgtEl>
                                      </p:cBhvr>
                                    </p:animEffect>
                                  </p:childTnLst>
                                </p:cTn>
                              </p:par>
                            </p:childTnLst>
                          </p:cTn>
                        </p:par>
                      </p:childTnLst>
                    </p:cTn>
                  </p:par>
                  <p:par>
                    <p:cTn id="50" fill="hold">
                      <p:stCondLst>
                        <p:cond delay="indefinite"/>
                      </p:stCondLst>
                      <p:childTnLst>
                        <p:par>
                          <p:cTn id="51" fill="hold">
                            <p:stCondLst>
                              <p:cond delay="0"/>
                            </p:stCondLst>
                            <p:childTnLst>
                              <p:par>
                                <p:cTn id="52" presetClass="entr" nodeType="clickEffect" presetID="10" grpId="1" fill="hold">
                                  <p:stCondLst>
                                    <p:cond delay="0"/>
                                  </p:stCondLst>
                                  <p:iterate type="el" backwards="0">
                                    <p:tmAbs val="0"/>
                                  </p:iterate>
                                  <p:childTnLst>
                                    <p:set>
                                      <p:cBhvr>
                                        <p:cTn id="53" fill="hold"/>
                                        <p:tgtEl>
                                          <p:spTgt spid="1247">
                                            <p:txEl>
                                              <p:pRg st="4" end="4"/>
                                            </p:txEl>
                                          </p:spTgt>
                                        </p:tgtEl>
                                        <p:attrNameLst>
                                          <p:attrName>style.visibility</p:attrName>
                                        </p:attrNameLst>
                                      </p:cBhvr>
                                      <p:to>
                                        <p:strVal val="visible"/>
                                      </p:to>
                                    </p:set>
                                    <p:animEffect filter="fade" transition="in">
                                      <p:cBhvr>
                                        <p:cTn id="54" dur="1000"/>
                                        <p:tgtEl>
                                          <p:spTgt spid="1247">
                                            <p:txEl>
                                              <p:pRg st="4" end="4"/>
                                            </p:txEl>
                                          </p:spTgt>
                                        </p:tgtEl>
                                      </p:cBhvr>
                                    </p:animEffect>
                                  </p:childTnLst>
                                </p:cTn>
                              </p:par>
                            </p:childTnLst>
                          </p:cTn>
                        </p:par>
                        <p:par>
                          <p:cTn id="55" fill="hold">
                            <p:stCondLst>
                              <p:cond delay="1000"/>
                            </p:stCondLst>
                            <p:childTnLst>
                              <p:par>
                                <p:cTn id="56" presetClass="entr" nodeType="afterEffect" presetID="10" grpId="8" fill="hold">
                                  <p:stCondLst>
                                    <p:cond delay="0"/>
                                  </p:stCondLst>
                                  <p:iterate type="el" backwards="0">
                                    <p:tmAbs val="0"/>
                                  </p:iterate>
                                  <p:childTnLst>
                                    <p:set>
                                      <p:cBhvr>
                                        <p:cTn id="57" fill="hold"/>
                                        <p:tgtEl>
                                          <p:spTgt spid="1245"/>
                                        </p:tgtEl>
                                        <p:attrNameLst>
                                          <p:attrName>style.visibility</p:attrName>
                                        </p:attrNameLst>
                                      </p:cBhvr>
                                      <p:to>
                                        <p:strVal val="visible"/>
                                      </p:to>
                                    </p:set>
                                    <p:animEffect filter="fade" transition="in">
                                      <p:cBhvr>
                                        <p:cTn id="58" dur="1000"/>
                                        <p:tgtEl>
                                          <p:spTgt spid="1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9" grpId="3"/>
      <p:bldP build="whole" bldLvl="1" animBg="1" rev="0" advAuto="0" spid="1255" grpId="2"/>
      <p:bldP build="p" bldLvl="5" animBg="1" rev="0" advAuto="0" spid="1247" grpId="1"/>
      <p:bldP build="whole" bldLvl="1" animBg="1" rev="0" advAuto="0" spid="1270" grpId="5"/>
      <p:bldP build="whole" bldLvl="1" animBg="1" rev="0" advAuto="0" spid="1289" grpId="6"/>
      <p:bldP build="whole" bldLvl="1" animBg="1" rev="0" advAuto="0" spid="1263" grpId="4"/>
      <p:bldP build="whole" bldLvl="1" animBg="1" rev="0" advAuto="0" spid="1277" grpId="7"/>
      <p:bldP build="whole" bldLvl="1" animBg="1" rev="0" advAuto="0" spid="1245" grpId="8"/>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3" name="Image" descr="Image"/>
          <p:cNvPicPr>
            <a:picLocks noChangeAspect="1"/>
          </p:cNvPicPr>
          <p:nvPr/>
        </p:nvPicPr>
        <p:blipFill>
          <a:blip r:embed="rId3">
            <a:extLst/>
          </a:blip>
          <a:stretch>
            <a:fillRect/>
          </a:stretch>
        </p:blipFill>
        <p:spPr>
          <a:xfrm>
            <a:off x="9821729" y="3690971"/>
            <a:ext cx="6023237" cy="3810001"/>
          </a:xfrm>
          <a:prstGeom prst="rect">
            <a:avLst/>
          </a:prstGeom>
          <a:ln w="12700">
            <a:miter lim="400000"/>
          </a:ln>
          <a:effectLst>
            <a:outerShdw sx="100000" sy="100000" kx="0" ky="0" algn="b" rotWithShape="0" blurRad="190500" dist="8455" dir="5400000">
              <a:srgbClr val="000000"/>
            </a:outerShdw>
          </a:effectLst>
        </p:spPr>
      </p:pic>
      <p:sp>
        <p:nvSpPr>
          <p:cNvPr id="1294" name="Metrics"/>
          <p:cNvSpPr txBox="1"/>
          <p:nvPr>
            <p:ph type="title"/>
          </p:nvPr>
        </p:nvSpPr>
        <p:spPr>
          <a:prstGeom prst="rect">
            <a:avLst/>
          </a:prstGeom>
        </p:spPr>
        <p:txBody>
          <a:bodyPr/>
          <a:lstStyle/>
          <a:p>
            <a:pPr/>
            <a:r>
              <a:t>Metrics</a:t>
            </a:r>
          </a:p>
        </p:txBody>
      </p:sp>
      <p:sp>
        <p:nvSpPr>
          <p:cNvPr id="1295" name="Vector quality…"/>
          <p:cNvSpPr txBox="1"/>
          <p:nvPr>
            <p:ph type="body" sz="half" idx="1"/>
          </p:nvPr>
        </p:nvSpPr>
        <p:spPr>
          <a:xfrm>
            <a:off x="869626" y="2400886"/>
            <a:ext cx="5510358" cy="5427006"/>
          </a:xfrm>
          <a:prstGeom prst="rect">
            <a:avLst/>
          </a:prstGeom>
        </p:spPr>
        <p:txBody>
          <a:bodyPr/>
          <a:lstStyle>
            <a:lvl1pPr>
              <a:defRPr b="1">
                <a:latin typeface="Helvetica Neue"/>
                <a:ea typeface="Helvetica Neue"/>
                <a:cs typeface="Helvetica Neue"/>
                <a:sym typeface="Helvetica Neue"/>
              </a:defRPr>
            </a:lvl1pPr>
            <a:lvl2pPr marL="636814" indent="-293914"/>
          </a:lstStyle>
          <a:p>
            <a:pPr/>
            <a:r>
              <a:t>Vector quality</a:t>
            </a:r>
          </a:p>
          <a:p>
            <a:pPr lvl="1"/>
            <a:r>
              <a:t>Stroke length</a:t>
            </a:r>
          </a:p>
        </p:txBody>
      </p:sp>
      <p:grpSp>
        <p:nvGrpSpPr>
          <p:cNvPr id="1298" name="Group"/>
          <p:cNvGrpSpPr/>
          <p:nvPr/>
        </p:nvGrpSpPr>
        <p:grpSpPr>
          <a:xfrm>
            <a:off x="4393452" y="2778184"/>
            <a:ext cx="5358607" cy="5252321"/>
            <a:chOff x="0" y="0"/>
            <a:chExt cx="5358606" cy="5252319"/>
          </a:xfrm>
        </p:grpSpPr>
        <p:pic>
          <p:nvPicPr>
            <p:cNvPr id="1296" name="vector.png" descr="vector.png"/>
            <p:cNvPicPr>
              <a:picLocks noChangeAspect="1"/>
            </p:cNvPicPr>
            <p:nvPr/>
          </p:nvPicPr>
          <p:blipFill>
            <a:blip r:embed="rId4">
              <a:extLst/>
            </a:blip>
            <a:srcRect l="0" t="0" r="0" b="10064"/>
            <a:stretch>
              <a:fillRect/>
            </a:stretch>
          </p:blipFill>
          <p:spPr>
            <a:xfrm>
              <a:off x="0" y="0"/>
              <a:ext cx="5358520" cy="4672251"/>
            </a:xfrm>
            <a:prstGeom prst="rect">
              <a:avLst/>
            </a:prstGeom>
            <a:ln w="12700" cap="flat">
              <a:noFill/>
              <a:miter lim="400000"/>
            </a:ln>
            <a:effectLst/>
          </p:spPr>
        </p:pic>
        <p:sp>
          <p:nvSpPr>
            <p:cNvPr id="1297" name="Caption"/>
            <p:cNvSpPr/>
            <p:nvPr/>
          </p:nvSpPr>
          <p:spPr>
            <a:xfrm>
              <a:off x="0" y="4774009"/>
              <a:ext cx="5358607" cy="47831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lnSpc>
                  <a:spcPct val="10000"/>
                </a:lnSpc>
                <a:defRPr sz="2000"/>
              </a:lvl1pPr>
            </a:lstStyle>
            <a:p>
              <a:pPr/>
              <a:r>
                <a:t>Vector algorithmically results</a:t>
              </a:r>
            </a:p>
          </p:txBody>
        </p:sp>
      </p:grpSp>
      <p:sp>
        <p:nvSpPr>
          <p:cNvPr id="1299" name="Image: ©Preston Blair"/>
          <p:cNvSpPr txBox="1"/>
          <p:nvPr/>
        </p:nvSpPr>
        <p:spPr>
          <a:xfrm>
            <a:off x="-3664" y="8711370"/>
            <a:ext cx="251409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©Preston Blair </a:t>
            </a:r>
          </a:p>
        </p:txBody>
      </p:sp>
      <p:sp>
        <p:nvSpPr>
          <p:cNvPr id="1300" name="Line"/>
          <p:cNvSpPr/>
          <p:nvPr/>
        </p:nvSpPr>
        <p:spPr>
          <a:xfrm>
            <a:off x="12231930" y="4244429"/>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1" name="Line"/>
          <p:cNvSpPr/>
          <p:nvPr/>
        </p:nvSpPr>
        <p:spPr>
          <a:xfrm>
            <a:off x="12358930" y="4485729"/>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2" name="Line"/>
          <p:cNvSpPr/>
          <p:nvPr/>
        </p:nvSpPr>
        <p:spPr>
          <a:xfrm>
            <a:off x="11899835" y="5463017"/>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3" name="Line"/>
          <p:cNvSpPr/>
          <p:nvPr/>
        </p:nvSpPr>
        <p:spPr>
          <a:xfrm>
            <a:off x="12333530" y="5811961"/>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4" name="Line"/>
          <p:cNvSpPr/>
          <p:nvPr/>
        </p:nvSpPr>
        <p:spPr>
          <a:xfrm>
            <a:off x="12523278" y="5165189"/>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5" name="Line"/>
          <p:cNvSpPr/>
          <p:nvPr/>
        </p:nvSpPr>
        <p:spPr>
          <a:xfrm>
            <a:off x="12830724" y="5331867"/>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6" name="Line"/>
          <p:cNvSpPr/>
          <p:nvPr/>
        </p:nvSpPr>
        <p:spPr>
          <a:xfrm>
            <a:off x="13584815" y="4740497"/>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7" name="Line"/>
          <p:cNvSpPr/>
          <p:nvPr/>
        </p:nvSpPr>
        <p:spPr>
          <a:xfrm>
            <a:off x="13854411" y="5038189"/>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8" name="Line"/>
          <p:cNvSpPr/>
          <p:nvPr/>
        </p:nvSpPr>
        <p:spPr>
          <a:xfrm>
            <a:off x="14261974" y="5507071"/>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09" name="Line"/>
          <p:cNvSpPr/>
          <p:nvPr/>
        </p:nvSpPr>
        <p:spPr>
          <a:xfrm>
            <a:off x="13336719" y="5722971"/>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10" name="Line"/>
          <p:cNvSpPr/>
          <p:nvPr/>
        </p:nvSpPr>
        <p:spPr>
          <a:xfrm>
            <a:off x="13091771" y="6895000"/>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11" name="Line"/>
          <p:cNvSpPr/>
          <p:nvPr/>
        </p:nvSpPr>
        <p:spPr>
          <a:xfrm>
            <a:off x="13167971" y="6140407"/>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12" name="Line"/>
          <p:cNvSpPr/>
          <p:nvPr/>
        </p:nvSpPr>
        <p:spPr>
          <a:xfrm>
            <a:off x="13256871" y="5984860"/>
            <a:ext cx="277862"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13" name="Line"/>
          <p:cNvSpPr/>
          <p:nvPr/>
        </p:nvSpPr>
        <p:spPr>
          <a:xfrm>
            <a:off x="13740111" y="6856900"/>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
        <p:nvSpPr>
          <p:cNvPr id="1314" name="Line"/>
          <p:cNvSpPr/>
          <p:nvPr/>
        </p:nvSpPr>
        <p:spPr>
          <a:xfrm>
            <a:off x="13993359" y="6971200"/>
            <a:ext cx="277863" cy="1"/>
          </a:xfrm>
          <a:prstGeom prst="line">
            <a:avLst/>
          </a:prstGeom>
          <a:ln w="38100">
            <a:solidFill>
              <a:srgbClr val="FF9300"/>
            </a:solidFill>
            <a:miter lim="400000"/>
            <a:tailEnd type="stealth"/>
          </a:ln>
          <a:effectLst>
            <a:outerShdw sx="100000" sy="100000" kx="0" ky="0" algn="b" rotWithShape="0" blurRad="381000" dist="119618" dir="0">
              <a:srgbClr val="000000">
                <a:alpha val="75000"/>
              </a:srgbClr>
            </a:outerShdw>
          </a:effectLst>
        </p:spPr>
        <p:txBody>
          <a:bodyPr lIns="81279" tIns="81279" rIns="81279" bIns="81279"/>
          <a:lstStyle/>
          <a:p>
            <a:pPr algn="l">
              <a:defRPr>
                <a:latin typeface="+mn-lt"/>
                <a:ea typeface="+mn-ea"/>
                <a:cs typeface="+mn-cs"/>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1300"/>
                                        </p:tgtEl>
                                        <p:attrNameLst>
                                          <p:attrName>style.visibility</p:attrName>
                                        </p:attrNameLst>
                                      </p:cBhvr>
                                      <p:to>
                                        <p:strVal val="visible"/>
                                      </p:to>
                                    </p:set>
                                    <p:animEffect filter="wipe(left)" transition="in">
                                      <p:cBhvr>
                                        <p:cTn id="7" dur="1000"/>
                                        <p:tgtEl>
                                          <p:spTgt spid="1300"/>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1301"/>
                                        </p:tgtEl>
                                        <p:attrNameLst>
                                          <p:attrName>style.visibility</p:attrName>
                                        </p:attrNameLst>
                                      </p:cBhvr>
                                      <p:to>
                                        <p:strVal val="visible"/>
                                      </p:to>
                                    </p:set>
                                    <p:animEffect filter="wipe(left)" transition="in">
                                      <p:cBhvr>
                                        <p:cTn id="11" dur="1000"/>
                                        <p:tgtEl>
                                          <p:spTgt spid="1301"/>
                                        </p:tgtEl>
                                      </p:cBhvr>
                                    </p:animEffect>
                                  </p:childTnLst>
                                </p:cTn>
                              </p:par>
                            </p:childTnLst>
                          </p:cTn>
                        </p:par>
                        <p:par>
                          <p:cTn id="12" fill="hold">
                            <p:stCondLst>
                              <p:cond delay="3000"/>
                            </p:stCondLst>
                            <p:childTnLst>
                              <p:par>
                                <p:cTn id="13" presetClass="entr" nodeType="afterEffect" presetSubtype="8" presetID="22" grpId="3" fill="hold">
                                  <p:stCondLst>
                                    <p:cond delay="0"/>
                                  </p:stCondLst>
                                  <p:iterate type="el" backwards="0">
                                    <p:tmAbs val="0"/>
                                  </p:iterate>
                                  <p:childTnLst>
                                    <p:set>
                                      <p:cBhvr>
                                        <p:cTn id="14" fill="hold"/>
                                        <p:tgtEl>
                                          <p:spTgt spid="1302"/>
                                        </p:tgtEl>
                                        <p:attrNameLst>
                                          <p:attrName>style.visibility</p:attrName>
                                        </p:attrNameLst>
                                      </p:cBhvr>
                                      <p:to>
                                        <p:strVal val="visible"/>
                                      </p:to>
                                    </p:set>
                                    <p:animEffect filter="wipe(left)" transition="in">
                                      <p:cBhvr>
                                        <p:cTn id="15" dur="1000"/>
                                        <p:tgtEl>
                                          <p:spTgt spid="1302"/>
                                        </p:tgtEl>
                                      </p:cBhvr>
                                    </p:animEffect>
                                  </p:childTnLst>
                                </p:cTn>
                              </p:par>
                            </p:childTnLst>
                          </p:cTn>
                        </p:par>
                        <p:par>
                          <p:cTn id="16" fill="hold">
                            <p:stCondLst>
                              <p:cond delay="4000"/>
                            </p:stCondLst>
                            <p:childTnLst>
                              <p:par>
                                <p:cTn id="17" presetClass="entr" nodeType="afterEffect" presetSubtype="8" presetID="22" grpId="4" fill="hold">
                                  <p:stCondLst>
                                    <p:cond delay="0"/>
                                  </p:stCondLst>
                                  <p:iterate type="el" backwards="0">
                                    <p:tmAbs val="0"/>
                                  </p:iterate>
                                  <p:childTnLst>
                                    <p:set>
                                      <p:cBhvr>
                                        <p:cTn id="18" fill="hold"/>
                                        <p:tgtEl>
                                          <p:spTgt spid="1303"/>
                                        </p:tgtEl>
                                        <p:attrNameLst>
                                          <p:attrName>style.visibility</p:attrName>
                                        </p:attrNameLst>
                                      </p:cBhvr>
                                      <p:to>
                                        <p:strVal val="visible"/>
                                      </p:to>
                                    </p:set>
                                    <p:animEffect filter="wipe(left)" transition="in">
                                      <p:cBhvr>
                                        <p:cTn id="19" dur="1000"/>
                                        <p:tgtEl>
                                          <p:spTgt spid="1303"/>
                                        </p:tgtEl>
                                      </p:cBhvr>
                                    </p:animEffect>
                                  </p:childTnLst>
                                </p:cTn>
                              </p:par>
                            </p:childTnLst>
                          </p:cTn>
                        </p:par>
                        <p:par>
                          <p:cTn id="20" fill="hold">
                            <p:stCondLst>
                              <p:cond delay="5000"/>
                            </p:stCondLst>
                            <p:childTnLst>
                              <p:par>
                                <p:cTn id="21" presetClass="entr" nodeType="afterEffect" presetSubtype="8" presetID="22" grpId="5" fill="hold">
                                  <p:stCondLst>
                                    <p:cond delay="0"/>
                                  </p:stCondLst>
                                  <p:iterate type="el" backwards="0">
                                    <p:tmAbs val="0"/>
                                  </p:iterate>
                                  <p:childTnLst>
                                    <p:set>
                                      <p:cBhvr>
                                        <p:cTn id="22" fill="hold"/>
                                        <p:tgtEl>
                                          <p:spTgt spid="1304"/>
                                        </p:tgtEl>
                                        <p:attrNameLst>
                                          <p:attrName>style.visibility</p:attrName>
                                        </p:attrNameLst>
                                      </p:cBhvr>
                                      <p:to>
                                        <p:strVal val="visible"/>
                                      </p:to>
                                    </p:set>
                                    <p:animEffect filter="wipe(left)" transition="in">
                                      <p:cBhvr>
                                        <p:cTn id="23" dur="1000"/>
                                        <p:tgtEl>
                                          <p:spTgt spid="1304"/>
                                        </p:tgtEl>
                                      </p:cBhvr>
                                    </p:animEffect>
                                  </p:childTnLst>
                                </p:cTn>
                              </p:par>
                            </p:childTnLst>
                          </p:cTn>
                        </p:par>
                        <p:par>
                          <p:cTn id="24" fill="hold">
                            <p:stCondLst>
                              <p:cond delay="6000"/>
                            </p:stCondLst>
                            <p:childTnLst>
                              <p:par>
                                <p:cTn id="25" presetClass="entr" nodeType="afterEffect" presetSubtype="8" presetID="22" grpId="6" fill="hold">
                                  <p:stCondLst>
                                    <p:cond delay="0"/>
                                  </p:stCondLst>
                                  <p:iterate type="el" backwards="0">
                                    <p:tmAbs val="0"/>
                                  </p:iterate>
                                  <p:childTnLst>
                                    <p:set>
                                      <p:cBhvr>
                                        <p:cTn id="26" fill="hold"/>
                                        <p:tgtEl>
                                          <p:spTgt spid="1305"/>
                                        </p:tgtEl>
                                        <p:attrNameLst>
                                          <p:attrName>style.visibility</p:attrName>
                                        </p:attrNameLst>
                                      </p:cBhvr>
                                      <p:to>
                                        <p:strVal val="visible"/>
                                      </p:to>
                                    </p:set>
                                    <p:animEffect filter="wipe(left)" transition="in">
                                      <p:cBhvr>
                                        <p:cTn id="27" dur="1000"/>
                                        <p:tgtEl>
                                          <p:spTgt spid="1305"/>
                                        </p:tgtEl>
                                      </p:cBhvr>
                                    </p:animEffect>
                                  </p:childTnLst>
                                </p:cTn>
                              </p:par>
                            </p:childTnLst>
                          </p:cTn>
                        </p:par>
                        <p:par>
                          <p:cTn id="28" fill="hold">
                            <p:stCondLst>
                              <p:cond delay="7000"/>
                            </p:stCondLst>
                            <p:childTnLst>
                              <p:par>
                                <p:cTn id="29" presetClass="entr" nodeType="afterEffect" presetSubtype="8" presetID="22" grpId="7" fill="hold">
                                  <p:stCondLst>
                                    <p:cond delay="0"/>
                                  </p:stCondLst>
                                  <p:iterate type="el" backwards="0">
                                    <p:tmAbs val="0"/>
                                  </p:iterate>
                                  <p:childTnLst>
                                    <p:set>
                                      <p:cBhvr>
                                        <p:cTn id="30" fill="hold"/>
                                        <p:tgtEl>
                                          <p:spTgt spid="1306"/>
                                        </p:tgtEl>
                                        <p:attrNameLst>
                                          <p:attrName>style.visibility</p:attrName>
                                        </p:attrNameLst>
                                      </p:cBhvr>
                                      <p:to>
                                        <p:strVal val="visible"/>
                                      </p:to>
                                    </p:set>
                                    <p:animEffect filter="wipe(left)" transition="in">
                                      <p:cBhvr>
                                        <p:cTn id="31" dur="1000"/>
                                        <p:tgtEl>
                                          <p:spTgt spid="1306"/>
                                        </p:tgtEl>
                                      </p:cBhvr>
                                    </p:animEffect>
                                  </p:childTnLst>
                                </p:cTn>
                              </p:par>
                            </p:childTnLst>
                          </p:cTn>
                        </p:par>
                        <p:par>
                          <p:cTn id="32" fill="hold">
                            <p:stCondLst>
                              <p:cond delay="8000"/>
                            </p:stCondLst>
                            <p:childTnLst>
                              <p:par>
                                <p:cTn id="33" presetClass="entr" nodeType="afterEffect" presetSubtype="8" presetID="22" grpId="8" fill="hold">
                                  <p:stCondLst>
                                    <p:cond delay="0"/>
                                  </p:stCondLst>
                                  <p:iterate type="el" backwards="0">
                                    <p:tmAbs val="0"/>
                                  </p:iterate>
                                  <p:childTnLst>
                                    <p:set>
                                      <p:cBhvr>
                                        <p:cTn id="34" fill="hold"/>
                                        <p:tgtEl>
                                          <p:spTgt spid="1307"/>
                                        </p:tgtEl>
                                        <p:attrNameLst>
                                          <p:attrName>style.visibility</p:attrName>
                                        </p:attrNameLst>
                                      </p:cBhvr>
                                      <p:to>
                                        <p:strVal val="visible"/>
                                      </p:to>
                                    </p:set>
                                    <p:animEffect filter="wipe(left)" transition="in">
                                      <p:cBhvr>
                                        <p:cTn id="35" dur="1000"/>
                                        <p:tgtEl>
                                          <p:spTgt spid="1307"/>
                                        </p:tgtEl>
                                      </p:cBhvr>
                                    </p:animEffect>
                                  </p:childTnLst>
                                </p:cTn>
                              </p:par>
                            </p:childTnLst>
                          </p:cTn>
                        </p:par>
                        <p:par>
                          <p:cTn id="36" fill="hold">
                            <p:stCondLst>
                              <p:cond delay="9000"/>
                            </p:stCondLst>
                            <p:childTnLst>
                              <p:par>
                                <p:cTn id="37" presetClass="entr" nodeType="afterEffect" presetSubtype="8" presetID="22" grpId="9" fill="hold">
                                  <p:stCondLst>
                                    <p:cond delay="0"/>
                                  </p:stCondLst>
                                  <p:iterate type="el" backwards="0">
                                    <p:tmAbs val="0"/>
                                  </p:iterate>
                                  <p:childTnLst>
                                    <p:set>
                                      <p:cBhvr>
                                        <p:cTn id="38" fill="hold"/>
                                        <p:tgtEl>
                                          <p:spTgt spid="1308"/>
                                        </p:tgtEl>
                                        <p:attrNameLst>
                                          <p:attrName>style.visibility</p:attrName>
                                        </p:attrNameLst>
                                      </p:cBhvr>
                                      <p:to>
                                        <p:strVal val="visible"/>
                                      </p:to>
                                    </p:set>
                                    <p:animEffect filter="wipe(left)" transition="in">
                                      <p:cBhvr>
                                        <p:cTn id="39" dur="1000"/>
                                        <p:tgtEl>
                                          <p:spTgt spid="1308"/>
                                        </p:tgtEl>
                                      </p:cBhvr>
                                    </p:animEffect>
                                  </p:childTnLst>
                                </p:cTn>
                              </p:par>
                            </p:childTnLst>
                          </p:cTn>
                        </p:par>
                        <p:par>
                          <p:cTn id="40" fill="hold">
                            <p:stCondLst>
                              <p:cond delay="10000"/>
                            </p:stCondLst>
                            <p:childTnLst>
                              <p:par>
                                <p:cTn id="41" presetClass="entr" nodeType="afterEffect" presetSubtype="8" presetID="22" grpId="10" fill="hold">
                                  <p:stCondLst>
                                    <p:cond delay="0"/>
                                  </p:stCondLst>
                                  <p:iterate type="el" backwards="0">
                                    <p:tmAbs val="0"/>
                                  </p:iterate>
                                  <p:childTnLst>
                                    <p:set>
                                      <p:cBhvr>
                                        <p:cTn id="42" fill="hold"/>
                                        <p:tgtEl>
                                          <p:spTgt spid="1309"/>
                                        </p:tgtEl>
                                        <p:attrNameLst>
                                          <p:attrName>style.visibility</p:attrName>
                                        </p:attrNameLst>
                                      </p:cBhvr>
                                      <p:to>
                                        <p:strVal val="visible"/>
                                      </p:to>
                                    </p:set>
                                    <p:animEffect filter="wipe(left)" transition="in">
                                      <p:cBhvr>
                                        <p:cTn id="43" dur="1000"/>
                                        <p:tgtEl>
                                          <p:spTgt spid="1309"/>
                                        </p:tgtEl>
                                      </p:cBhvr>
                                    </p:animEffect>
                                  </p:childTnLst>
                                </p:cTn>
                              </p:par>
                            </p:childTnLst>
                          </p:cTn>
                        </p:par>
                        <p:par>
                          <p:cTn id="44" fill="hold">
                            <p:stCondLst>
                              <p:cond delay="11000"/>
                            </p:stCondLst>
                            <p:childTnLst>
                              <p:par>
                                <p:cTn id="45" presetClass="entr" nodeType="afterEffect" presetSubtype="8" presetID="22" grpId="11" fill="hold">
                                  <p:stCondLst>
                                    <p:cond delay="0"/>
                                  </p:stCondLst>
                                  <p:iterate type="el" backwards="0">
                                    <p:tmAbs val="0"/>
                                  </p:iterate>
                                  <p:childTnLst>
                                    <p:set>
                                      <p:cBhvr>
                                        <p:cTn id="46" fill="hold"/>
                                        <p:tgtEl>
                                          <p:spTgt spid="1310"/>
                                        </p:tgtEl>
                                        <p:attrNameLst>
                                          <p:attrName>style.visibility</p:attrName>
                                        </p:attrNameLst>
                                      </p:cBhvr>
                                      <p:to>
                                        <p:strVal val="visible"/>
                                      </p:to>
                                    </p:set>
                                    <p:animEffect filter="wipe(left)" transition="in">
                                      <p:cBhvr>
                                        <p:cTn id="47" dur="1000"/>
                                        <p:tgtEl>
                                          <p:spTgt spid="1310"/>
                                        </p:tgtEl>
                                      </p:cBhvr>
                                    </p:animEffect>
                                  </p:childTnLst>
                                </p:cTn>
                              </p:par>
                            </p:childTnLst>
                          </p:cTn>
                        </p:par>
                        <p:par>
                          <p:cTn id="48" fill="hold">
                            <p:stCondLst>
                              <p:cond delay="12000"/>
                            </p:stCondLst>
                            <p:childTnLst>
                              <p:par>
                                <p:cTn id="49" presetClass="entr" nodeType="afterEffect" presetSubtype="8" presetID="22" grpId="12" fill="hold">
                                  <p:stCondLst>
                                    <p:cond delay="0"/>
                                  </p:stCondLst>
                                  <p:iterate type="el" backwards="0">
                                    <p:tmAbs val="0"/>
                                  </p:iterate>
                                  <p:childTnLst>
                                    <p:set>
                                      <p:cBhvr>
                                        <p:cTn id="50" fill="hold"/>
                                        <p:tgtEl>
                                          <p:spTgt spid="1311"/>
                                        </p:tgtEl>
                                        <p:attrNameLst>
                                          <p:attrName>style.visibility</p:attrName>
                                        </p:attrNameLst>
                                      </p:cBhvr>
                                      <p:to>
                                        <p:strVal val="visible"/>
                                      </p:to>
                                    </p:set>
                                    <p:animEffect filter="wipe(left)" transition="in">
                                      <p:cBhvr>
                                        <p:cTn id="51" dur="1000"/>
                                        <p:tgtEl>
                                          <p:spTgt spid="1311"/>
                                        </p:tgtEl>
                                      </p:cBhvr>
                                    </p:animEffect>
                                  </p:childTnLst>
                                </p:cTn>
                              </p:par>
                            </p:childTnLst>
                          </p:cTn>
                        </p:par>
                        <p:par>
                          <p:cTn id="52" fill="hold">
                            <p:stCondLst>
                              <p:cond delay="13000"/>
                            </p:stCondLst>
                            <p:childTnLst>
                              <p:par>
                                <p:cTn id="53" presetClass="entr" nodeType="afterEffect" presetSubtype="8" presetID="22" grpId="13" fill="hold">
                                  <p:stCondLst>
                                    <p:cond delay="0"/>
                                  </p:stCondLst>
                                  <p:iterate type="el" backwards="0">
                                    <p:tmAbs val="0"/>
                                  </p:iterate>
                                  <p:childTnLst>
                                    <p:set>
                                      <p:cBhvr>
                                        <p:cTn id="54" fill="hold"/>
                                        <p:tgtEl>
                                          <p:spTgt spid="1312"/>
                                        </p:tgtEl>
                                        <p:attrNameLst>
                                          <p:attrName>style.visibility</p:attrName>
                                        </p:attrNameLst>
                                      </p:cBhvr>
                                      <p:to>
                                        <p:strVal val="visible"/>
                                      </p:to>
                                    </p:set>
                                    <p:animEffect filter="wipe(left)" transition="in">
                                      <p:cBhvr>
                                        <p:cTn id="55" dur="1000"/>
                                        <p:tgtEl>
                                          <p:spTgt spid="1312"/>
                                        </p:tgtEl>
                                      </p:cBhvr>
                                    </p:animEffect>
                                  </p:childTnLst>
                                </p:cTn>
                              </p:par>
                            </p:childTnLst>
                          </p:cTn>
                        </p:par>
                        <p:par>
                          <p:cTn id="56" fill="hold">
                            <p:stCondLst>
                              <p:cond delay="14000"/>
                            </p:stCondLst>
                            <p:childTnLst>
                              <p:par>
                                <p:cTn id="57" presetClass="entr" nodeType="afterEffect" presetSubtype="8" presetID="22" grpId="14" fill="hold">
                                  <p:stCondLst>
                                    <p:cond delay="0"/>
                                  </p:stCondLst>
                                  <p:iterate type="el" backwards="0">
                                    <p:tmAbs val="0"/>
                                  </p:iterate>
                                  <p:childTnLst>
                                    <p:set>
                                      <p:cBhvr>
                                        <p:cTn id="58" fill="hold"/>
                                        <p:tgtEl>
                                          <p:spTgt spid="1313"/>
                                        </p:tgtEl>
                                        <p:attrNameLst>
                                          <p:attrName>style.visibility</p:attrName>
                                        </p:attrNameLst>
                                      </p:cBhvr>
                                      <p:to>
                                        <p:strVal val="visible"/>
                                      </p:to>
                                    </p:set>
                                    <p:animEffect filter="wipe(left)" transition="in">
                                      <p:cBhvr>
                                        <p:cTn id="59" dur="1000"/>
                                        <p:tgtEl>
                                          <p:spTgt spid="1313"/>
                                        </p:tgtEl>
                                      </p:cBhvr>
                                    </p:animEffect>
                                  </p:childTnLst>
                                </p:cTn>
                              </p:par>
                            </p:childTnLst>
                          </p:cTn>
                        </p:par>
                        <p:par>
                          <p:cTn id="60" fill="hold">
                            <p:stCondLst>
                              <p:cond delay="15000"/>
                            </p:stCondLst>
                            <p:childTnLst>
                              <p:par>
                                <p:cTn id="61" presetClass="entr" nodeType="afterEffect" presetSubtype="8" presetID="22" grpId="15" fill="hold">
                                  <p:stCondLst>
                                    <p:cond delay="0"/>
                                  </p:stCondLst>
                                  <p:iterate type="el" backwards="0">
                                    <p:tmAbs val="0"/>
                                  </p:iterate>
                                  <p:childTnLst>
                                    <p:set>
                                      <p:cBhvr>
                                        <p:cTn id="62" fill="hold"/>
                                        <p:tgtEl>
                                          <p:spTgt spid="1314"/>
                                        </p:tgtEl>
                                        <p:attrNameLst>
                                          <p:attrName>style.visibility</p:attrName>
                                        </p:attrNameLst>
                                      </p:cBhvr>
                                      <p:to>
                                        <p:strVal val="visible"/>
                                      </p:to>
                                    </p:set>
                                    <p:animEffect filter="wipe(left)" transition="in">
                                      <p:cBhvr>
                                        <p:cTn id="63" dur="1000"/>
                                        <p:tgtEl>
                                          <p:spTgt spid="1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3" grpId="4"/>
      <p:bldP build="whole" bldLvl="1" animBg="1" rev="0" advAuto="0" spid="1307" grpId="8"/>
      <p:bldP build="whole" bldLvl="1" animBg="1" rev="0" advAuto="0" spid="1313" grpId="14"/>
      <p:bldP build="whole" bldLvl="1" animBg="1" rev="0" advAuto="0" spid="1305" grpId="6"/>
      <p:bldP build="whole" bldLvl="1" animBg="1" rev="0" advAuto="0" spid="1304" grpId="5"/>
      <p:bldP build="whole" bldLvl="1" animBg="1" rev="0" advAuto="0" spid="1314" grpId="15"/>
      <p:bldP build="whole" bldLvl="1" animBg="1" rev="0" advAuto="0" spid="1300" grpId="1"/>
      <p:bldP build="whole" bldLvl="1" animBg="1" rev="0" advAuto="0" spid="1309" grpId="10"/>
      <p:bldP build="whole" bldLvl="1" animBg="1" rev="0" advAuto="0" spid="1308" grpId="9"/>
      <p:bldP build="whole" bldLvl="1" animBg="1" rev="0" advAuto="0" spid="1301" grpId="2"/>
      <p:bldP build="whole" bldLvl="1" animBg="1" rev="0" advAuto="0" spid="1310" grpId="11"/>
      <p:bldP build="whole" bldLvl="1" animBg="1" rev="0" advAuto="0" spid="1302" grpId="3"/>
      <p:bldP build="whole" bldLvl="1" animBg="1" rev="0" advAuto="0" spid="1306" grpId="7"/>
      <p:bldP build="whole" bldLvl="1" animBg="1" rev="0" advAuto="0" spid="1312" grpId="13"/>
      <p:bldP build="whole" bldLvl="1" animBg="1" rev="0" advAuto="0" spid="1311" grpId="1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8" name="Image" descr="Image"/>
          <p:cNvPicPr>
            <a:picLocks noChangeAspect="1"/>
          </p:cNvPicPr>
          <p:nvPr/>
        </p:nvPicPr>
        <p:blipFill>
          <a:blip r:embed="rId3">
            <a:extLst/>
          </a:blip>
          <a:stretch>
            <a:fillRect/>
          </a:stretch>
        </p:blipFill>
        <p:spPr>
          <a:xfrm>
            <a:off x="9821729" y="3690971"/>
            <a:ext cx="6023237" cy="3810001"/>
          </a:xfrm>
          <a:prstGeom prst="rect">
            <a:avLst/>
          </a:prstGeom>
          <a:ln w="12700">
            <a:miter lim="400000"/>
          </a:ln>
          <a:effectLst>
            <a:outerShdw sx="100000" sy="100000" kx="0" ky="0" algn="b" rotWithShape="0" blurRad="190500" dist="8455" dir="5400000">
              <a:srgbClr val="000000"/>
            </a:outerShdw>
          </a:effectLst>
        </p:spPr>
      </p:pic>
      <p:sp>
        <p:nvSpPr>
          <p:cNvPr id="1319" name="Metrics"/>
          <p:cNvSpPr txBox="1"/>
          <p:nvPr>
            <p:ph type="title"/>
          </p:nvPr>
        </p:nvSpPr>
        <p:spPr>
          <a:prstGeom prst="rect">
            <a:avLst/>
          </a:prstGeom>
        </p:spPr>
        <p:txBody>
          <a:bodyPr/>
          <a:lstStyle/>
          <a:p>
            <a:pPr/>
            <a:r>
              <a:t>Metrics</a:t>
            </a:r>
          </a:p>
        </p:txBody>
      </p:sp>
      <p:sp>
        <p:nvSpPr>
          <p:cNvPr id="1320" name="Vector quality…"/>
          <p:cNvSpPr txBox="1"/>
          <p:nvPr>
            <p:ph type="body" sz="half" idx="1"/>
          </p:nvPr>
        </p:nvSpPr>
        <p:spPr>
          <a:xfrm>
            <a:off x="869626" y="2400886"/>
            <a:ext cx="5510358" cy="5427006"/>
          </a:xfrm>
          <a:prstGeom prst="rect">
            <a:avLst/>
          </a:prstGeom>
        </p:spPr>
        <p:txBody>
          <a:bodyPr/>
          <a:lstStyle/>
          <a:p>
            <a:pPr>
              <a:defRPr b="1">
                <a:latin typeface="Helvetica Neue"/>
                <a:ea typeface="Helvetica Neue"/>
                <a:cs typeface="Helvetica Neue"/>
                <a:sym typeface="Helvetica Neue"/>
              </a:defRPr>
            </a:pPr>
            <a:r>
              <a:t>Vector quality</a:t>
            </a:r>
          </a:p>
          <a:p>
            <a:pPr lvl="1" marL="636814" indent="-293914"/>
            <a:r>
              <a:t>Stroke length</a:t>
            </a:r>
          </a:p>
          <a:p>
            <a:pPr lvl="1" marL="636814" indent="-293914"/>
            <a:r>
              <a:t>Junction quality</a:t>
            </a:r>
          </a:p>
        </p:txBody>
      </p:sp>
      <p:grpSp>
        <p:nvGrpSpPr>
          <p:cNvPr id="1323" name="Group"/>
          <p:cNvGrpSpPr/>
          <p:nvPr/>
        </p:nvGrpSpPr>
        <p:grpSpPr>
          <a:xfrm>
            <a:off x="4393452" y="2778184"/>
            <a:ext cx="5358607" cy="5252321"/>
            <a:chOff x="0" y="0"/>
            <a:chExt cx="5358606" cy="5252319"/>
          </a:xfrm>
        </p:grpSpPr>
        <p:pic>
          <p:nvPicPr>
            <p:cNvPr id="1321" name="vector.png" descr="vector.png"/>
            <p:cNvPicPr>
              <a:picLocks noChangeAspect="1"/>
            </p:cNvPicPr>
            <p:nvPr/>
          </p:nvPicPr>
          <p:blipFill>
            <a:blip r:embed="rId4">
              <a:extLst/>
            </a:blip>
            <a:srcRect l="0" t="0" r="0" b="10064"/>
            <a:stretch>
              <a:fillRect/>
            </a:stretch>
          </p:blipFill>
          <p:spPr>
            <a:xfrm>
              <a:off x="0" y="0"/>
              <a:ext cx="5358520" cy="4672251"/>
            </a:xfrm>
            <a:prstGeom prst="rect">
              <a:avLst/>
            </a:prstGeom>
            <a:ln w="12700" cap="flat">
              <a:noFill/>
              <a:miter lim="400000"/>
            </a:ln>
            <a:effectLst/>
          </p:spPr>
        </p:pic>
        <p:sp>
          <p:nvSpPr>
            <p:cNvPr id="1322" name="Caption"/>
            <p:cNvSpPr/>
            <p:nvPr/>
          </p:nvSpPr>
          <p:spPr>
            <a:xfrm>
              <a:off x="0" y="4774009"/>
              <a:ext cx="5358607" cy="478311"/>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lnSpc>
                  <a:spcPct val="10000"/>
                </a:lnSpc>
                <a:defRPr sz="2000"/>
              </a:lvl1pPr>
            </a:lstStyle>
            <a:p>
              <a:pPr/>
              <a:r>
                <a:t>Vector algorithmically results</a:t>
              </a:r>
            </a:p>
          </p:txBody>
        </p:sp>
      </p:grpSp>
      <p:sp>
        <p:nvSpPr>
          <p:cNvPr id="1324" name="Image: ©Preston Blair"/>
          <p:cNvSpPr txBox="1"/>
          <p:nvPr/>
        </p:nvSpPr>
        <p:spPr>
          <a:xfrm>
            <a:off x="-3664" y="8711370"/>
            <a:ext cx="251409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©Preston Blair </a:t>
            </a:r>
          </a:p>
        </p:txBody>
      </p:sp>
      <p:sp>
        <p:nvSpPr>
          <p:cNvPr id="1325" name="Circle"/>
          <p:cNvSpPr/>
          <p:nvPr/>
        </p:nvSpPr>
        <p:spPr>
          <a:xfrm>
            <a:off x="14373925" y="5271756"/>
            <a:ext cx="291860" cy="291859"/>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26" name="Circle"/>
          <p:cNvSpPr/>
          <p:nvPr/>
        </p:nvSpPr>
        <p:spPr>
          <a:xfrm>
            <a:off x="12512648" y="4042743"/>
            <a:ext cx="291860" cy="291860"/>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27" name="Circle"/>
          <p:cNvSpPr/>
          <p:nvPr/>
        </p:nvSpPr>
        <p:spPr>
          <a:xfrm>
            <a:off x="13451586" y="5668372"/>
            <a:ext cx="190501" cy="190501"/>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28" name="Circle"/>
          <p:cNvSpPr/>
          <p:nvPr/>
        </p:nvSpPr>
        <p:spPr>
          <a:xfrm>
            <a:off x="13515207" y="5904269"/>
            <a:ext cx="190501" cy="190501"/>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29" name="Circle"/>
          <p:cNvSpPr/>
          <p:nvPr/>
        </p:nvSpPr>
        <p:spPr>
          <a:xfrm>
            <a:off x="12641476" y="5916969"/>
            <a:ext cx="190501" cy="190501"/>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30" name="Circle"/>
          <p:cNvSpPr/>
          <p:nvPr/>
        </p:nvSpPr>
        <p:spPr>
          <a:xfrm>
            <a:off x="12883984" y="6099957"/>
            <a:ext cx="190501" cy="190501"/>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
        <p:nvSpPr>
          <p:cNvPr id="1331" name="Circle"/>
          <p:cNvSpPr/>
          <p:nvPr/>
        </p:nvSpPr>
        <p:spPr>
          <a:xfrm>
            <a:off x="12776196" y="5068635"/>
            <a:ext cx="190501" cy="190501"/>
          </a:xfrm>
          <a:prstGeom prst="ellipse">
            <a:avLst/>
          </a:prstGeom>
          <a:ln w="38100">
            <a:solidFill>
              <a:srgbClr val="FF9300"/>
            </a:solidFill>
            <a:miter/>
          </a:ln>
        </p:spPr>
        <p:txBody>
          <a:bodyPr lIns="81279" tIns="81279" rIns="81279" bIns="81279" anchor="ctr"/>
          <a:lstStyle/>
          <a:p>
            <a:pPr algn="l">
              <a:defRPr>
                <a:solidFill>
                  <a:srgbClr val="FFFFFF"/>
                </a:solidFill>
                <a:latin typeface="+mn-lt"/>
                <a:ea typeface="+mn-ea"/>
                <a:cs typeface="+mn-cs"/>
                <a:sym typeface="Calibri"/>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Title 1"/>
          <p:cNvSpPr txBox="1"/>
          <p:nvPr>
            <p:ph type="title"/>
          </p:nvPr>
        </p:nvSpPr>
        <p:spPr>
          <a:prstGeom prst="rect">
            <a:avLst/>
          </a:prstGeom>
        </p:spPr>
        <p:txBody>
          <a:bodyPr/>
          <a:lstStyle/>
          <a:p>
            <a:pPr/>
            <a:r>
              <a:t>The Design Process</a:t>
            </a:r>
          </a:p>
        </p:txBody>
      </p:sp>
      <p:pic>
        <p:nvPicPr>
          <p:cNvPr id="117" name="Image" descr="Image"/>
          <p:cNvPicPr>
            <a:picLocks noChangeAspect="1"/>
          </p:cNvPicPr>
          <p:nvPr/>
        </p:nvPicPr>
        <p:blipFill>
          <a:blip r:embed="rId3">
            <a:extLst/>
          </a:blip>
          <a:stretch>
            <a:fillRect/>
          </a:stretch>
        </p:blipFill>
        <p:spPr>
          <a:xfrm>
            <a:off x="1290158" y="4445000"/>
            <a:ext cx="11940409" cy="3663874"/>
          </a:xfrm>
          <a:prstGeom prst="rect">
            <a:avLst/>
          </a:prstGeom>
          <a:ln w="12700">
            <a:miter lim="400000"/>
          </a:ln>
        </p:spPr>
      </p:pic>
      <p:sp>
        <p:nvSpPr>
          <p:cNvPr id="118" name="The design squiggle: Damien Newman (CC-BY-ND 3.0)"/>
          <p:cNvSpPr txBox="1"/>
          <p:nvPr/>
        </p:nvSpPr>
        <p:spPr>
          <a:xfrm>
            <a:off x="-3664" y="8711370"/>
            <a:ext cx="5682770"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The design squiggle: Damien Newman (CC-BY-ND 3.0)</a:t>
            </a:r>
          </a:p>
        </p:txBody>
      </p:sp>
      <p:grpSp>
        <p:nvGrpSpPr>
          <p:cNvPr id="121" name="Group"/>
          <p:cNvGrpSpPr/>
          <p:nvPr/>
        </p:nvGrpSpPr>
        <p:grpSpPr>
          <a:xfrm>
            <a:off x="1058092" y="8009579"/>
            <a:ext cx="5711008" cy="679428"/>
            <a:chOff x="-38100" y="-45646"/>
            <a:chExt cx="5711007" cy="679426"/>
          </a:xfrm>
        </p:grpSpPr>
        <p:pic>
          <p:nvPicPr>
            <p:cNvPr id="126" name="Connection Line" descr="Connection Line"/>
            <p:cNvPicPr>
              <a:picLocks noChangeAspect="0"/>
            </p:cNvPicPr>
            <p:nvPr/>
          </p:nvPicPr>
          <p:blipFill>
            <a:blip r:embed="rId4">
              <a:extLst/>
            </a:blip>
            <a:stretch>
              <a:fillRect/>
            </a:stretch>
          </p:blipFill>
          <p:spPr>
            <a:xfrm>
              <a:off x="-38100" y="-45647"/>
              <a:ext cx="5711008" cy="354356"/>
            </a:xfrm>
            <a:prstGeom prst="rect">
              <a:avLst/>
            </a:prstGeom>
            <a:effectLst/>
          </p:spPr>
        </p:pic>
        <p:sp>
          <p:nvSpPr>
            <p:cNvPr id="120" name="Chaotic &amp; Easy"/>
            <p:cNvSpPr txBox="1"/>
            <p:nvPr/>
          </p:nvSpPr>
          <p:spPr>
            <a:xfrm>
              <a:off x="1348710" y="0"/>
              <a:ext cx="2937562" cy="6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a:r>
                <a:t>Chaotic &amp; Easy</a:t>
              </a:r>
            </a:p>
          </p:txBody>
        </p:sp>
      </p:grpSp>
      <p:grpSp>
        <p:nvGrpSpPr>
          <p:cNvPr id="124" name="Group"/>
          <p:cNvGrpSpPr/>
          <p:nvPr/>
        </p:nvGrpSpPr>
        <p:grpSpPr>
          <a:xfrm>
            <a:off x="8851900" y="8009205"/>
            <a:ext cx="4676489" cy="679802"/>
            <a:chOff x="-38100" y="-46020"/>
            <a:chExt cx="4676488" cy="679801"/>
          </a:xfrm>
        </p:grpSpPr>
        <p:pic>
          <p:nvPicPr>
            <p:cNvPr id="128" name="Connection Line" descr="Connection Line"/>
            <p:cNvPicPr>
              <a:picLocks noChangeAspect="0"/>
            </p:cNvPicPr>
            <p:nvPr/>
          </p:nvPicPr>
          <p:blipFill>
            <a:blip r:embed="rId5">
              <a:extLst/>
            </a:blip>
            <a:stretch>
              <a:fillRect/>
            </a:stretch>
          </p:blipFill>
          <p:spPr>
            <a:xfrm>
              <a:off x="-38100" y="-46021"/>
              <a:ext cx="4676489" cy="354389"/>
            </a:xfrm>
            <a:prstGeom prst="rect">
              <a:avLst/>
            </a:prstGeom>
            <a:effectLst/>
          </p:spPr>
        </p:pic>
        <p:sp>
          <p:nvSpPr>
            <p:cNvPr id="123" name="Neat &amp; Costly"/>
            <p:cNvSpPr txBox="1"/>
            <p:nvPr/>
          </p:nvSpPr>
          <p:spPr>
            <a:xfrm>
              <a:off x="967003" y="0"/>
              <a:ext cx="2666493" cy="6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a:r>
                <a:t>Neat &amp; Costly</a:t>
              </a:r>
            </a:p>
          </p:txBody>
        </p:sp>
      </p:grpSp>
      <p:pic>
        <p:nvPicPr>
          <p:cNvPr id="125" name="rough.jpg" descr="rough.jpg"/>
          <p:cNvPicPr>
            <a:picLocks noChangeAspect="1"/>
          </p:cNvPicPr>
          <p:nvPr/>
        </p:nvPicPr>
        <p:blipFill>
          <a:blip r:embed="rId6">
            <a:extLst/>
          </a:blip>
          <a:stretch>
            <a:fillRect/>
          </a:stretch>
        </p:blipFill>
        <p:spPr>
          <a:xfrm>
            <a:off x="722225" y="1777804"/>
            <a:ext cx="6382742" cy="2540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17"/>
                                        </p:tgtEl>
                                        <p:attrNameLst>
                                          <p:attrName>style.visibility</p:attrName>
                                        </p:attrNameLst>
                                      </p:cBhvr>
                                      <p:to>
                                        <p:strVal val="visible"/>
                                      </p:to>
                                    </p:set>
                                    <p:animEffect filter="wipe(left)" transition="in">
                                      <p:cBhvr>
                                        <p:cTn id="7" dur="500"/>
                                        <p:tgtEl>
                                          <p:spTgt spid="117"/>
                                        </p:tgtEl>
                                      </p:cBhvr>
                                    </p:animEffect>
                                  </p:childTnLst>
                                </p:cTn>
                              </p:par>
                            </p:childTnLst>
                          </p:cTn>
                        </p:par>
                        <p:par>
                          <p:cTn id="8" fill="hold">
                            <p:stCondLst>
                              <p:cond delay="500"/>
                            </p:stCondLst>
                            <p:childTnLst>
                              <p:par>
                                <p:cTn id="9" presetClass="entr" nodeType="afterEffect" presetID="10" grpId="2" fill="hold">
                                  <p:stCondLst>
                                    <p:cond delay="500"/>
                                  </p:stCondLst>
                                  <p:iterate type="el" backwards="0">
                                    <p:tmAbs val="0"/>
                                  </p:iterate>
                                  <p:childTnLst>
                                    <p:set>
                                      <p:cBhvr>
                                        <p:cTn id="10" fill="hold"/>
                                        <p:tgtEl>
                                          <p:spTgt spid="121"/>
                                        </p:tgtEl>
                                        <p:attrNameLst>
                                          <p:attrName>style.visibility</p:attrName>
                                        </p:attrNameLst>
                                      </p:cBhvr>
                                      <p:to>
                                        <p:strVal val="visible"/>
                                      </p:to>
                                    </p:set>
                                    <p:animEffect filter="fade" transition="in">
                                      <p:cBhvr>
                                        <p:cTn id="11" dur="500"/>
                                        <p:tgtEl>
                                          <p:spTgt spid="121"/>
                                        </p:tgtEl>
                                      </p:cBhvr>
                                    </p:animEffect>
                                  </p:childTnLst>
                                </p:cTn>
                              </p:par>
                            </p:childTnLst>
                          </p:cTn>
                        </p:par>
                        <p:par>
                          <p:cTn id="12" fill="hold">
                            <p:stCondLst>
                              <p:cond delay="1500"/>
                            </p:stCondLst>
                            <p:childTnLst>
                              <p:par>
                                <p:cTn id="13" presetClass="entr" nodeType="afterEffect" presetID="10" grpId="3" fill="hold">
                                  <p:stCondLst>
                                    <p:cond delay="0"/>
                                  </p:stCondLst>
                                  <p:iterate type="el" backwards="0">
                                    <p:tmAbs val="0"/>
                                  </p:iterate>
                                  <p:childTnLst>
                                    <p:set>
                                      <p:cBhvr>
                                        <p:cTn id="14" fill="hold"/>
                                        <p:tgtEl>
                                          <p:spTgt spid="124"/>
                                        </p:tgtEl>
                                        <p:attrNameLst>
                                          <p:attrName>style.visibility</p:attrName>
                                        </p:attrNameLst>
                                      </p:cBhvr>
                                      <p:to>
                                        <p:strVal val="visible"/>
                                      </p:to>
                                    </p:set>
                                    <p:animEffect filter="fade" transition="in">
                                      <p:cBhvr>
                                        <p:cTn id="15"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 grpId="3"/>
      <p:bldP build="whole" bldLvl="1" animBg="1" rev="0" advAuto="0" spid="121" grpId="2"/>
      <p:bldP build="whole" bldLvl="1" animBg="1" rev="0" advAuto="0" spid="117"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5" name="Benchmark"/>
          <p:cNvSpPr txBox="1"/>
          <p:nvPr>
            <p:ph type="title"/>
          </p:nvPr>
        </p:nvSpPr>
        <p:spPr>
          <a:prstGeom prst="rect">
            <a:avLst/>
          </a:prstGeom>
        </p:spPr>
        <p:txBody>
          <a:bodyPr/>
          <a:lstStyle/>
          <a:p>
            <a:pPr/>
            <a:r>
              <a:t>Benchmark</a:t>
            </a:r>
          </a:p>
        </p:txBody>
      </p:sp>
      <p:sp>
        <p:nvSpPr>
          <p:cNvPr id="1336" name="Algorithms…"/>
          <p:cNvSpPr txBox="1"/>
          <p:nvPr>
            <p:ph type="body" sz="quarter" idx="1"/>
          </p:nvPr>
        </p:nvSpPr>
        <p:spPr>
          <a:xfrm>
            <a:off x="869626" y="2400886"/>
            <a:ext cx="7513669" cy="3703939"/>
          </a:xfrm>
          <a:prstGeom prst="rect">
            <a:avLst/>
          </a:prstGeom>
        </p:spPr>
        <p:txBody>
          <a:bodyPr/>
          <a:lstStyle/>
          <a:p>
            <a:pPr/>
            <a:r>
              <a:t>Algorithms</a:t>
            </a:r>
          </a:p>
          <a:p>
            <a:pPr/>
            <a:r>
              <a:t>Parameters</a:t>
            </a:r>
          </a:p>
          <a:p>
            <a:pPr lvl="1" marL="636814" indent="-293914"/>
            <a:r>
              <a:t>Based on author’s recommendation</a:t>
            </a:r>
          </a:p>
        </p:txBody>
      </p:sp>
      <p:pic>
        <p:nvPicPr>
          <p:cNvPr id="1337" name="Image" descr="Image"/>
          <p:cNvPicPr>
            <a:picLocks noChangeAspect="1"/>
          </p:cNvPicPr>
          <p:nvPr/>
        </p:nvPicPr>
        <p:blipFill>
          <a:blip r:embed="rId3">
            <a:extLst/>
          </a:blip>
          <a:stretch>
            <a:fillRect/>
          </a:stretch>
        </p:blipFill>
        <p:spPr>
          <a:xfrm>
            <a:off x="6159388" y="2503490"/>
            <a:ext cx="8008788" cy="6095758"/>
          </a:xfrm>
          <a:prstGeom prst="rect">
            <a:avLst/>
          </a:prstGeom>
          <a:ln w="12700">
            <a:miter lim="400000"/>
          </a:ln>
          <a:effectLst>
            <a:outerShdw sx="100000" sy="100000" kx="0" ky="0" algn="b" rotWithShape="0" blurRad="190500" dist="8455" dir="5400000">
              <a:srgbClr val="000000"/>
            </a:outerShdw>
          </a:effectLst>
        </p:spPr>
      </p:pic>
      <p:grpSp>
        <p:nvGrpSpPr>
          <p:cNvPr id="1341" name="Group"/>
          <p:cNvGrpSpPr/>
          <p:nvPr/>
        </p:nvGrpSpPr>
        <p:grpSpPr>
          <a:xfrm>
            <a:off x="5321909" y="3221373"/>
            <a:ext cx="8602312" cy="2062966"/>
            <a:chOff x="0" y="-50800"/>
            <a:chExt cx="8602310" cy="2062965"/>
          </a:xfrm>
        </p:grpSpPr>
        <p:pic>
          <p:nvPicPr>
            <p:cNvPr id="1338" name="Rectangle Rectangle" descr="Rectangle Rectangle"/>
            <p:cNvPicPr>
              <a:picLocks noChangeAspect="0"/>
            </p:cNvPicPr>
            <p:nvPr/>
          </p:nvPicPr>
          <p:blipFill>
            <a:blip r:embed="rId4">
              <a:extLst/>
            </a:blip>
            <a:stretch>
              <a:fillRect/>
            </a:stretch>
          </p:blipFill>
          <p:spPr>
            <a:xfrm>
              <a:off x="966874" y="-50800"/>
              <a:ext cx="7635437" cy="2062966"/>
            </a:xfrm>
            <a:prstGeom prst="rect">
              <a:avLst/>
            </a:prstGeom>
            <a:effectLst/>
          </p:spPr>
        </p:pic>
        <p:sp>
          <p:nvSpPr>
            <p:cNvPr id="1340" name="A"/>
            <p:cNvSpPr txBox="1"/>
            <p:nvPr/>
          </p:nvSpPr>
          <p:spPr>
            <a:xfrm>
              <a:off x="0" y="577282"/>
              <a:ext cx="543178" cy="80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a:r>
                <a:t>A</a:t>
              </a:r>
            </a:p>
          </p:txBody>
        </p:sp>
      </p:grpSp>
      <p:grpSp>
        <p:nvGrpSpPr>
          <p:cNvPr id="1345" name="Group"/>
          <p:cNvGrpSpPr/>
          <p:nvPr/>
        </p:nvGrpSpPr>
        <p:grpSpPr>
          <a:xfrm>
            <a:off x="5321909" y="5132879"/>
            <a:ext cx="8624982" cy="735382"/>
            <a:chOff x="0" y="0"/>
            <a:chExt cx="8624981" cy="735380"/>
          </a:xfrm>
        </p:grpSpPr>
        <p:pic>
          <p:nvPicPr>
            <p:cNvPr id="1342" name="Rectangle Rectangle" descr="Rectangle Rectangle"/>
            <p:cNvPicPr>
              <a:picLocks noChangeAspect="0"/>
            </p:cNvPicPr>
            <p:nvPr/>
          </p:nvPicPr>
          <p:blipFill>
            <a:blip r:embed="rId5">
              <a:extLst/>
            </a:blip>
            <a:stretch>
              <a:fillRect/>
            </a:stretch>
          </p:blipFill>
          <p:spPr>
            <a:xfrm>
              <a:off x="977787" y="137590"/>
              <a:ext cx="7647195" cy="460201"/>
            </a:xfrm>
            <a:prstGeom prst="rect">
              <a:avLst/>
            </a:prstGeom>
            <a:effectLst/>
          </p:spPr>
        </p:pic>
        <p:sp>
          <p:nvSpPr>
            <p:cNvPr id="1344" name="B"/>
            <p:cNvSpPr txBox="1"/>
            <p:nvPr/>
          </p:nvSpPr>
          <p:spPr>
            <a:xfrm>
              <a:off x="0" y="0"/>
              <a:ext cx="562677" cy="735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a:r>
                <a:t>B</a:t>
              </a:r>
            </a:p>
          </p:txBody>
        </p:sp>
      </p:grpSp>
      <p:grpSp>
        <p:nvGrpSpPr>
          <p:cNvPr id="1349" name="Group"/>
          <p:cNvGrpSpPr/>
          <p:nvPr/>
        </p:nvGrpSpPr>
        <p:grpSpPr>
          <a:xfrm>
            <a:off x="5321909" y="5738379"/>
            <a:ext cx="8624982" cy="1014038"/>
            <a:chOff x="0" y="-50800"/>
            <a:chExt cx="8624981" cy="1014036"/>
          </a:xfrm>
        </p:grpSpPr>
        <p:pic>
          <p:nvPicPr>
            <p:cNvPr id="1346" name="Rectangle Rectangle" descr="Rectangle Rectangle"/>
            <p:cNvPicPr>
              <a:picLocks noChangeAspect="0"/>
            </p:cNvPicPr>
            <p:nvPr/>
          </p:nvPicPr>
          <p:blipFill>
            <a:blip r:embed="rId6">
              <a:extLst/>
            </a:blip>
            <a:stretch>
              <a:fillRect/>
            </a:stretch>
          </p:blipFill>
          <p:spPr>
            <a:xfrm>
              <a:off x="985985" y="-50801"/>
              <a:ext cx="7638997" cy="1014038"/>
            </a:xfrm>
            <a:prstGeom prst="rect">
              <a:avLst/>
            </a:prstGeom>
            <a:effectLst/>
          </p:spPr>
        </p:pic>
        <p:sp>
          <p:nvSpPr>
            <p:cNvPr id="1348" name="C"/>
            <p:cNvSpPr txBox="1"/>
            <p:nvPr/>
          </p:nvSpPr>
          <p:spPr>
            <a:xfrm>
              <a:off x="0" y="25470"/>
              <a:ext cx="580696" cy="8614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a:r>
                <a:t>C</a:t>
              </a:r>
            </a:p>
          </p:txBody>
        </p:sp>
      </p:grpSp>
      <p:grpSp>
        <p:nvGrpSpPr>
          <p:cNvPr id="1353" name="Group"/>
          <p:cNvGrpSpPr/>
          <p:nvPr/>
        </p:nvGrpSpPr>
        <p:grpSpPr>
          <a:xfrm>
            <a:off x="5321909" y="6738421"/>
            <a:ext cx="8602312" cy="1644208"/>
            <a:chOff x="0" y="-50799"/>
            <a:chExt cx="8602310" cy="1644207"/>
          </a:xfrm>
        </p:grpSpPr>
        <p:pic>
          <p:nvPicPr>
            <p:cNvPr id="1350" name="Rectangle Rectangle" descr="Rectangle Rectangle"/>
            <p:cNvPicPr>
              <a:picLocks noChangeAspect="0"/>
            </p:cNvPicPr>
            <p:nvPr/>
          </p:nvPicPr>
          <p:blipFill>
            <a:blip r:embed="rId7">
              <a:extLst/>
            </a:blip>
            <a:stretch>
              <a:fillRect/>
            </a:stretch>
          </p:blipFill>
          <p:spPr>
            <a:xfrm>
              <a:off x="979268" y="-50800"/>
              <a:ext cx="7623043" cy="1644208"/>
            </a:xfrm>
            <a:prstGeom prst="rect">
              <a:avLst/>
            </a:prstGeom>
            <a:effectLst/>
          </p:spPr>
        </p:pic>
        <p:sp>
          <p:nvSpPr>
            <p:cNvPr id="1352" name="D"/>
            <p:cNvSpPr txBox="1"/>
            <p:nvPr/>
          </p:nvSpPr>
          <p:spPr>
            <a:xfrm>
              <a:off x="0" y="370518"/>
              <a:ext cx="570423" cy="8015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p>
              <a:pPr/>
              <a:r>
                <a:t>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41"/>
                                        </p:tgtEl>
                                        <p:attrNameLst>
                                          <p:attrName>style.visibility</p:attrName>
                                        </p:attrNameLst>
                                      </p:cBhvr>
                                      <p:to>
                                        <p:strVal val="visible"/>
                                      </p:to>
                                    </p:set>
                                    <p:animEffect filter="fade" transition="in">
                                      <p:cBhvr>
                                        <p:cTn id="7" dur="1000"/>
                                        <p:tgtEl>
                                          <p:spTgt spid="13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45"/>
                                        </p:tgtEl>
                                        <p:attrNameLst>
                                          <p:attrName>style.visibility</p:attrName>
                                        </p:attrNameLst>
                                      </p:cBhvr>
                                      <p:to>
                                        <p:strVal val="visible"/>
                                      </p:to>
                                    </p:set>
                                    <p:animEffect filter="fade" transition="in">
                                      <p:cBhvr>
                                        <p:cTn id="12" dur="1000"/>
                                        <p:tgtEl>
                                          <p:spTgt spid="134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349"/>
                                        </p:tgtEl>
                                        <p:attrNameLst>
                                          <p:attrName>style.visibility</p:attrName>
                                        </p:attrNameLst>
                                      </p:cBhvr>
                                      <p:to>
                                        <p:strVal val="visible"/>
                                      </p:to>
                                    </p:set>
                                    <p:animEffect filter="fade" transition="in">
                                      <p:cBhvr>
                                        <p:cTn id="17" dur="1000"/>
                                        <p:tgtEl>
                                          <p:spTgt spid="134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353"/>
                                        </p:tgtEl>
                                        <p:attrNameLst>
                                          <p:attrName>style.visibility</p:attrName>
                                        </p:attrNameLst>
                                      </p:cBhvr>
                                      <p:to>
                                        <p:strVal val="visible"/>
                                      </p:to>
                                    </p:set>
                                    <p:animEffect filter="fade" transition="in">
                                      <p:cBhvr>
                                        <p:cTn id="22" dur="1000"/>
                                        <p:tgtEl>
                                          <p:spTgt spid="1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1" grpId="1"/>
      <p:bldP build="whole" bldLvl="1" animBg="1" rev="0" advAuto="0" spid="1349" grpId="3"/>
      <p:bldP build="whole" bldLvl="1" animBg="1" rev="0" advAuto="0" spid="1353" grpId="4"/>
      <p:bldP build="whole" bldLvl="1" animBg="1" rev="0" advAuto="0" spid="1345"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7" name="Data preparation…"/>
          <p:cNvSpPr txBox="1"/>
          <p:nvPr>
            <p:ph type="body" sz="half" idx="1"/>
          </p:nvPr>
        </p:nvSpPr>
        <p:spPr>
          <a:xfrm>
            <a:off x="869626" y="2400886"/>
            <a:ext cx="7513669" cy="5427006"/>
          </a:xfrm>
          <a:prstGeom prst="rect">
            <a:avLst/>
          </a:prstGeom>
        </p:spPr>
        <p:txBody>
          <a:bodyPr/>
          <a:lstStyle/>
          <a:p>
            <a:pPr>
              <a:defRPr b="1">
                <a:latin typeface="Helvetica Neue"/>
                <a:ea typeface="Helvetica Neue"/>
                <a:cs typeface="Helvetica Neue"/>
                <a:sym typeface="Helvetica Neue"/>
              </a:defRPr>
            </a:pPr>
            <a:r>
              <a:t>Data preparation</a:t>
            </a:r>
          </a:p>
          <a:p>
            <a:pPr lvl="1" marL="636814" indent="-293914"/>
            <a:r>
              <a:t>Sketch format: original, thresholded, and vectorized</a:t>
            </a:r>
          </a:p>
          <a:p>
            <a:pPr lvl="1" marL="636814" indent="-293914"/>
            <a:r>
              <a:t>Layer separation</a:t>
            </a:r>
          </a:p>
          <a:p>
            <a:pPr lvl="1" marL="636814" indent="-293914"/>
            <a:r>
              <a:t>Resolution: original, 1000, and 500 long edge pixels</a:t>
            </a:r>
          </a:p>
        </p:txBody>
      </p:sp>
      <p:sp>
        <p:nvSpPr>
          <p:cNvPr id="1358" name="Benchmark"/>
          <p:cNvSpPr txBox="1"/>
          <p:nvPr>
            <p:ph type="title"/>
          </p:nvPr>
        </p:nvSpPr>
        <p:spPr>
          <a:prstGeom prst="rect">
            <a:avLst/>
          </a:prstGeom>
        </p:spPr>
        <p:txBody>
          <a:bodyPr/>
          <a:lstStyle/>
          <a:p>
            <a:pPr/>
            <a:r>
              <a:t>Benchmark</a:t>
            </a:r>
          </a:p>
        </p:txBody>
      </p:sp>
      <p:pic>
        <p:nvPicPr>
          <p:cNvPr id="1359" name="rough_thresh.jpg" descr="rough_thresh.jpg"/>
          <p:cNvPicPr>
            <a:picLocks noChangeAspect="1"/>
          </p:cNvPicPr>
          <p:nvPr/>
        </p:nvPicPr>
        <p:blipFill>
          <a:blip r:embed="rId3">
            <a:extLst/>
          </a:blip>
          <a:stretch>
            <a:fillRect/>
          </a:stretch>
        </p:blipFill>
        <p:spPr>
          <a:xfrm>
            <a:off x="8535988" y="2314983"/>
            <a:ext cx="1520836" cy="3429001"/>
          </a:xfrm>
          <a:prstGeom prst="rect">
            <a:avLst/>
          </a:prstGeom>
          <a:ln w="12700">
            <a:miter lim="400000"/>
          </a:ln>
        </p:spPr>
      </p:pic>
      <p:sp>
        <p:nvSpPr>
          <p:cNvPr id="1360" name="Thresholded"/>
          <p:cNvSpPr/>
          <p:nvPr/>
        </p:nvSpPr>
        <p:spPr>
          <a:xfrm>
            <a:off x="7772405" y="1801651"/>
            <a:ext cx="3048002"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Thresholded</a:t>
            </a:r>
          </a:p>
        </p:txBody>
      </p:sp>
      <p:pic>
        <p:nvPicPr>
          <p:cNvPr id="1361" name="rough_vec.jpg" descr="rough_vec.jpg"/>
          <p:cNvPicPr>
            <a:picLocks noChangeAspect="1"/>
          </p:cNvPicPr>
          <p:nvPr/>
        </p:nvPicPr>
        <p:blipFill>
          <a:blip r:embed="rId4">
            <a:extLst/>
          </a:blip>
          <a:stretch>
            <a:fillRect/>
          </a:stretch>
        </p:blipFill>
        <p:spPr>
          <a:xfrm>
            <a:off x="8536924" y="2314983"/>
            <a:ext cx="1518963" cy="3429001"/>
          </a:xfrm>
          <a:prstGeom prst="rect">
            <a:avLst/>
          </a:prstGeom>
          <a:ln w="12700">
            <a:miter lim="400000"/>
          </a:ln>
        </p:spPr>
      </p:pic>
      <p:sp>
        <p:nvSpPr>
          <p:cNvPr id="1362" name="Vectorized"/>
          <p:cNvSpPr/>
          <p:nvPr/>
        </p:nvSpPr>
        <p:spPr>
          <a:xfrm>
            <a:off x="7772405" y="1801651"/>
            <a:ext cx="3048001"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Vectorized</a:t>
            </a:r>
          </a:p>
        </p:txBody>
      </p:sp>
      <p:pic>
        <p:nvPicPr>
          <p:cNvPr id="1363" name="rough_org.jpg" descr="rough_org.jpg"/>
          <p:cNvPicPr>
            <a:picLocks noChangeAspect="1"/>
          </p:cNvPicPr>
          <p:nvPr/>
        </p:nvPicPr>
        <p:blipFill>
          <a:blip r:embed="rId5">
            <a:extLst/>
          </a:blip>
          <a:stretch>
            <a:fillRect/>
          </a:stretch>
        </p:blipFill>
        <p:spPr>
          <a:xfrm>
            <a:off x="8535988" y="2314983"/>
            <a:ext cx="1520836" cy="3429001"/>
          </a:xfrm>
          <a:prstGeom prst="rect">
            <a:avLst/>
          </a:prstGeom>
          <a:ln w="12700">
            <a:miter lim="400000"/>
          </a:ln>
        </p:spPr>
      </p:pic>
      <p:sp>
        <p:nvSpPr>
          <p:cNvPr id="1364" name="Original"/>
          <p:cNvSpPr/>
          <p:nvPr/>
        </p:nvSpPr>
        <p:spPr>
          <a:xfrm>
            <a:off x="7772405" y="1801651"/>
            <a:ext cx="3048002"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Original</a:t>
            </a:r>
          </a:p>
        </p:txBody>
      </p:sp>
      <p:pic>
        <p:nvPicPr>
          <p:cNvPr id="1365" name="rough_thresh.jpg" descr="rough_thresh.jpg"/>
          <p:cNvPicPr>
            <a:picLocks noChangeAspect="1"/>
          </p:cNvPicPr>
          <p:nvPr/>
        </p:nvPicPr>
        <p:blipFill>
          <a:blip r:embed="rId3">
            <a:extLst/>
          </a:blip>
          <a:stretch>
            <a:fillRect/>
          </a:stretch>
        </p:blipFill>
        <p:spPr>
          <a:xfrm>
            <a:off x="8894892" y="6617910"/>
            <a:ext cx="1126546" cy="2540001"/>
          </a:xfrm>
          <a:prstGeom prst="rect">
            <a:avLst/>
          </a:prstGeom>
          <a:ln w="12700">
            <a:miter lim="400000"/>
          </a:ln>
        </p:spPr>
      </p:pic>
      <p:sp>
        <p:nvSpPr>
          <p:cNvPr id="1366" name="1000-pixel"/>
          <p:cNvSpPr/>
          <p:nvPr/>
        </p:nvSpPr>
        <p:spPr>
          <a:xfrm>
            <a:off x="7934165" y="6104578"/>
            <a:ext cx="3048001"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1000-pixel</a:t>
            </a:r>
          </a:p>
        </p:txBody>
      </p:sp>
      <p:pic>
        <p:nvPicPr>
          <p:cNvPr id="1367" name="rough_vec.jpg" descr="rough_vec.jpg"/>
          <p:cNvPicPr>
            <a:picLocks noChangeAspect="1"/>
          </p:cNvPicPr>
          <p:nvPr/>
        </p:nvPicPr>
        <p:blipFill>
          <a:blip r:embed="rId4">
            <a:extLst/>
          </a:blip>
          <a:stretch>
            <a:fillRect/>
          </a:stretch>
        </p:blipFill>
        <p:spPr>
          <a:xfrm>
            <a:off x="12246232" y="6617910"/>
            <a:ext cx="1125158" cy="2540001"/>
          </a:xfrm>
          <a:prstGeom prst="rect">
            <a:avLst/>
          </a:prstGeom>
          <a:ln w="12700">
            <a:miter lim="400000"/>
          </a:ln>
        </p:spPr>
      </p:pic>
      <p:sp>
        <p:nvSpPr>
          <p:cNvPr id="1368" name="1000-pixel"/>
          <p:cNvSpPr/>
          <p:nvPr/>
        </p:nvSpPr>
        <p:spPr>
          <a:xfrm>
            <a:off x="11284810" y="6104578"/>
            <a:ext cx="3048001"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1000-pixel</a:t>
            </a:r>
          </a:p>
        </p:txBody>
      </p:sp>
      <p:pic>
        <p:nvPicPr>
          <p:cNvPr id="1369" name="rough_thresh.jpg" descr="rough_thresh.jpg"/>
          <p:cNvPicPr>
            <a:picLocks noChangeAspect="1"/>
          </p:cNvPicPr>
          <p:nvPr/>
        </p:nvPicPr>
        <p:blipFill>
          <a:blip r:embed="rId3">
            <a:extLst/>
          </a:blip>
          <a:stretch>
            <a:fillRect/>
          </a:stretch>
        </p:blipFill>
        <p:spPr>
          <a:xfrm>
            <a:off x="10533036" y="7252910"/>
            <a:ext cx="563273" cy="1270001"/>
          </a:xfrm>
          <a:prstGeom prst="rect">
            <a:avLst/>
          </a:prstGeom>
          <a:ln w="12700">
            <a:miter lim="400000"/>
          </a:ln>
        </p:spPr>
      </p:pic>
      <p:sp>
        <p:nvSpPr>
          <p:cNvPr id="1370" name="500-pixel"/>
          <p:cNvSpPr/>
          <p:nvPr/>
        </p:nvSpPr>
        <p:spPr>
          <a:xfrm>
            <a:off x="9290672" y="6739578"/>
            <a:ext cx="3048001"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500-pixel</a:t>
            </a:r>
          </a:p>
        </p:txBody>
      </p:sp>
      <p:pic>
        <p:nvPicPr>
          <p:cNvPr id="1371" name="rough_vec.jpg" descr="rough_vec.jpg"/>
          <p:cNvPicPr>
            <a:picLocks noChangeAspect="1"/>
          </p:cNvPicPr>
          <p:nvPr/>
        </p:nvPicPr>
        <p:blipFill>
          <a:blip r:embed="rId4">
            <a:extLst/>
          </a:blip>
          <a:srcRect l="0" t="0" r="0" b="0"/>
          <a:stretch>
            <a:fillRect/>
          </a:stretch>
        </p:blipFill>
        <p:spPr>
          <a:xfrm>
            <a:off x="13999224" y="7252910"/>
            <a:ext cx="562580" cy="1270001"/>
          </a:xfrm>
          <a:prstGeom prst="rect">
            <a:avLst/>
          </a:prstGeom>
          <a:ln w="12700">
            <a:miter lim="400000"/>
          </a:ln>
        </p:spPr>
      </p:pic>
      <p:sp>
        <p:nvSpPr>
          <p:cNvPr id="1372" name="500-pixel"/>
          <p:cNvSpPr/>
          <p:nvPr/>
        </p:nvSpPr>
        <p:spPr>
          <a:xfrm>
            <a:off x="12756608" y="6739578"/>
            <a:ext cx="3048002" cy="411733"/>
          </a:xfrm>
          <a:prstGeom prst="roundRect">
            <a:avLst>
              <a:gd name="adj" fmla="val 0"/>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b="1" sz="2000"/>
            </a:lvl1pPr>
          </a:lstStyle>
          <a:p>
            <a:pPr/>
            <a:r>
              <a:t>500-pixel</a:t>
            </a:r>
          </a:p>
        </p:txBody>
      </p:sp>
      <p:pic>
        <p:nvPicPr>
          <p:cNvPr id="1373" name="rough_shape.jpg" descr="rough_shape.jpg"/>
          <p:cNvPicPr>
            <a:picLocks noChangeAspect="1"/>
          </p:cNvPicPr>
          <p:nvPr/>
        </p:nvPicPr>
        <p:blipFill>
          <a:blip r:embed="rId6">
            <a:extLst/>
          </a:blip>
          <a:stretch>
            <a:fillRect/>
          </a:stretch>
        </p:blipFill>
        <p:spPr>
          <a:xfrm>
            <a:off x="13146859" y="2874678"/>
            <a:ext cx="2807139" cy="1143001"/>
          </a:xfrm>
          <a:prstGeom prst="rect">
            <a:avLst/>
          </a:prstGeom>
          <a:ln w="12700">
            <a:miter lim="400000"/>
          </a:ln>
          <a:effectLst>
            <a:outerShdw sx="100000" sy="100000" kx="0" ky="0" algn="b" rotWithShape="0" blurRad="190500" dist="8455" dir="5400000">
              <a:srgbClr val="000000"/>
            </a:outerShdw>
          </a:effectLst>
        </p:spPr>
      </p:pic>
      <p:sp>
        <p:nvSpPr>
          <p:cNvPr id="1374" name="Image: ©Patrick Murphy (CC-BY-2.0)"/>
          <p:cNvSpPr txBox="1"/>
          <p:nvPr/>
        </p:nvSpPr>
        <p:spPr>
          <a:xfrm>
            <a:off x="-3664" y="8711370"/>
            <a:ext cx="3918412"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©Patrick Murphy (CC-BY-2.0)</a:t>
            </a:r>
          </a:p>
        </p:txBody>
      </p:sp>
      <p:pic>
        <p:nvPicPr>
          <p:cNvPr id="1375" name="rough_shape.jpg" descr="rough_shape.jpg"/>
          <p:cNvPicPr>
            <a:picLocks noChangeAspect="1"/>
          </p:cNvPicPr>
          <p:nvPr/>
        </p:nvPicPr>
        <p:blipFill>
          <a:blip r:embed="rId6">
            <a:extLst/>
          </a:blip>
          <a:stretch>
            <a:fillRect/>
          </a:stretch>
        </p:blipFill>
        <p:spPr>
          <a:xfrm>
            <a:off x="13146837" y="4331868"/>
            <a:ext cx="2807139" cy="1143001"/>
          </a:xfrm>
          <a:prstGeom prst="rect">
            <a:avLst/>
          </a:prstGeom>
          <a:ln w="12700">
            <a:miter lim="400000"/>
          </a:ln>
          <a:effectLst>
            <a:outerShdw sx="100000" sy="100000" kx="0" ky="0" algn="b" rotWithShape="0" blurRad="190500" dist="8455" dir="5400000">
              <a:srgbClr val="000000"/>
            </a:outerShdw>
          </a:effectLst>
        </p:spPr>
      </p:pic>
      <p:pic>
        <p:nvPicPr>
          <p:cNvPr id="1376" name="rough_shading.jpg" descr="rough_shading.jpg"/>
          <p:cNvPicPr>
            <a:picLocks noChangeAspect="1"/>
          </p:cNvPicPr>
          <p:nvPr/>
        </p:nvPicPr>
        <p:blipFill>
          <a:blip r:embed="rId7">
            <a:extLst/>
          </a:blip>
          <a:srcRect l="0" t="0" r="1" b="0"/>
          <a:stretch>
            <a:fillRect/>
          </a:stretch>
        </p:blipFill>
        <p:spPr>
          <a:xfrm>
            <a:off x="13146859" y="2874678"/>
            <a:ext cx="2807098" cy="1143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312" y="21600"/>
                </a:lnTo>
                <a:cubicBezTo>
                  <a:pt x="3645" y="21600"/>
                  <a:pt x="4742" y="21417"/>
                  <a:pt x="4908" y="21172"/>
                </a:cubicBezTo>
                <a:cubicBezTo>
                  <a:pt x="5065" y="20940"/>
                  <a:pt x="8865" y="18179"/>
                  <a:pt x="13355" y="15030"/>
                </a:cubicBezTo>
                <a:lnTo>
                  <a:pt x="21518" y="9300"/>
                </a:lnTo>
                <a:lnTo>
                  <a:pt x="21563" y="4650"/>
                </a:lnTo>
                <a:lnTo>
                  <a:pt x="21600" y="1058"/>
                </a:lnTo>
                <a:lnTo>
                  <a:pt x="21600" y="0"/>
                </a:lnTo>
                <a:lnTo>
                  <a:pt x="10805" y="0"/>
                </a:lnTo>
                <a:lnTo>
                  <a:pt x="10802" y="0"/>
                </a:lnTo>
                <a:lnTo>
                  <a:pt x="0" y="0"/>
                </a:lnTo>
                <a:close/>
                <a:moveTo>
                  <a:pt x="16921" y="510"/>
                </a:moveTo>
                <a:cubicBezTo>
                  <a:pt x="17202" y="452"/>
                  <a:pt x="17457" y="718"/>
                  <a:pt x="17389" y="998"/>
                </a:cubicBezTo>
                <a:cubicBezTo>
                  <a:pt x="17378" y="1042"/>
                  <a:pt x="17381" y="1065"/>
                  <a:pt x="17398" y="1042"/>
                </a:cubicBezTo>
                <a:cubicBezTo>
                  <a:pt x="17414" y="1020"/>
                  <a:pt x="17553" y="1228"/>
                  <a:pt x="17703" y="1508"/>
                </a:cubicBezTo>
                <a:cubicBezTo>
                  <a:pt x="17893" y="1860"/>
                  <a:pt x="17953" y="2084"/>
                  <a:pt x="17899" y="2242"/>
                </a:cubicBezTo>
                <a:cubicBezTo>
                  <a:pt x="17844" y="2403"/>
                  <a:pt x="17873" y="2482"/>
                  <a:pt x="17996" y="2505"/>
                </a:cubicBezTo>
                <a:cubicBezTo>
                  <a:pt x="18093" y="2523"/>
                  <a:pt x="18210" y="2650"/>
                  <a:pt x="18256" y="2790"/>
                </a:cubicBezTo>
                <a:cubicBezTo>
                  <a:pt x="18302" y="2930"/>
                  <a:pt x="18413" y="3145"/>
                  <a:pt x="18500" y="3270"/>
                </a:cubicBezTo>
                <a:cubicBezTo>
                  <a:pt x="18588" y="3395"/>
                  <a:pt x="18649" y="3594"/>
                  <a:pt x="18638" y="3712"/>
                </a:cubicBezTo>
                <a:cubicBezTo>
                  <a:pt x="18627" y="3831"/>
                  <a:pt x="18659" y="3930"/>
                  <a:pt x="18708" y="3930"/>
                </a:cubicBezTo>
                <a:cubicBezTo>
                  <a:pt x="18858" y="3930"/>
                  <a:pt x="19268" y="4731"/>
                  <a:pt x="19218" y="4928"/>
                </a:cubicBezTo>
                <a:cubicBezTo>
                  <a:pt x="19192" y="5030"/>
                  <a:pt x="19200" y="5091"/>
                  <a:pt x="19236" y="5062"/>
                </a:cubicBezTo>
                <a:cubicBezTo>
                  <a:pt x="19330" y="4990"/>
                  <a:pt x="19829" y="5922"/>
                  <a:pt x="19786" y="6090"/>
                </a:cubicBezTo>
                <a:cubicBezTo>
                  <a:pt x="19767" y="6166"/>
                  <a:pt x="19824" y="6392"/>
                  <a:pt x="19911" y="6585"/>
                </a:cubicBezTo>
                <a:cubicBezTo>
                  <a:pt x="19999" y="6778"/>
                  <a:pt x="20070" y="6864"/>
                  <a:pt x="20070" y="6780"/>
                </a:cubicBezTo>
                <a:cubicBezTo>
                  <a:pt x="20070" y="6696"/>
                  <a:pt x="20123" y="6737"/>
                  <a:pt x="20189" y="6870"/>
                </a:cubicBezTo>
                <a:cubicBezTo>
                  <a:pt x="20255" y="7003"/>
                  <a:pt x="20292" y="7181"/>
                  <a:pt x="20272" y="7260"/>
                </a:cubicBezTo>
                <a:cubicBezTo>
                  <a:pt x="20251" y="7339"/>
                  <a:pt x="20334" y="7519"/>
                  <a:pt x="20455" y="7665"/>
                </a:cubicBezTo>
                <a:cubicBezTo>
                  <a:pt x="21193" y="8559"/>
                  <a:pt x="21409" y="9563"/>
                  <a:pt x="20846" y="9480"/>
                </a:cubicBezTo>
                <a:cubicBezTo>
                  <a:pt x="20667" y="9454"/>
                  <a:pt x="20562" y="9519"/>
                  <a:pt x="20574" y="9652"/>
                </a:cubicBezTo>
                <a:cubicBezTo>
                  <a:pt x="20600" y="9948"/>
                  <a:pt x="20181" y="10216"/>
                  <a:pt x="19902" y="10080"/>
                </a:cubicBezTo>
                <a:cubicBezTo>
                  <a:pt x="19777" y="10019"/>
                  <a:pt x="19611" y="9804"/>
                  <a:pt x="19536" y="9600"/>
                </a:cubicBezTo>
                <a:cubicBezTo>
                  <a:pt x="19460" y="9396"/>
                  <a:pt x="19337" y="9233"/>
                  <a:pt x="19261" y="9232"/>
                </a:cubicBezTo>
                <a:cubicBezTo>
                  <a:pt x="19184" y="9233"/>
                  <a:pt x="19076" y="9092"/>
                  <a:pt x="19019" y="8925"/>
                </a:cubicBezTo>
                <a:cubicBezTo>
                  <a:pt x="18963" y="8758"/>
                  <a:pt x="18862" y="8669"/>
                  <a:pt x="18797" y="8730"/>
                </a:cubicBezTo>
                <a:cubicBezTo>
                  <a:pt x="18651" y="8866"/>
                  <a:pt x="18439" y="8475"/>
                  <a:pt x="18509" y="8198"/>
                </a:cubicBezTo>
                <a:cubicBezTo>
                  <a:pt x="18543" y="8067"/>
                  <a:pt x="18488" y="8041"/>
                  <a:pt x="18354" y="8122"/>
                </a:cubicBezTo>
                <a:cubicBezTo>
                  <a:pt x="18124" y="8263"/>
                  <a:pt x="17698" y="7955"/>
                  <a:pt x="17764" y="7695"/>
                </a:cubicBezTo>
                <a:cubicBezTo>
                  <a:pt x="17787" y="7604"/>
                  <a:pt x="17645" y="7511"/>
                  <a:pt x="17450" y="7492"/>
                </a:cubicBezTo>
                <a:cubicBezTo>
                  <a:pt x="17254" y="7474"/>
                  <a:pt x="16994" y="7360"/>
                  <a:pt x="16870" y="7238"/>
                </a:cubicBezTo>
                <a:cubicBezTo>
                  <a:pt x="16745" y="7115"/>
                  <a:pt x="16363" y="7019"/>
                  <a:pt x="16021" y="7028"/>
                </a:cubicBezTo>
                <a:cubicBezTo>
                  <a:pt x="15678" y="7036"/>
                  <a:pt x="15377" y="6956"/>
                  <a:pt x="15352" y="6855"/>
                </a:cubicBezTo>
                <a:cubicBezTo>
                  <a:pt x="15323" y="6743"/>
                  <a:pt x="15242" y="6757"/>
                  <a:pt x="15144" y="6885"/>
                </a:cubicBezTo>
                <a:cubicBezTo>
                  <a:pt x="15056" y="7000"/>
                  <a:pt x="14938" y="7052"/>
                  <a:pt x="14885" y="7005"/>
                </a:cubicBezTo>
                <a:cubicBezTo>
                  <a:pt x="14832" y="6958"/>
                  <a:pt x="14729" y="7053"/>
                  <a:pt x="14652" y="7215"/>
                </a:cubicBezTo>
                <a:cubicBezTo>
                  <a:pt x="14566" y="7399"/>
                  <a:pt x="14330" y="7523"/>
                  <a:pt x="14026" y="7538"/>
                </a:cubicBezTo>
                <a:cubicBezTo>
                  <a:pt x="13759" y="7551"/>
                  <a:pt x="13541" y="7623"/>
                  <a:pt x="13541" y="7702"/>
                </a:cubicBezTo>
                <a:cubicBezTo>
                  <a:pt x="13541" y="7914"/>
                  <a:pt x="12962" y="8474"/>
                  <a:pt x="12851" y="8370"/>
                </a:cubicBezTo>
                <a:cubicBezTo>
                  <a:pt x="12798" y="8321"/>
                  <a:pt x="12720" y="8362"/>
                  <a:pt x="12680" y="8460"/>
                </a:cubicBezTo>
                <a:cubicBezTo>
                  <a:pt x="12640" y="8558"/>
                  <a:pt x="12474" y="8656"/>
                  <a:pt x="12310" y="8685"/>
                </a:cubicBezTo>
                <a:cubicBezTo>
                  <a:pt x="12146" y="8714"/>
                  <a:pt x="11994" y="8851"/>
                  <a:pt x="11971" y="8992"/>
                </a:cubicBezTo>
                <a:cubicBezTo>
                  <a:pt x="11949" y="9134"/>
                  <a:pt x="11898" y="9203"/>
                  <a:pt x="11858" y="9142"/>
                </a:cubicBezTo>
                <a:cubicBezTo>
                  <a:pt x="11818" y="9082"/>
                  <a:pt x="11763" y="9176"/>
                  <a:pt x="11736" y="9345"/>
                </a:cubicBezTo>
                <a:cubicBezTo>
                  <a:pt x="11704" y="9549"/>
                  <a:pt x="11633" y="9608"/>
                  <a:pt x="11525" y="9525"/>
                </a:cubicBezTo>
                <a:cubicBezTo>
                  <a:pt x="11387" y="9418"/>
                  <a:pt x="11363" y="9485"/>
                  <a:pt x="11363" y="10005"/>
                </a:cubicBezTo>
                <a:cubicBezTo>
                  <a:pt x="11363" y="10370"/>
                  <a:pt x="11315" y="10663"/>
                  <a:pt x="11241" y="10732"/>
                </a:cubicBezTo>
                <a:cubicBezTo>
                  <a:pt x="11134" y="10833"/>
                  <a:pt x="11132" y="10876"/>
                  <a:pt x="11235" y="11070"/>
                </a:cubicBezTo>
                <a:cubicBezTo>
                  <a:pt x="11401" y="11383"/>
                  <a:pt x="11435" y="12075"/>
                  <a:pt x="11284" y="12075"/>
                </a:cubicBezTo>
                <a:cubicBezTo>
                  <a:pt x="11218" y="12075"/>
                  <a:pt x="11136" y="12231"/>
                  <a:pt x="11104" y="12420"/>
                </a:cubicBezTo>
                <a:cubicBezTo>
                  <a:pt x="11070" y="12623"/>
                  <a:pt x="10961" y="12765"/>
                  <a:pt x="10838" y="12765"/>
                </a:cubicBezTo>
                <a:cubicBezTo>
                  <a:pt x="10723" y="12765"/>
                  <a:pt x="10649" y="12841"/>
                  <a:pt x="10673" y="12938"/>
                </a:cubicBezTo>
                <a:cubicBezTo>
                  <a:pt x="10766" y="13304"/>
                  <a:pt x="10049" y="14032"/>
                  <a:pt x="9391" y="14235"/>
                </a:cubicBezTo>
                <a:cubicBezTo>
                  <a:pt x="9258" y="14276"/>
                  <a:pt x="9129" y="14324"/>
                  <a:pt x="9107" y="14348"/>
                </a:cubicBezTo>
                <a:cubicBezTo>
                  <a:pt x="9084" y="14371"/>
                  <a:pt x="9032" y="14409"/>
                  <a:pt x="8988" y="14430"/>
                </a:cubicBezTo>
                <a:cubicBezTo>
                  <a:pt x="8894" y="14474"/>
                  <a:pt x="8652" y="14690"/>
                  <a:pt x="8423" y="14932"/>
                </a:cubicBezTo>
                <a:cubicBezTo>
                  <a:pt x="8208" y="15160"/>
                  <a:pt x="7604" y="15533"/>
                  <a:pt x="7522" y="15488"/>
                </a:cubicBezTo>
                <a:cubicBezTo>
                  <a:pt x="7486" y="15468"/>
                  <a:pt x="7346" y="15566"/>
                  <a:pt x="7213" y="15705"/>
                </a:cubicBezTo>
                <a:cubicBezTo>
                  <a:pt x="7080" y="15844"/>
                  <a:pt x="6815" y="15972"/>
                  <a:pt x="6624" y="15998"/>
                </a:cubicBezTo>
                <a:cubicBezTo>
                  <a:pt x="6433" y="16023"/>
                  <a:pt x="6235" y="16145"/>
                  <a:pt x="6184" y="16268"/>
                </a:cubicBezTo>
                <a:cubicBezTo>
                  <a:pt x="6143" y="16368"/>
                  <a:pt x="6099" y="16430"/>
                  <a:pt x="6059" y="16462"/>
                </a:cubicBezTo>
                <a:cubicBezTo>
                  <a:pt x="6324" y="16512"/>
                  <a:pt x="6544" y="16566"/>
                  <a:pt x="6593" y="16605"/>
                </a:cubicBezTo>
                <a:cubicBezTo>
                  <a:pt x="6652" y="16652"/>
                  <a:pt x="6798" y="16575"/>
                  <a:pt x="6917" y="16432"/>
                </a:cubicBezTo>
                <a:cubicBezTo>
                  <a:pt x="7039" y="16286"/>
                  <a:pt x="7324" y="16197"/>
                  <a:pt x="7571" y="16230"/>
                </a:cubicBezTo>
                <a:cubicBezTo>
                  <a:pt x="7898" y="16274"/>
                  <a:pt x="8028" y="16211"/>
                  <a:pt x="8099" y="15975"/>
                </a:cubicBezTo>
                <a:cubicBezTo>
                  <a:pt x="8163" y="15760"/>
                  <a:pt x="8311" y="15663"/>
                  <a:pt x="8563" y="15675"/>
                </a:cubicBezTo>
                <a:cubicBezTo>
                  <a:pt x="8793" y="15686"/>
                  <a:pt x="8948" y="15598"/>
                  <a:pt x="8972" y="15442"/>
                </a:cubicBezTo>
                <a:cubicBezTo>
                  <a:pt x="9035" y="15047"/>
                  <a:pt x="9642" y="14675"/>
                  <a:pt x="9827" y="14918"/>
                </a:cubicBezTo>
                <a:cubicBezTo>
                  <a:pt x="10068" y="15231"/>
                  <a:pt x="10196" y="15183"/>
                  <a:pt x="10075" y="14828"/>
                </a:cubicBezTo>
                <a:cubicBezTo>
                  <a:pt x="9960" y="14490"/>
                  <a:pt x="9949" y="14508"/>
                  <a:pt x="10679" y="14025"/>
                </a:cubicBezTo>
                <a:cubicBezTo>
                  <a:pt x="10945" y="13849"/>
                  <a:pt x="11245" y="13715"/>
                  <a:pt x="11345" y="13725"/>
                </a:cubicBezTo>
                <a:cubicBezTo>
                  <a:pt x="11455" y="13736"/>
                  <a:pt x="11525" y="13625"/>
                  <a:pt x="11525" y="13448"/>
                </a:cubicBezTo>
                <a:cubicBezTo>
                  <a:pt x="11525" y="13287"/>
                  <a:pt x="11604" y="12967"/>
                  <a:pt x="11699" y="12735"/>
                </a:cubicBezTo>
                <a:cubicBezTo>
                  <a:pt x="11843" y="12386"/>
                  <a:pt x="11855" y="12248"/>
                  <a:pt x="11776" y="11940"/>
                </a:cubicBezTo>
                <a:cubicBezTo>
                  <a:pt x="11723" y="11736"/>
                  <a:pt x="11709" y="11463"/>
                  <a:pt x="11742" y="11332"/>
                </a:cubicBezTo>
                <a:cubicBezTo>
                  <a:pt x="11775" y="11202"/>
                  <a:pt x="11791" y="10861"/>
                  <a:pt x="11779" y="10575"/>
                </a:cubicBezTo>
                <a:cubicBezTo>
                  <a:pt x="11754" y="9993"/>
                  <a:pt x="11820" y="9832"/>
                  <a:pt x="12118" y="9772"/>
                </a:cubicBezTo>
                <a:cubicBezTo>
                  <a:pt x="12236" y="9749"/>
                  <a:pt x="12337" y="9586"/>
                  <a:pt x="12359" y="9382"/>
                </a:cubicBezTo>
                <a:cubicBezTo>
                  <a:pt x="12396" y="9042"/>
                  <a:pt x="12575" y="8929"/>
                  <a:pt x="12955" y="9008"/>
                </a:cubicBezTo>
                <a:cubicBezTo>
                  <a:pt x="13053" y="9028"/>
                  <a:pt x="13217" y="8926"/>
                  <a:pt x="13318" y="8775"/>
                </a:cubicBezTo>
                <a:cubicBezTo>
                  <a:pt x="13641" y="8288"/>
                  <a:pt x="14251" y="7972"/>
                  <a:pt x="14378" y="8228"/>
                </a:cubicBezTo>
                <a:cubicBezTo>
                  <a:pt x="14466" y="8406"/>
                  <a:pt x="14498" y="8363"/>
                  <a:pt x="14533" y="8032"/>
                </a:cubicBezTo>
                <a:cubicBezTo>
                  <a:pt x="14559" y="7797"/>
                  <a:pt x="14623" y="7658"/>
                  <a:pt x="14683" y="7710"/>
                </a:cubicBezTo>
                <a:cubicBezTo>
                  <a:pt x="14741" y="7761"/>
                  <a:pt x="14856" y="7721"/>
                  <a:pt x="14936" y="7620"/>
                </a:cubicBezTo>
                <a:cubicBezTo>
                  <a:pt x="15026" y="7507"/>
                  <a:pt x="15119" y="7508"/>
                  <a:pt x="15178" y="7620"/>
                </a:cubicBezTo>
                <a:cubicBezTo>
                  <a:pt x="15230" y="7720"/>
                  <a:pt x="15595" y="7790"/>
                  <a:pt x="15990" y="7778"/>
                </a:cubicBezTo>
                <a:cubicBezTo>
                  <a:pt x="16613" y="7757"/>
                  <a:pt x="16712" y="7800"/>
                  <a:pt x="16744" y="8100"/>
                </a:cubicBezTo>
                <a:cubicBezTo>
                  <a:pt x="16770" y="8338"/>
                  <a:pt x="16862" y="8445"/>
                  <a:pt x="17038" y="8445"/>
                </a:cubicBezTo>
                <a:cubicBezTo>
                  <a:pt x="17178" y="8445"/>
                  <a:pt x="17374" y="8582"/>
                  <a:pt x="17474" y="8752"/>
                </a:cubicBezTo>
                <a:cubicBezTo>
                  <a:pt x="17574" y="8923"/>
                  <a:pt x="17791" y="9091"/>
                  <a:pt x="17954" y="9128"/>
                </a:cubicBezTo>
                <a:cubicBezTo>
                  <a:pt x="18117" y="9164"/>
                  <a:pt x="18289" y="9337"/>
                  <a:pt x="18338" y="9502"/>
                </a:cubicBezTo>
                <a:cubicBezTo>
                  <a:pt x="18411" y="9745"/>
                  <a:pt x="18540" y="9776"/>
                  <a:pt x="18998" y="9682"/>
                </a:cubicBezTo>
                <a:cubicBezTo>
                  <a:pt x="19524" y="9575"/>
                  <a:pt x="19575" y="9600"/>
                  <a:pt x="19661" y="9990"/>
                </a:cubicBezTo>
                <a:cubicBezTo>
                  <a:pt x="19768" y="10478"/>
                  <a:pt x="19823" y="10403"/>
                  <a:pt x="18900" y="11070"/>
                </a:cubicBezTo>
                <a:cubicBezTo>
                  <a:pt x="18525" y="11342"/>
                  <a:pt x="18145" y="11493"/>
                  <a:pt x="17990" y="11438"/>
                </a:cubicBezTo>
                <a:cubicBezTo>
                  <a:pt x="17802" y="11370"/>
                  <a:pt x="17733" y="11418"/>
                  <a:pt x="17749" y="11595"/>
                </a:cubicBezTo>
                <a:cubicBezTo>
                  <a:pt x="17784" y="11964"/>
                  <a:pt x="16397" y="12960"/>
                  <a:pt x="16048" y="12818"/>
                </a:cubicBezTo>
                <a:cubicBezTo>
                  <a:pt x="15855" y="12739"/>
                  <a:pt x="15791" y="12772"/>
                  <a:pt x="15831" y="12930"/>
                </a:cubicBezTo>
                <a:cubicBezTo>
                  <a:pt x="15912" y="13249"/>
                  <a:pt x="15526" y="13562"/>
                  <a:pt x="15230" y="13418"/>
                </a:cubicBezTo>
                <a:cubicBezTo>
                  <a:pt x="15057" y="13333"/>
                  <a:pt x="14990" y="13374"/>
                  <a:pt x="15007" y="13545"/>
                </a:cubicBezTo>
                <a:cubicBezTo>
                  <a:pt x="15042" y="13906"/>
                  <a:pt x="14358" y="14361"/>
                  <a:pt x="14164" y="14108"/>
                </a:cubicBezTo>
                <a:cubicBezTo>
                  <a:pt x="14004" y="13899"/>
                  <a:pt x="13904" y="14012"/>
                  <a:pt x="13904" y="14392"/>
                </a:cubicBezTo>
                <a:cubicBezTo>
                  <a:pt x="13904" y="14684"/>
                  <a:pt x="13557" y="14896"/>
                  <a:pt x="13275" y="14775"/>
                </a:cubicBezTo>
                <a:cubicBezTo>
                  <a:pt x="13122" y="14709"/>
                  <a:pt x="13057" y="14753"/>
                  <a:pt x="13074" y="14918"/>
                </a:cubicBezTo>
                <a:cubicBezTo>
                  <a:pt x="13111" y="15295"/>
                  <a:pt x="12420" y="15743"/>
                  <a:pt x="12148" y="15518"/>
                </a:cubicBezTo>
                <a:cubicBezTo>
                  <a:pt x="11962" y="15363"/>
                  <a:pt x="11928" y="15387"/>
                  <a:pt x="11947" y="15645"/>
                </a:cubicBezTo>
                <a:cubicBezTo>
                  <a:pt x="11981" y="16107"/>
                  <a:pt x="10881" y="16875"/>
                  <a:pt x="10383" y="16740"/>
                </a:cubicBezTo>
                <a:cubicBezTo>
                  <a:pt x="10060" y="16652"/>
                  <a:pt x="10012" y="16685"/>
                  <a:pt x="10023" y="16980"/>
                </a:cubicBezTo>
                <a:cubicBezTo>
                  <a:pt x="10033" y="17247"/>
                  <a:pt x="9893" y="17430"/>
                  <a:pt x="9391" y="17790"/>
                </a:cubicBezTo>
                <a:cubicBezTo>
                  <a:pt x="9036" y="18044"/>
                  <a:pt x="8681" y="18203"/>
                  <a:pt x="8600" y="18142"/>
                </a:cubicBezTo>
                <a:cubicBezTo>
                  <a:pt x="8510" y="18075"/>
                  <a:pt x="8410" y="18169"/>
                  <a:pt x="8343" y="18390"/>
                </a:cubicBezTo>
                <a:cubicBezTo>
                  <a:pt x="8264" y="18655"/>
                  <a:pt x="8137" y="18749"/>
                  <a:pt x="7870" y="18735"/>
                </a:cubicBezTo>
                <a:cubicBezTo>
                  <a:pt x="7669" y="18725"/>
                  <a:pt x="7510" y="18802"/>
                  <a:pt x="7519" y="18908"/>
                </a:cubicBezTo>
                <a:cubicBezTo>
                  <a:pt x="7540" y="19167"/>
                  <a:pt x="7130" y="19431"/>
                  <a:pt x="6844" y="19342"/>
                </a:cubicBezTo>
                <a:cubicBezTo>
                  <a:pt x="6712" y="19302"/>
                  <a:pt x="6620" y="19362"/>
                  <a:pt x="6630" y="19478"/>
                </a:cubicBezTo>
                <a:cubicBezTo>
                  <a:pt x="6658" y="19789"/>
                  <a:pt x="6067" y="20225"/>
                  <a:pt x="5796" y="20092"/>
                </a:cubicBezTo>
                <a:cubicBezTo>
                  <a:pt x="5625" y="20009"/>
                  <a:pt x="5563" y="20046"/>
                  <a:pt x="5579" y="20220"/>
                </a:cubicBezTo>
                <a:cubicBezTo>
                  <a:pt x="5594" y="20372"/>
                  <a:pt x="5402" y="20607"/>
                  <a:pt x="5079" y="20835"/>
                </a:cubicBezTo>
                <a:cubicBezTo>
                  <a:pt x="4790" y="21038"/>
                  <a:pt x="4535" y="21210"/>
                  <a:pt x="4511" y="21210"/>
                </a:cubicBezTo>
                <a:cubicBezTo>
                  <a:pt x="4412" y="21212"/>
                  <a:pt x="4272" y="20708"/>
                  <a:pt x="4272" y="20355"/>
                </a:cubicBezTo>
                <a:cubicBezTo>
                  <a:pt x="4272" y="20075"/>
                  <a:pt x="4230" y="20009"/>
                  <a:pt x="4111" y="20085"/>
                </a:cubicBezTo>
                <a:cubicBezTo>
                  <a:pt x="4001" y="20155"/>
                  <a:pt x="3896" y="20026"/>
                  <a:pt x="3787" y="19688"/>
                </a:cubicBezTo>
                <a:cubicBezTo>
                  <a:pt x="3698" y="19413"/>
                  <a:pt x="3628" y="19261"/>
                  <a:pt x="3628" y="19342"/>
                </a:cubicBezTo>
                <a:cubicBezTo>
                  <a:pt x="3628" y="19424"/>
                  <a:pt x="3572" y="19378"/>
                  <a:pt x="3506" y="19245"/>
                </a:cubicBezTo>
                <a:cubicBezTo>
                  <a:pt x="3440" y="19112"/>
                  <a:pt x="3410" y="18903"/>
                  <a:pt x="3439" y="18780"/>
                </a:cubicBezTo>
                <a:cubicBezTo>
                  <a:pt x="3467" y="18657"/>
                  <a:pt x="3463" y="18617"/>
                  <a:pt x="3426" y="18698"/>
                </a:cubicBezTo>
                <a:cubicBezTo>
                  <a:pt x="3342" y="18885"/>
                  <a:pt x="3131" y="18469"/>
                  <a:pt x="3191" y="18232"/>
                </a:cubicBezTo>
                <a:cubicBezTo>
                  <a:pt x="3216" y="18134"/>
                  <a:pt x="3204" y="18075"/>
                  <a:pt x="3164" y="18105"/>
                </a:cubicBezTo>
                <a:cubicBezTo>
                  <a:pt x="3123" y="18135"/>
                  <a:pt x="2990" y="17879"/>
                  <a:pt x="2868" y="17528"/>
                </a:cubicBezTo>
                <a:cubicBezTo>
                  <a:pt x="2746" y="17176"/>
                  <a:pt x="2611" y="16939"/>
                  <a:pt x="2568" y="17002"/>
                </a:cubicBezTo>
                <a:cubicBezTo>
                  <a:pt x="2526" y="17066"/>
                  <a:pt x="2438" y="17007"/>
                  <a:pt x="2373" y="16875"/>
                </a:cubicBezTo>
                <a:cubicBezTo>
                  <a:pt x="2277" y="16680"/>
                  <a:pt x="2275" y="16584"/>
                  <a:pt x="2358" y="16335"/>
                </a:cubicBezTo>
                <a:cubicBezTo>
                  <a:pt x="2415" y="16163"/>
                  <a:pt x="2420" y="16081"/>
                  <a:pt x="2370" y="16155"/>
                </a:cubicBezTo>
                <a:cubicBezTo>
                  <a:pt x="2320" y="16227"/>
                  <a:pt x="2217" y="16128"/>
                  <a:pt x="2144" y="15930"/>
                </a:cubicBezTo>
                <a:cubicBezTo>
                  <a:pt x="2023" y="15605"/>
                  <a:pt x="2024" y="15545"/>
                  <a:pt x="2138" y="15315"/>
                </a:cubicBezTo>
                <a:cubicBezTo>
                  <a:pt x="2357" y="14872"/>
                  <a:pt x="2970" y="15078"/>
                  <a:pt x="2849" y="15555"/>
                </a:cubicBezTo>
                <a:cubicBezTo>
                  <a:pt x="2813" y="15700"/>
                  <a:pt x="2886" y="15733"/>
                  <a:pt x="3072" y="15660"/>
                </a:cubicBezTo>
                <a:cubicBezTo>
                  <a:pt x="3446" y="15514"/>
                  <a:pt x="3994" y="15767"/>
                  <a:pt x="3967" y="16072"/>
                </a:cubicBezTo>
                <a:cubicBezTo>
                  <a:pt x="3952" y="16243"/>
                  <a:pt x="4061" y="16306"/>
                  <a:pt x="4330" y="16282"/>
                </a:cubicBezTo>
                <a:cubicBezTo>
                  <a:pt x="4621" y="16257"/>
                  <a:pt x="5404" y="16347"/>
                  <a:pt x="5973" y="16448"/>
                </a:cubicBezTo>
                <a:cubicBezTo>
                  <a:pt x="5966" y="16432"/>
                  <a:pt x="5958" y="16422"/>
                  <a:pt x="5955" y="16395"/>
                </a:cubicBezTo>
                <a:cubicBezTo>
                  <a:pt x="5949" y="16341"/>
                  <a:pt x="5936" y="16211"/>
                  <a:pt x="5925" y="16102"/>
                </a:cubicBezTo>
                <a:cubicBezTo>
                  <a:pt x="5913" y="15994"/>
                  <a:pt x="5900" y="15772"/>
                  <a:pt x="5894" y="15615"/>
                </a:cubicBezTo>
                <a:cubicBezTo>
                  <a:pt x="5887" y="15409"/>
                  <a:pt x="5800" y="15349"/>
                  <a:pt x="5586" y="15390"/>
                </a:cubicBezTo>
                <a:cubicBezTo>
                  <a:pt x="5190" y="15466"/>
                  <a:pt x="4791" y="15240"/>
                  <a:pt x="4816" y="14955"/>
                </a:cubicBezTo>
                <a:cubicBezTo>
                  <a:pt x="4830" y="14797"/>
                  <a:pt x="4653" y="14730"/>
                  <a:pt x="4245" y="14730"/>
                </a:cubicBezTo>
                <a:cubicBezTo>
                  <a:pt x="3774" y="14730"/>
                  <a:pt x="3624" y="14656"/>
                  <a:pt x="3518" y="14370"/>
                </a:cubicBezTo>
                <a:cubicBezTo>
                  <a:pt x="3347" y="13908"/>
                  <a:pt x="3352" y="13690"/>
                  <a:pt x="3536" y="13282"/>
                </a:cubicBezTo>
                <a:cubicBezTo>
                  <a:pt x="3655" y="13020"/>
                  <a:pt x="3730" y="12987"/>
                  <a:pt x="3903" y="13148"/>
                </a:cubicBezTo>
                <a:cubicBezTo>
                  <a:pt x="4023" y="13258"/>
                  <a:pt x="4100" y="13435"/>
                  <a:pt x="4074" y="13538"/>
                </a:cubicBezTo>
                <a:cubicBezTo>
                  <a:pt x="4045" y="13652"/>
                  <a:pt x="4446" y="13719"/>
                  <a:pt x="5115" y="13710"/>
                </a:cubicBezTo>
                <a:cubicBezTo>
                  <a:pt x="5714" y="13702"/>
                  <a:pt x="6186" y="13632"/>
                  <a:pt x="6166" y="13552"/>
                </a:cubicBezTo>
                <a:cubicBezTo>
                  <a:pt x="6146" y="13473"/>
                  <a:pt x="5911" y="13404"/>
                  <a:pt x="5644" y="13395"/>
                </a:cubicBezTo>
                <a:cubicBezTo>
                  <a:pt x="5135" y="13377"/>
                  <a:pt x="4963" y="13251"/>
                  <a:pt x="5039" y="12952"/>
                </a:cubicBezTo>
                <a:cubicBezTo>
                  <a:pt x="5080" y="12788"/>
                  <a:pt x="4843" y="12762"/>
                  <a:pt x="3304" y="12765"/>
                </a:cubicBezTo>
                <a:cubicBezTo>
                  <a:pt x="2621" y="12766"/>
                  <a:pt x="2498" y="12797"/>
                  <a:pt x="2541" y="12968"/>
                </a:cubicBezTo>
                <a:cubicBezTo>
                  <a:pt x="2584" y="13137"/>
                  <a:pt x="2381" y="13586"/>
                  <a:pt x="2324" y="13448"/>
                </a:cubicBezTo>
                <a:cubicBezTo>
                  <a:pt x="2302" y="13394"/>
                  <a:pt x="2276" y="13719"/>
                  <a:pt x="2269" y="14168"/>
                </a:cubicBezTo>
                <a:cubicBezTo>
                  <a:pt x="2262" y="14616"/>
                  <a:pt x="2218" y="15094"/>
                  <a:pt x="2171" y="15232"/>
                </a:cubicBezTo>
                <a:cubicBezTo>
                  <a:pt x="2024" y="15666"/>
                  <a:pt x="1467" y="15333"/>
                  <a:pt x="1582" y="14880"/>
                </a:cubicBezTo>
                <a:cubicBezTo>
                  <a:pt x="1613" y="14758"/>
                  <a:pt x="1599" y="14722"/>
                  <a:pt x="1548" y="14798"/>
                </a:cubicBezTo>
                <a:cubicBezTo>
                  <a:pt x="1500" y="14870"/>
                  <a:pt x="1404" y="14732"/>
                  <a:pt x="1335" y="14490"/>
                </a:cubicBezTo>
                <a:cubicBezTo>
                  <a:pt x="1265" y="14248"/>
                  <a:pt x="1209" y="14129"/>
                  <a:pt x="1209" y="14220"/>
                </a:cubicBezTo>
                <a:cubicBezTo>
                  <a:pt x="1209" y="14311"/>
                  <a:pt x="1157" y="14282"/>
                  <a:pt x="1093" y="14152"/>
                </a:cubicBezTo>
                <a:cubicBezTo>
                  <a:pt x="1029" y="14023"/>
                  <a:pt x="995" y="13798"/>
                  <a:pt x="1017" y="13658"/>
                </a:cubicBezTo>
                <a:cubicBezTo>
                  <a:pt x="1052" y="13438"/>
                  <a:pt x="933" y="13189"/>
                  <a:pt x="806" y="13215"/>
                </a:cubicBezTo>
                <a:cubicBezTo>
                  <a:pt x="668" y="13243"/>
                  <a:pt x="419" y="12709"/>
                  <a:pt x="437" y="12420"/>
                </a:cubicBezTo>
                <a:cubicBezTo>
                  <a:pt x="464" y="11966"/>
                  <a:pt x="2152" y="10701"/>
                  <a:pt x="2309" y="11018"/>
                </a:cubicBezTo>
                <a:cubicBezTo>
                  <a:pt x="2417" y="11236"/>
                  <a:pt x="2708" y="10964"/>
                  <a:pt x="2687" y="10665"/>
                </a:cubicBezTo>
                <a:cubicBezTo>
                  <a:pt x="2668" y="10388"/>
                  <a:pt x="3811" y="9664"/>
                  <a:pt x="4095" y="9772"/>
                </a:cubicBezTo>
                <a:cubicBezTo>
                  <a:pt x="4286" y="9845"/>
                  <a:pt x="4354" y="9797"/>
                  <a:pt x="4336" y="9615"/>
                </a:cubicBezTo>
                <a:cubicBezTo>
                  <a:pt x="4303" y="9256"/>
                  <a:pt x="5682" y="8268"/>
                  <a:pt x="6028" y="8400"/>
                </a:cubicBezTo>
                <a:cubicBezTo>
                  <a:pt x="6219" y="8473"/>
                  <a:pt x="6287" y="8425"/>
                  <a:pt x="6270" y="8242"/>
                </a:cubicBezTo>
                <a:cubicBezTo>
                  <a:pt x="6235" y="7877"/>
                  <a:pt x="7618" y="6865"/>
                  <a:pt x="7961" y="7005"/>
                </a:cubicBezTo>
                <a:cubicBezTo>
                  <a:pt x="8153" y="7083"/>
                  <a:pt x="8223" y="7044"/>
                  <a:pt x="8206" y="6862"/>
                </a:cubicBezTo>
                <a:cubicBezTo>
                  <a:pt x="8177" y="6552"/>
                  <a:pt x="9398" y="5644"/>
                  <a:pt x="9617" y="5812"/>
                </a:cubicBezTo>
                <a:cubicBezTo>
                  <a:pt x="9703" y="5879"/>
                  <a:pt x="9803" y="5804"/>
                  <a:pt x="9858" y="5632"/>
                </a:cubicBezTo>
                <a:cubicBezTo>
                  <a:pt x="9981" y="5248"/>
                  <a:pt x="10478" y="4927"/>
                  <a:pt x="10753" y="5055"/>
                </a:cubicBezTo>
                <a:cubicBezTo>
                  <a:pt x="10898" y="5123"/>
                  <a:pt x="10961" y="5076"/>
                  <a:pt x="10945" y="4912"/>
                </a:cubicBezTo>
                <a:cubicBezTo>
                  <a:pt x="10912" y="4568"/>
                  <a:pt x="11680" y="4027"/>
                  <a:pt x="11797" y="4312"/>
                </a:cubicBezTo>
                <a:cubicBezTo>
                  <a:pt x="11861" y="4468"/>
                  <a:pt x="11919" y="4428"/>
                  <a:pt x="12008" y="4162"/>
                </a:cubicBezTo>
                <a:cubicBezTo>
                  <a:pt x="12155" y="3725"/>
                  <a:pt x="13295" y="2876"/>
                  <a:pt x="13492" y="3060"/>
                </a:cubicBezTo>
                <a:cubicBezTo>
                  <a:pt x="13580" y="3142"/>
                  <a:pt x="13669" y="3054"/>
                  <a:pt x="13739" y="2820"/>
                </a:cubicBezTo>
                <a:cubicBezTo>
                  <a:pt x="13821" y="2548"/>
                  <a:pt x="13946" y="2461"/>
                  <a:pt x="14216" y="2475"/>
                </a:cubicBezTo>
                <a:cubicBezTo>
                  <a:pt x="14416" y="2485"/>
                  <a:pt x="14573" y="2406"/>
                  <a:pt x="14564" y="2302"/>
                </a:cubicBezTo>
                <a:cubicBezTo>
                  <a:pt x="14540" y="2021"/>
                  <a:pt x="16061" y="1010"/>
                  <a:pt x="16323" y="1132"/>
                </a:cubicBezTo>
                <a:cubicBezTo>
                  <a:pt x="16471" y="1201"/>
                  <a:pt x="16529" y="1167"/>
                  <a:pt x="16494" y="1028"/>
                </a:cubicBezTo>
                <a:cubicBezTo>
                  <a:pt x="16420" y="736"/>
                  <a:pt x="16538" y="589"/>
                  <a:pt x="16921" y="510"/>
                </a:cubicBezTo>
                <a:close/>
                <a:moveTo>
                  <a:pt x="11647" y="8145"/>
                </a:moveTo>
                <a:cubicBezTo>
                  <a:pt x="11634" y="8159"/>
                  <a:pt x="11633" y="8194"/>
                  <a:pt x="11647" y="8250"/>
                </a:cubicBezTo>
                <a:cubicBezTo>
                  <a:pt x="11675" y="8357"/>
                  <a:pt x="11731" y="8445"/>
                  <a:pt x="11773" y="8445"/>
                </a:cubicBezTo>
                <a:cubicBezTo>
                  <a:pt x="11889" y="8445"/>
                  <a:pt x="11863" y="8306"/>
                  <a:pt x="11724" y="8175"/>
                </a:cubicBezTo>
                <a:cubicBezTo>
                  <a:pt x="11688" y="8141"/>
                  <a:pt x="11661" y="8131"/>
                  <a:pt x="11647" y="8145"/>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57">
                                            <p:txEl>
                                              <p:pRg st="1" end="1"/>
                                            </p:txEl>
                                          </p:spTgt>
                                        </p:tgtEl>
                                        <p:attrNameLst>
                                          <p:attrName>style.visibility</p:attrName>
                                        </p:attrNameLst>
                                      </p:cBhvr>
                                      <p:to>
                                        <p:strVal val="visible"/>
                                      </p:to>
                                    </p:set>
                                    <p:animEffect filter="fade" transition="in">
                                      <p:cBhvr>
                                        <p:cTn id="7" dur="500"/>
                                        <p:tgtEl>
                                          <p:spTgt spid="1357">
                                            <p:txEl>
                                              <p:pRg st="1" end="1"/>
                                            </p:txEl>
                                          </p:spTgt>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363"/>
                                        </p:tgtEl>
                                        <p:attrNameLst>
                                          <p:attrName>style.visibility</p:attrName>
                                        </p:attrNameLst>
                                      </p:cBhvr>
                                      <p:to>
                                        <p:strVal val="visible"/>
                                      </p:to>
                                    </p:set>
                                    <p:animEffect filter="fade" transition="in">
                                      <p:cBhvr>
                                        <p:cTn id="11" dur="500"/>
                                        <p:tgtEl>
                                          <p:spTgt spid="1363"/>
                                        </p:tgtEl>
                                      </p:cBhvr>
                                    </p:animEffect>
                                  </p:childTnLst>
                                </p:cTn>
                              </p:par>
                              <p:par>
                                <p:cTn id="12" presetClass="entr" nodeType="withEffect" presetSubtype="0" presetID="10" grpId="2" fill="hold">
                                  <p:stCondLst>
                                    <p:cond delay="0"/>
                                  </p:stCondLst>
                                  <p:iterate type="el" backwards="0">
                                    <p:tmAbs val="0"/>
                                  </p:iterate>
                                  <p:childTnLst>
                                    <p:set>
                                      <p:cBhvr>
                                        <p:cTn id="13" fill="hold"/>
                                        <p:tgtEl>
                                          <p:spTgt spid="1364"/>
                                        </p:tgtEl>
                                        <p:attrNameLst>
                                          <p:attrName>style.visibility</p:attrName>
                                        </p:attrNameLst>
                                      </p:cBhvr>
                                      <p:to>
                                        <p:strVal val="visible"/>
                                      </p:to>
                                    </p:set>
                                    <p:animEffect filter="fade" transition="in">
                                      <p:cBhvr>
                                        <p:cTn id="14" dur="500"/>
                                        <p:tgtEl>
                                          <p:spTgt spid="1364"/>
                                        </p:tgtEl>
                                      </p:cBhvr>
                                    </p:animEffect>
                                  </p:childTnLst>
                                </p:cTn>
                              </p:par>
                            </p:childTnLst>
                          </p:cTn>
                        </p:par>
                        <p:par>
                          <p:cTn id="15" fill="hold">
                            <p:stCondLst>
                              <p:cond delay="1000"/>
                            </p:stCondLst>
                            <p:childTnLst>
                              <p:par>
                                <p:cTn id="16" presetClass="entr" nodeType="afterEffect" presetID="10" grpId="3" fill="hold">
                                  <p:stCondLst>
                                    <p:cond delay="0"/>
                                  </p:stCondLst>
                                  <p:iterate type="el" backwards="0">
                                    <p:tmAbs val="0"/>
                                  </p:iterate>
                                  <p:childTnLst>
                                    <p:set>
                                      <p:cBhvr>
                                        <p:cTn id="17" fill="hold"/>
                                        <p:tgtEl>
                                          <p:spTgt spid="1359"/>
                                        </p:tgtEl>
                                        <p:attrNameLst>
                                          <p:attrName>style.visibility</p:attrName>
                                        </p:attrNameLst>
                                      </p:cBhvr>
                                      <p:to>
                                        <p:strVal val="visible"/>
                                      </p:to>
                                    </p:set>
                                    <p:animEffect filter="fade" transition="in">
                                      <p:cBhvr>
                                        <p:cTn id="18" dur="500"/>
                                        <p:tgtEl>
                                          <p:spTgt spid="1359"/>
                                        </p:tgtEl>
                                      </p:cBhvr>
                                    </p:animEffect>
                                  </p:childTnLst>
                                </p:cTn>
                              </p:par>
                              <p:par>
                                <p:cTn id="19" presetClass="entr" nodeType="withEffect" presetSubtype="0" presetID="10" grpId="3" fill="hold">
                                  <p:stCondLst>
                                    <p:cond delay="0"/>
                                  </p:stCondLst>
                                  <p:iterate type="el" backwards="0">
                                    <p:tmAbs val="0"/>
                                  </p:iterate>
                                  <p:childTnLst>
                                    <p:set>
                                      <p:cBhvr>
                                        <p:cTn id="20" fill="hold"/>
                                        <p:tgtEl>
                                          <p:spTgt spid="1360"/>
                                        </p:tgtEl>
                                        <p:attrNameLst>
                                          <p:attrName>style.visibility</p:attrName>
                                        </p:attrNameLst>
                                      </p:cBhvr>
                                      <p:to>
                                        <p:strVal val="visible"/>
                                      </p:to>
                                    </p:set>
                                    <p:animEffect filter="fade" transition="in">
                                      <p:cBhvr>
                                        <p:cTn id="21" dur="500"/>
                                        <p:tgtEl>
                                          <p:spTgt spid="1360"/>
                                        </p:tgtEl>
                                      </p:cBhvr>
                                    </p:animEffect>
                                  </p:childTnLst>
                                </p:cTn>
                              </p:par>
                            </p:childTnLst>
                          </p:cTn>
                        </p:par>
                        <p:par>
                          <p:cTn id="22" fill="hold">
                            <p:stCondLst>
                              <p:cond delay="1500"/>
                            </p:stCondLst>
                            <p:childTnLst>
                              <p:par>
                                <p:cTn id="23" presetClass="entr" nodeType="afterEffect" presetID="10" grpId="4" fill="hold">
                                  <p:stCondLst>
                                    <p:cond delay="0"/>
                                  </p:stCondLst>
                                  <p:iterate type="el" backwards="0">
                                    <p:tmAbs val="0"/>
                                  </p:iterate>
                                  <p:childTnLst>
                                    <p:set>
                                      <p:cBhvr>
                                        <p:cTn id="24" fill="hold"/>
                                        <p:tgtEl>
                                          <p:spTgt spid="1361"/>
                                        </p:tgtEl>
                                        <p:attrNameLst>
                                          <p:attrName>style.visibility</p:attrName>
                                        </p:attrNameLst>
                                      </p:cBhvr>
                                      <p:to>
                                        <p:strVal val="visible"/>
                                      </p:to>
                                    </p:set>
                                    <p:animEffect filter="fade" transition="in">
                                      <p:cBhvr>
                                        <p:cTn id="25" dur="500"/>
                                        <p:tgtEl>
                                          <p:spTgt spid="1361"/>
                                        </p:tgtEl>
                                      </p:cBhvr>
                                    </p:animEffect>
                                  </p:childTnLst>
                                </p:cTn>
                              </p:par>
                              <p:par>
                                <p:cTn id="26" presetClass="entr" nodeType="withEffect" presetSubtype="0" presetID="10" grpId="4" fill="hold">
                                  <p:stCondLst>
                                    <p:cond delay="0"/>
                                  </p:stCondLst>
                                  <p:iterate type="el" backwards="0">
                                    <p:tmAbs val="0"/>
                                  </p:iterate>
                                  <p:childTnLst>
                                    <p:set>
                                      <p:cBhvr>
                                        <p:cTn id="27" fill="hold"/>
                                        <p:tgtEl>
                                          <p:spTgt spid="1362"/>
                                        </p:tgtEl>
                                        <p:attrNameLst>
                                          <p:attrName>style.visibility</p:attrName>
                                        </p:attrNameLst>
                                      </p:cBhvr>
                                      <p:to>
                                        <p:strVal val="visible"/>
                                      </p:to>
                                    </p:set>
                                    <p:animEffect filter="fade" transition="in">
                                      <p:cBhvr>
                                        <p:cTn id="28" dur="500"/>
                                        <p:tgtEl>
                                          <p:spTgt spid="1362"/>
                                        </p:tgtEl>
                                      </p:cBhvr>
                                    </p:animEffect>
                                  </p:childTnLst>
                                </p:cTn>
                              </p:par>
                            </p:childTnLst>
                          </p:cTn>
                        </p:par>
                        <p:par>
                          <p:cTn id="29" fill="hold">
                            <p:stCondLst>
                              <p:cond delay="0"/>
                            </p:stCondLst>
                            <p:childTnLst>
                              <p:par>
                                <p:cTn id="30" presetClass="path" nodeType="afterEffect" presetSubtype="0" presetID="-1" grpId="5" accel="50000" decel="50000" fill="hold">
                                  <p:stCondLst>
                                    <p:cond delay="0"/>
                                  </p:stCondLst>
                                  <p:childTnLst>
                                    <p:animMotion path="M 0.000000 0.000000 L 0.093212 -0.000000" origin="layout" pathEditMode="relative">
                                      <p:cBhvr>
                                        <p:cTn id="31" dur="1000" fill="hold"/>
                                        <p:tgtEl>
                                          <p:spTgt spid="1359"/>
                                        </p:tgtEl>
                                        <p:attrNameLst>
                                          <p:attrName>ppt_x</p:attrName>
                                          <p:attrName>ppt_y</p:attrName>
                                        </p:attrNameLst>
                                      </p:cBhvr>
                                    </p:animMotion>
                                  </p:childTnLst>
                                </p:cTn>
                              </p:par>
                              <p:par>
                                <p:cTn id="32" presetClass="path" nodeType="withEffect" presetSubtype="0" presetID="-1" grpId="5" accel="50000" decel="50000" fill="hold">
                                  <p:stCondLst>
                                    <p:cond delay="0"/>
                                  </p:stCondLst>
                                  <p:childTnLst>
                                    <p:animMotion path="M 0.000000 0.000000 L 0.093212 -0.000000" origin="layout" pathEditMode="relative">
                                      <p:cBhvr>
                                        <p:cTn id="33" dur="1000" fill="hold"/>
                                        <p:tgtEl>
                                          <p:spTgt spid="1360"/>
                                        </p:tgtEl>
                                        <p:attrNameLst>
                                          <p:attrName>ppt_x</p:attrName>
                                          <p:attrName>ppt_y</p:attrName>
                                        </p:attrNameLst>
                                      </p:cBhvr>
                                    </p:animMotion>
                                  </p:childTnLst>
                                </p:cTn>
                              </p:par>
                            </p:childTnLst>
                          </p:cTn>
                        </p:par>
                        <p:par>
                          <p:cTn id="34" fill="hold">
                            <p:stCondLst>
                              <p:cond delay="0"/>
                            </p:stCondLst>
                            <p:childTnLst>
                              <p:par>
                                <p:cTn id="35" presetClass="path" nodeType="withEffect" presetSubtype="0" presetID="-1" grpId="6" accel="50000" decel="50000" fill="hold">
                                  <p:stCondLst>
                                    <p:cond delay="0"/>
                                  </p:stCondLst>
                                  <p:childTnLst>
                                    <p:animMotion path="M 0.000000 0.000000 L 0.188556 -0.000000" origin="layout" pathEditMode="relative">
                                      <p:cBhvr>
                                        <p:cTn id="36" dur="1000" fill="hold"/>
                                        <p:tgtEl>
                                          <p:spTgt spid="1361"/>
                                        </p:tgtEl>
                                        <p:attrNameLst>
                                          <p:attrName>ppt_x</p:attrName>
                                          <p:attrName>ppt_y</p:attrName>
                                        </p:attrNameLst>
                                      </p:cBhvr>
                                    </p:animMotion>
                                  </p:childTnLst>
                                </p:cTn>
                              </p:par>
                              <p:par>
                                <p:cTn id="37" presetClass="path" nodeType="withEffect" presetSubtype="0" presetID="-1" grpId="6" accel="50000" decel="50000" fill="hold">
                                  <p:stCondLst>
                                    <p:cond delay="0"/>
                                  </p:stCondLst>
                                  <p:childTnLst>
                                    <p:animMotion path="M 0.000000 0.000000 L 0.188556 -0.000000" origin="layout" pathEditMode="relative">
                                      <p:cBhvr>
                                        <p:cTn id="38" dur="1000" fill="hold"/>
                                        <p:tgtEl>
                                          <p:spTgt spid="1362"/>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1" fill="hold">
                                  <p:stCondLst>
                                    <p:cond delay="0"/>
                                  </p:stCondLst>
                                  <p:iterate type="el" backwards="0">
                                    <p:tmAbs val="0"/>
                                  </p:iterate>
                                  <p:childTnLst>
                                    <p:set>
                                      <p:cBhvr>
                                        <p:cTn id="42" fill="hold"/>
                                        <p:tgtEl>
                                          <p:spTgt spid="1357">
                                            <p:txEl>
                                              <p:pRg st="2" end="2"/>
                                            </p:txEl>
                                          </p:spTgt>
                                        </p:tgtEl>
                                        <p:attrNameLst>
                                          <p:attrName>style.visibility</p:attrName>
                                        </p:attrNameLst>
                                      </p:cBhvr>
                                      <p:to>
                                        <p:strVal val="visible"/>
                                      </p:to>
                                    </p:set>
                                    <p:animEffect filter="fade" transition="in">
                                      <p:cBhvr>
                                        <p:cTn id="43" dur="500"/>
                                        <p:tgtEl>
                                          <p:spTgt spid="1357">
                                            <p:txEl>
                                              <p:pRg st="2" end="2"/>
                                            </p:txEl>
                                          </p:spTgt>
                                        </p:tgtEl>
                                      </p:cBhvr>
                                    </p:animEffect>
                                  </p:childTnLst>
                                </p:cTn>
                              </p:par>
                            </p:childTnLst>
                          </p:cTn>
                        </p:par>
                        <p:par>
                          <p:cTn id="44" fill="hold">
                            <p:stCondLst>
                              <p:cond delay="500"/>
                            </p:stCondLst>
                            <p:childTnLst>
                              <p:par>
                                <p:cTn id="45" presetClass="entr" nodeType="afterEffect" presetSubtype="8" presetID="2" grpId="7" fill="hold">
                                  <p:stCondLst>
                                    <p:cond delay="0"/>
                                  </p:stCondLst>
                                  <p:iterate type="el" backwards="0">
                                    <p:tmAbs val="0"/>
                                  </p:iterate>
                                  <p:childTnLst>
                                    <p:set>
                                      <p:cBhvr>
                                        <p:cTn id="46" fill="hold"/>
                                        <p:tgtEl>
                                          <p:spTgt spid="1373"/>
                                        </p:tgtEl>
                                        <p:attrNameLst>
                                          <p:attrName>style.visibility</p:attrName>
                                        </p:attrNameLst>
                                      </p:cBhvr>
                                      <p:to>
                                        <p:strVal val="visible"/>
                                      </p:to>
                                    </p:set>
                                    <p:anim calcmode="lin" valueType="num">
                                      <p:cBhvr>
                                        <p:cTn id="47" dur="500" fill="hold"/>
                                        <p:tgtEl>
                                          <p:spTgt spid="1373"/>
                                        </p:tgtEl>
                                        <p:attrNameLst>
                                          <p:attrName>ppt_x</p:attrName>
                                        </p:attrNameLst>
                                      </p:cBhvr>
                                      <p:tavLst>
                                        <p:tav tm="0">
                                          <p:val>
                                            <p:strVal val="0-#ppt_w/2"/>
                                          </p:val>
                                        </p:tav>
                                        <p:tav tm="100000">
                                          <p:val>
                                            <p:strVal val="#ppt_x"/>
                                          </p:val>
                                        </p:tav>
                                      </p:tavLst>
                                    </p:anim>
                                    <p:anim calcmode="lin" valueType="num">
                                      <p:cBhvr>
                                        <p:cTn id="48" dur="500" fill="hold"/>
                                        <p:tgtEl>
                                          <p:spTgt spid="1373"/>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Class="entr" nodeType="afterEffect" presetSubtype="8" presetID="2" grpId="8" fill="hold">
                                  <p:stCondLst>
                                    <p:cond delay="0"/>
                                  </p:stCondLst>
                                  <p:iterate type="el" backwards="0">
                                    <p:tmAbs val="0"/>
                                  </p:iterate>
                                  <p:childTnLst>
                                    <p:set>
                                      <p:cBhvr>
                                        <p:cTn id="51" fill="hold"/>
                                        <p:tgtEl>
                                          <p:spTgt spid="1376"/>
                                        </p:tgtEl>
                                        <p:attrNameLst>
                                          <p:attrName>style.visibility</p:attrName>
                                        </p:attrNameLst>
                                      </p:cBhvr>
                                      <p:to>
                                        <p:strVal val="visible"/>
                                      </p:to>
                                    </p:set>
                                    <p:anim calcmode="lin" valueType="num">
                                      <p:cBhvr>
                                        <p:cTn id="52" dur="500" fill="hold"/>
                                        <p:tgtEl>
                                          <p:spTgt spid="1376"/>
                                        </p:tgtEl>
                                        <p:attrNameLst>
                                          <p:attrName>ppt_x</p:attrName>
                                        </p:attrNameLst>
                                      </p:cBhvr>
                                      <p:tavLst>
                                        <p:tav tm="0">
                                          <p:val>
                                            <p:strVal val="0-#ppt_w/2"/>
                                          </p:val>
                                        </p:tav>
                                        <p:tav tm="100000">
                                          <p:val>
                                            <p:strVal val="#ppt_x"/>
                                          </p:val>
                                        </p:tav>
                                      </p:tavLst>
                                    </p:anim>
                                    <p:anim calcmode="lin" valueType="num">
                                      <p:cBhvr>
                                        <p:cTn id="53" dur="500" fill="hold"/>
                                        <p:tgtEl>
                                          <p:spTgt spid="1376"/>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Class="entr" nodeType="afterEffect" presetSubtype="8" presetID="2" grpId="9" fill="hold">
                                  <p:stCondLst>
                                    <p:cond delay="0"/>
                                  </p:stCondLst>
                                  <p:iterate type="el" backwards="0">
                                    <p:tmAbs val="0"/>
                                  </p:iterate>
                                  <p:childTnLst>
                                    <p:set>
                                      <p:cBhvr>
                                        <p:cTn id="56" fill="hold"/>
                                        <p:tgtEl>
                                          <p:spTgt spid="1375"/>
                                        </p:tgtEl>
                                        <p:attrNameLst>
                                          <p:attrName>style.visibility</p:attrName>
                                        </p:attrNameLst>
                                      </p:cBhvr>
                                      <p:to>
                                        <p:strVal val="visible"/>
                                      </p:to>
                                    </p:set>
                                    <p:anim calcmode="lin" valueType="num">
                                      <p:cBhvr>
                                        <p:cTn id="57" dur="500" fill="hold"/>
                                        <p:tgtEl>
                                          <p:spTgt spid="1375"/>
                                        </p:tgtEl>
                                        <p:attrNameLst>
                                          <p:attrName>ppt_x</p:attrName>
                                        </p:attrNameLst>
                                      </p:cBhvr>
                                      <p:tavLst>
                                        <p:tav tm="0">
                                          <p:val>
                                            <p:strVal val="0-#ppt_w/2"/>
                                          </p:val>
                                        </p:tav>
                                        <p:tav tm="100000">
                                          <p:val>
                                            <p:strVal val="#ppt_x"/>
                                          </p:val>
                                        </p:tav>
                                      </p:tavLst>
                                    </p:anim>
                                    <p:anim calcmode="lin" valueType="num">
                                      <p:cBhvr>
                                        <p:cTn id="58" dur="500" fill="hold"/>
                                        <p:tgtEl>
                                          <p:spTgt spid="137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Class="entr" nodeType="clickEffect" presetID="10" grpId="1" fill="hold">
                                  <p:stCondLst>
                                    <p:cond delay="0"/>
                                  </p:stCondLst>
                                  <p:iterate type="el" backwards="0">
                                    <p:tmAbs val="0"/>
                                  </p:iterate>
                                  <p:childTnLst>
                                    <p:set>
                                      <p:cBhvr>
                                        <p:cTn id="62" fill="hold"/>
                                        <p:tgtEl>
                                          <p:spTgt spid="1357">
                                            <p:txEl>
                                              <p:pRg st="3" end="3"/>
                                            </p:txEl>
                                          </p:spTgt>
                                        </p:tgtEl>
                                        <p:attrNameLst>
                                          <p:attrName>style.visibility</p:attrName>
                                        </p:attrNameLst>
                                      </p:cBhvr>
                                      <p:to>
                                        <p:strVal val="visible"/>
                                      </p:to>
                                    </p:set>
                                    <p:animEffect filter="fade" transition="in">
                                      <p:cBhvr>
                                        <p:cTn id="63" dur="500"/>
                                        <p:tgtEl>
                                          <p:spTgt spid="1357">
                                            <p:txEl>
                                              <p:pRg st="3" end="3"/>
                                            </p:txEl>
                                          </p:spTgt>
                                        </p:tgtEl>
                                      </p:cBhvr>
                                    </p:animEffect>
                                  </p:childTnLst>
                                </p:cTn>
                              </p:par>
                            </p:childTnLst>
                          </p:cTn>
                        </p:par>
                        <p:par>
                          <p:cTn id="64" fill="hold">
                            <p:stCondLst>
                              <p:cond delay="500"/>
                            </p:stCondLst>
                            <p:childTnLst>
                              <p:par>
                                <p:cTn id="65" presetClass="entr" nodeType="afterEffect" presetSubtype="1" presetID="2" grpId="10" fill="hold">
                                  <p:stCondLst>
                                    <p:cond delay="0"/>
                                  </p:stCondLst>
                                  <p:iterate type="el" backwards="0">
                                    <p:tmAbs val="0"/>
                                  </p:iterate>
                                  <p:childTnLst>
                                    <p:set>
                                      <p:cBhvr>
                                        <p:cTn id="66" fill="hold"/>
                                        <p:tgtEl>
                                          <p:spTgt spid="1365"/>
                                        </p:tgtEl>
                                        <p:attrNameLst>
                                          <p:attrName>style.visibility</p:attrName>
                                        </p:attrNameLst>
                                      </p:cBhvr>
                                      <p:to>
                                        <p:strVal val="visible"/>
                                      </p:to>
                                    </p:set>
                                    <p:anim calcmode="lin" valueType="num">
                                      <p:cBhvr>
                                        <p:cTn id="67" dur="500" fill="hold"/>
                                        <p:tgtEl>
                                          <p:spTgt spid="1365"/>
                                        </p:tgtEl>
                                        <p:attrNameLst>
                                          <p:attrName>ppt_x</p:attrName>
                                        </p:attrNameLst>
                                      </p:cBhvr>
                                      <p:tavLst>
                                        <p:tav tm="0">
                                          <p:val>
                                            <p:strVal val="#ppt_x"/>
                                          </p:val>
                                        </p:tav>
                                        <p:tav tm="100000">
                                          <p:val>
                                            <p:strVal val="#ppt_x"/>
                                          </p:val>
                                        </p:tav>
                                      </p:tavLst>
                                    </p:anim>
                                    <p:anim calcmode="lin" valueType="num">
                                      <p:cBhvr>
                                        <p:cTn id="68" dur="500" fill="hold"/>
                                        <p:tgtEl>
                                          <p:spTgt spid="1365"/>
                                        </p:tgtEl>
                                        <p:attrNameLst>
                                          <p:attrName>ppt_y</p:attrName>
                                        </p:attrNameLst>
                                      </p:cBhvr>
                                      <p:tavLst>
                                        <p:tav tm="0">
                                          <p:val>
                                            <p:strVal val="0-#ppt_h/2"/>
                                          </p:val>
                                        </p:tav>
                                        <p:tav tm="100000">
                                          <p:val>
                                            <p:strVal val="#ppt_y"/>
                                          </p:val>
                                        </p:tav>
                                      </p:tavLst>
                                    </p:anim>
                                  </p:childTnLst>
                                </p:cTn>
                              </p:par>
                              <p:par>
                                <p:cTn id="69" presetClass="entr" nodeType="withEffect" presetSubtype="1" presetID="2" grpId="10" fill="hold">
                                  <p:stCondLst>
                                    <p:cond delay="0"/>
                                  </p:stCondLst>
                                  <p:iterate type="el" backwards="0">
                                    <p:tmAbs val="0"/>
                                  </p:iterate>
                                  <p:childTnLst>
                                    <p:set>
                                      <p:cBhvr>
                                        <p:cTn id="70" fill="hold"/>
                                        <p:tgtEl>
                                          <p:spTgt spid="1366"/>
                                        </p:tgtEl>
                                        <p:attrNameLst>
                                          <p:attrName>style.visibility</p:attrName>
                                        </p:attrNameLst>
                                      </p:cBhvr>
                                      <p:to>
                                        <p:strVal val="visible"/>
                                      </p:to>
                                    </p:set>
                                    <p:anim calcmode="lin" valueType="num">
                                      <p:cBhvr>
                                        <p:cTn id="71" dur="500" fill="hold"/>
                                        <p:tgtEl>
                                          <p:spTgt spid="1366"/>
                                        </p:tgtEl>
                                        <p:attrNameLst>
                                          <p:attrName>ppt_x</p:attrName>
                                        </p:attrNameLst>
                                      </p:cBhvr>
                                      <p:tavLst>
                                        <p:tav tm="0">
                                          <p:val>
                                            <p:strVal val="#ppt_x"/>
                                          </p:val>
                                        </p:tav>
                                        <p:tav tm="100000">
                                          <p:val>
                                            <p:strVal val="#ppt_x"/>
                                          </p:val>
                                        </p:tav>
                                      </p:tavLst>
                                    </p:anim>
                                    <p:anim calcmode="lin" valueType="num">
                                      <p:cBhvr>
                                        <p:cTn id="72" dur="500" fill="hold"/>
                                        <p:tgtEl>
                                          <p:spTgt spid="1366"/>
                                        </p:tgtEl>
                                        <p:attrNameLst>
                                          <p:attrName>ppt_y</p:attrName>
                                        </p:attrNameLst>
                                      </p:cBhvr>
                                      <p:tavLst>
                                        <p:tav tm="0">
                                          <p:val>
                                            <p:strVal val="0-#ppt_h/2"/>
                                          </p:val>
                                        </p:tav>
                                        <p:tav tm="100000">
                                          <p:val>
                                            <p:strVal val="#ppt_y"/>
                                          </p:val>
                                        </p:tav>
                                      </p:tavLst>
                                    </p:anim>
                                  </p:childTnLst>
                                </p:cTn>
                              </p:par>
                            </p:childTnLst>
                          </p:cTn>
                        </p:par>
                        <p:par>
                          <p:cTn id="73" fill="hold">
                            <p:stCondLst>
                              <p:cond delay="1000"/>
                            </p:stCondLst>
                            <p:childTnLst>
                              <p:par>
                                <p:cTn id="74" presetClass="entr" nodeType="afterEffect" presetSubtype="1" presetID="2" grpId="11" fill="hold">
                                  <p:stCondLst>
                                    <p:cond delay="0"/>
                                  </p:stCondLst>
                                  <p:iterate type="el" backwards="0">
                                    <p:tmAbs val="0"/>
                                  </p:iterate>
                                  <p:childTnLst>
                                    <p:set>
                                      <p:cBhvr>
                                        <p:cTn id="75" fill="hold"/>
                                        <p:tgtEl>
                                          <p:spTgt spid="1369"/>
                                        </p:tgtEl>
                                        <p:attrNameLst>
                                          <p:attrName>style.visibility</p:attrName>
                                        </p:attrNameLst>
                                      </p:cBhvr>
                                      <p:to>
                                        <p:strVal val="visible"/>
                                      </p:to>
                                    </p:set>
                                    <p:anim calcmode="lin" valueType="num">
                                      <p:cBhvr>
                                        <p:cTn id="76" dur="500" fill="hold"/>
                                        <p:tgtEl>
                                          <p:spTgt spid="1369"/>
                                        </p:tgtEl>
                                        <p:attrNameLst>
                                          <p:attrName>ppt_x</p:attrName>
                                        </p:attrNameLst>
                                      </p:cBhvr>
                                      <p:tavLst>
                                        <p:tav tm="0">
                                          <p:val>
                                            <p:strVal val="#ppt_x"/>
                                          </p:val>
                                        </p:tav>
                                        <p:tav tm="100000">
                                          <p:val>
                                            <p:strVal val="#ppt_x"/>
                                          </p:val>
                                        </p:tav>
                                      </p:tavLst>
                                    </p:anim>
                                    <p:anim calcmode="lin" valueType="num">
                                      <p:cBhvr>
                                        <p:cTn id="77" dur="500" fill="hold"/>
                                        <p:tgtEl>
                                          <p:spTgt spid="1369"/>
                                        </p:tgtEl>
                                        <p:attrNameLst>
                                          <p:attrName>ppt_y</p:attrName>
                                        </p:attrNameLst>
                                      </p:cBhvr>
                                      <p:tavLst>
                                        <p:tav tm="0">
                                          <p:val>
                                            <p:strVal val="0-#ppt_h/2"/>
                                          </p:val>
                                        </p:tav>
                                        <p:tav tm="100000">
                                          <p:val>
                                            <p:strVal val="#ppt_y"/>
                                          </p:val>
                                        </p:tav>
                                      </p:tavLst>
                                    </p:anim>
                                  </p:childTnLst>
                                </p:cTn>
                              </p:par>
                              <p:par>
                                <p:cTn id="78" presetClass="entr" nodeType="withEffect" presetSubtype="1" presetID="2" grpId="11" fill="hold">
                                  <p:stCondLst>
                                    <p:cond delay="0"/>
                                  </p:stCondLst>
                                  <p:iterate type="el" backwards="0">
                                    <p:tmAbs val="0"/>
                                  </p:iterate>
                                  <p:childTnLst>
                                    <p:set>
                                      <p:cBhvr>
                                        <p:cTn id="79" fill="hold"/>
                                        <p:tgtEl>
                                          <p:spTgt spid="1370"/>
                                        </p:tgtEl>
                                        <p:attrNameLst>
                                          <p:attrName>style.visibility</p:attrName>
                                        </p:attrNameLst>
                                      </p:cBhvr>
                                      <p:to>
                                        <p:strVal val="visible"/>
                                      </p:to>
                                    </p:set>
                                    <p:anim calcmode="lin" valueType="num">
                                      <p:cBhvr>
                                        <p:cTn id="80" dur="500" fill="hold"/>
                                        <p:tgtEl>
                                          <p:spTgt spid="1370"/>
                                        </p:tgtEl>
                                        <p:attrNameLst>
                                          <p:attrName>ppt_x</p:attrName>
                                        </p:attrNameLst>
                                      </p:cBhvr>
                                      <p:tavLst>
                                        <p:tav tm="0">
                                          <p:val>
                                            <p:strVal val="#ppt_x"/>
                                          </p:val>
                                        </p:tav>
                                        <p:tav tm="100000">
                                          <p:val>
                                            <p:strVal val="#ppt_x"/>
                                          </p:val>
                                        </p:tav>
                                      </p:tavLst>
                                    </p:anim>
                                    <p:anim calcmode="lin" valueType="num">
                                      <p:cBhvr>
                                        <p:cTn id="81" dur="500" fill="hold"/>
                                        <p:tgtEl>
                                          <p:spTgt spid="1370"/>
                                        </p:tgtEl>
                                        <p:attrNameLst>
                                          <p:attrName>ppt_y</p:attrName>
                                        </p:attrNameLst>
                                      </p:cBhvr>
                                      <p:tavLst>
                                        <p:tav tm="0">
                                          <p:val>
                                            <p:strVal val="0-#ppt_h/2"/>
                                          </p:val>
                                        </p:tav>
                                        <p:tav tm="100000">
                                          <p:val>
                                            <p:strVal val="#ppt_y"/>
                                          </p:val>
                                        </p:tav>
                                      </p:tavLst>
                                    </p:anim>
                                  </p:childTnLst>
                                </p:cTn>
                              </p:par>
                            </p:childTnLst>
                          </p:cTn>
                        </p:par>
                        <p:par>
                          <p:cTn id="82" fill="hold">
                            <p:stCondLst>
                              <p:cond delay="1500"/>
                            </p:stCondLst>
                            <p:childTnLst>
                              <p:par>
                                <p:cTn id="83" presetClass="entr" nodeType="afterEffect" presetSubtype="1" presetID="2" grpId="12" fill="hold">
                                  <p:stCondLst>
                                    <p:cond delay="0"/>
                                  </p:stCondLst>
                                  <p:iterate type="el" backwards="0">
                                    <p:tmAbs val="0"/>
                                  </p:iterate>
                                  <p:childTnLst>
                                    <p:set>
                                      <p:cBhvr>
                                        <p:cTn id="84" fill="hold"/>
                                        <p:tgtEl>
                                          <p:spTgt spid="1367"/>
                                        </p:tgtEl>
                                        <p:attrNameLst>
                                          <p:attrName>style.visibility</p:attrName>
                                        </p:attrNameLst>
                                      </p:cBhvr>
                                      <p:to>
                                        <p:strVal val="visible"/>
                                      </p:to>
                                    </p:set>
                                    <p:anim calcmode="lin" valueType="num">
                                      <p:cBhvr>
                                        <p:cTn id="85" dur="500" fill="hold"/>
                                        <p:tgtEl>
                                          <p:spTgt spid="1367"/>
                                        </p:tgtEl>
                                        <p:attrNameLst>
                                          <p:attrName>ppt_x</p:attrName>
                                        </p:attrNameLst>
                                      </p:cBhvr>
                                      <p:tavLst>
                                        <p:tav tm="0">
                                          <p:val>
                                            <p:strVal val="#ppt_x"/>
                                          </p:val>
                                        </p:tav>
                                        <p:tav tm="100000">
                                          <p:val>
                                            <p:strVal val="#ppt_x"/>
                                          </p:val>
                                        </p:tav>
                                      </p:tavLst>
                                    </p:anim>
                                    <p:anim calcmode="lin" valueType="num">
                                      <p:cBhvr>
                                        <p:cTn id="86" dur="500" fill="hold"/>
                                        <p:tgtEl>
                                          <p:spTgt spid="1367"/>
                                        </p:tgtEl>
                                        <p:attrNameLst>
                                          <p:attrName>ppt_y</p:attrName>
                                        </p:attrNameLst>
                                      </p:cBhvr>
                                      <p:tavLst>
                                        <p:tav tm="0">
                                          <p:val>
                                            <p:strVal val="0-#ppt_h/2"/>
                                          </p:val>
                                        </p:tav>
                                        <p:tav tm="100000">
                                          <p:val>
                                            <p:strVal val="#ppt_y"/>
                                          </p:val>
                                        </p:tav>
                                      </p:tavLst>
                                    </p:anim>
                                  </p:childTnLst>
                                </p:cTn>
                              </p:par>
                              <p:par>
                                <p:cTn id="87" presetClass="entr" nodeType="withEffect" presetSubtype="1" presetID="2" grpId="12" fill="hold">
                                  <p:stCondLst>
                                    <p:cond delay="0"/>
                                  </p:stCondLst>
                                  <p:iterate type="el" backwards="0">
                                    <p:tmAbs val="0"/>
                                  </p:iterate>
                                  <p:childTnLst>
                                    <p:set>
                                      <p:cBhvr>
                                        <p:cTn id="88" fill="hold"/>
                                        <p:tgtEl>
                                          <p:spTgt spid="1368"/>
                                        </p:tgtEl>
                                        <p:attrNameLst>
                                          <p:attrName>style.visibility</p:attrName>
                                        </p:attrNameLst>
                                      </p:cBhvr>
                                      <p:to>
                                        <p:strVal val="visible"/>
                                      </p:to>
                                    </p:set>
                                    <p:anim calcmode="lin" valueType="num">
                                      <p:cBhvr>
                                        <p:cTn id="89" dur="500" fill="hold"/>
                                        <p:tgtEl>
                                          <p:spTgt spid="1368"/>
                                        </p:tgtEl>
                                        <p:attrNameLst>
                                          <p:attrName>ppt_x</p:attrName>
                                        </p:attrNameLst>
                                      </p:cBhvr>
                                      <p:tavLst>
                                        <p:tav tm="0">
                                          <p:val>
                                            <p:strVal val="#ppt_x"/>
                                          </p:val>
                                        </p:tav>
                                        <p:tav tm="100000">
                                          <p:val>
                                            <p:strVal val="#ppt_x"/>
                                          </p:val>
                                        </p:tav>
                                      </p:tavLst>
                                    </p:anim>
                                    <p:anim calcmode="lin" valueType="num">
                                      <p:cBhvr>
                                        <p:cTn id="90" dur="500" fill="hold"/>
                                        <p:tgtEl>
                                          <p:spTgt spid="1368"/>
                                        </p:tgtEl>
                                        <p:attrNameLst>
                                          <p:attrName>ppt_y</p:attrName>
                                        </p:attrNameLst>
                                      </p:cBhvr>
                                      <p:tavLst>
                                        <p:tav tm="0">
                                          <p:val>
                                            <p:strVal val="0-#ppt_h/2"/>
                                          </p:val>
                                        </p:tav>
                                        <p:tav tm="100000">
                                          <p:val>
                                            <p:strVal val="#ppt_y"/>
                                          </p:val>
                                        </p:tav>
                                      </p:tavLst>
                                    </p:anim>
                                  </p:childTnLst>
                                </p:cTn>
                              </p:par>
                            </p:childTnLst>
                          </p:cTn>
                        </p:par>
                        <p:par>
                          <p:cTn id="91" fill="hold">
                            <p:stCondLst>
                              <p:cond delay="2000"/>
                            </p:stCondLst>
                            <p:childTnLst>
                              <p:par>
                                <p:cTn id="92" presetClass="entr" nodeType="afterEffect" presetSubtype="1" presetID="2" grpId="13" fill="hold">
                                  <p:stCondLst>
                                    <p:cond delay="0"/>
                                  </p:stCondLst>
                                  <p:iterate type="el" backwards="0">
                                    <p:tmAbs val="0"/>
                                  </p:iterate>
                                  <p:childTnLst>
                                    <p:set>
                                      <p:cBhvr>
                                        <p:cTn id="93" fill="hold"/>
                                        <p:tgtEl>
                                          <p:spTgt spid="1371"/>
                                        </p:tgtEl>
                                        <p:attrNameLst>
                                          <p:attrName>style.visibility</p:attrName>
                                        </p:attrNameLst>
                                      </p:cBhvr>
                                      <p:to>
                                        <p:strVal val="visible"/>
                                      </p:to>
                                    </p:set>
                                    <p:anim calcmode="lin" valueType="num">
                                      <p:cBhvr>
                                        <p:cTn id="94" dur="500" fill="hold"/>
                                        <p:tgtEl>
                                          <p:spTgt spid="1371"/>
                                        </p:tgtEl>
                                        <p:attrNameLst>
                                          <p:attrName>ppt_x</p:attrName>
                                        </p:attrNameLst>
                                      </p:cBhvr>
                                      <p:tavLst>
                                        <p:tav tm="0">
                                          <p:val>
                                            <p:strVal val="#ppt_x"/>
                                          </p:val>
                                        </p:tav>
                                        <p:tav tm="100000">
                                          <p:val>
                                            <p:strVal val="#ppt_x"/>
                                          </p:val>
                                        </p:tav>
                                      </p:tavLst>
                                    </p:anim>
                                    <p:anim calcmode="lin" valueType="num">
                                      <p:cBhvr>
                                        <p:cTn id="95" dur="500" fill="hold"/>
                                        <p:tgtEl>
                                          <p:spTgt spid="1371"/>
                                        </p:tgtEl>
                                        <p:attrNameLst>
                                          <p:attrName>ppt_y</p:attrName>
                                        </p:attrNameLst>
                                      </p:cBhvr>
                                      <p:tavLst>
                                        <p:tav tm="0">
                                          <p:val>
                                            <p:strVal val="0-#ppt_h/2"/>
                                          </p:val>
                                        </p:tav>
                                        <p:tav tm="100000">
                                          <p:val>
                                            <p:strVal val="#ppt_y"/>
                                          </p:val>
                                        </p:tav>
                                      </p:tavLst>
                                    </p:anim>
                                  </p:childTnLst>
                                </p:cTn>
                              </p:par>
                              <p:par>
                                <p:cTn id="96" presetClass="entr" nodeType="withEffect" presetSubtype="1" presetID="2" grpId="13" fill="hold">
                                  <p:stCondLst>
                                    <p:cond delay="0"/>
                                  </p:stCondLst>
                                  <p:iterate type="el" backwards="0">
                                    <p:tmAbs val="0"/>
                                  </p:iterate>
                                  <p:childTnLst>
                                    <p:set>
                                      <p:cBhvr>
                                        <p:cTn id="97" fill="hold"/>
                                        <p:tgtEl>
                                          <p:spTgt spid="1372"/>
                                        </p:tgtEl>
                                        <p:attrNameLst>
                                          <p:attrName>style.visibility</p:attrName>
                                        </p:attrNameLst>
                                      </p:cBhvr>
                                      <p:to>
                                        <p:strVal val="visible"/>
                                      </p:to>
                                    </p:set>
                                    <p:anim calcmode="lin" valueType="num">
                                      <p:cBhvr>
                                        <p:cTn id="98" dur="500" fill="hold"/>
                                        <p:tgtEl>
                                          <p:spTgt spid="1372"/>
                                        </p:tgtEl>
                                        <p:attrNameLst>
                                          <p:attrName>ppt_x</p:attrName>
                                        </p:attrNameLst>
                                      </p:cBhvr>
                                      <p:tavLst>
                                        <p:tav tm="0">
                                          <p:val>
                                            <p:strVal val="#ppt_x"/>
                                          </p:val>
                                        </p:tav>
                                        <p:tav tm="100000">
                                          <p:val>
                                            <p:strVal val="#ppt_x"/>
                                          </p:val>
                                        </p:tav>
                                      </p:tavLst>
                                    </p:anim>
                                    <p:anim calcmode="lin" valueType="num">
                                      <p:cBhvr>
                                        <p:cTn id="99" dur="500" fill="hold"/>
                                        <p:tgtEl>
                                          <p:spTgt spid="1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7" grpId="1"/>
      <p:bldP build="whole" bldLvl="1" animBg="1" rev="0" advAuto="0" spid="1367" grpId="12"/>
      <p:bldP build="whole" bldLvl="1" animBg="1" rev="0" advAuto="0" spid="1371" grpId="13"/>
      <p:bldP build="whole" bldLvl="1" animBg="1" rev="0" advAuto="0" spid="1365" grpId="10"/>
      <p:bldP build="whole" bldLvl="1" animBg="1" rev="0" advAuto="0" spid="1375" grpId="9"/>
      <p:bldP build="whole" bldLvl="1" animBg="1" rev="0" advAuto="0" spid="1359" grpId="3"/>
      <p:bldP build="whole" bldLvl="1" animBg="1" rev="0" advAuto="0" spid="1363" grpId="2"/>
      <p:bldP build="whole" bldLvl="1" animBg="1" rev="0" advAuto="0" spid="1376" grpId="8"/>
      <p:bldP build="whole" bldLvl="1" animBg="1" rev="0" advAuto="0" spid="1361" grpId="4"/>
      <p:bldP build="whole" bldLvl="1" animBg="1" rev="0" advAuto="0" spid="1373" grpId="7"/>
      <p:bldP build="whole" bldLvl="1" animBg="1" rev="0" advAuto="0" spid="1369" grpId="1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Benchmark"/>
          <p:cNvSpPr txBox="1"/>
          <p:nvPr>
            <p:ph type="title"/>
          </p:nvPr>
        </p:nvSpPr>
        <p:spPr>
          <a:prstGeom prst="rect">
            <a:avLst/>
          </a:prstGeom>
        </p:spPr>
        <p:txBody>
          <a:bodyPr/>
          <a:lstStyle/>
          <a:p>
            <a:pPr/>
            <a:r>
              <a:t>Benchmark</a:t>
            </a:r>
          </a:p>
        </p:txBody>
      </p:sp>
      <p:sp>
        <p:nvSpPr>
          <p:cNvPr id="1381" name="How well do algorithmically cleaned rough sketches match ground truth?"/>
          <p:cNvSpPr txBox="1"/>
          <p:nvPr>
            <p:ph type="body" sz="half" idx="1"/>
          </p:nvPr>
        </p:nvSpPr>
        <p:spPr>
          <a:xfrm>
            <a:off x="869626" y="1905000"/>
            <a:ext cx="14516748" cy="2298517"/>
          </a:xfrm>
          <a:prstGeom prst="rect">
            <a:avLst/>
          </a:prstGeom>
        </p:spPr>
        <p:txBody>
          <a:bodyPr/>
          <a:lstStyle/>
          <a:p>
            <a:pPr/>
            <a:r>
              <a:t>How well do algorithmically cleaned rough sketches match ground truth?</a:t>
            </a:r>
          </a:p>
        </p:txBody>
      </p:sp>
      <p:pic>
        <p:nvPicPr>
          <p:cNvPr id="1382" name="Image" descr="Image"/>
          <p:cNvPicPr>
            <a:picLocks noChangeAspect="1"/>
          </p:cNvPicPr>
          <p:nvPr/>
        </p:nvPicPr>
        <p:blipFill>
          <a:blip r:embed="rId3">
            <a:extLst/>
          </a:blip>
          <a:stretch>
            <a:fillRect/>
          </a:stretch>
        </p:blipFill>
        <p:spPr>
          <a:xfrm>
            <a:off x="666692" y="4222852"/>
            <a:ext cx="6590559" cy="3810001"/>
          </a:xfrm>
          <a:prstGeom prst="rect">
            <a:avLst/>
          </a:prstGeom>
          <a:ln w="12700">
            <a:miter lim="400000"/>
          </a:ln>
          <a:effectLst>
            <a:outerShdw sx="100000" sy="100000" kx="0" ky="0" algn="b" rotWithShape="0" blurRad="190500" dist="8455" dir="5400000">
              <a:srgbClr val="000000"/>
            </a:outerShdw>
          </a:effectLst>
        </p:spPr>
      </p:pic>
      <p:pic>
        <p:nvPicPr>
          <p:cNvPr id="1383" name="Image" descr="Image"/>
          <p:cNvPicPr>
            <a:picLocks noChangeAspect="1"/>
          </p:cNvPicPr>
          <p:nvPr/>
        </p:nvPicPr>
        <p:blipFill>
          <a:blip r:embed="rId4">
            <a:extLst/>
          </a:blip>
          <a:stretch>
            <a:fillRect/>
          </a:stretch>
        </p:blipFill>
        <p:spPr>
          <a:xfrm>
            <a:off x="7703016" y="4222852"/>
            <a:ext cx="7886291" cy="3810001"/>
          </a:xfrm>
          <a:prstGeom prst="rect">
            <a:avLst/>
          </a:prstGeom>
          <a:ln w="12700">
            <a:miter lim="400000"/>
          </a:ln>
          <a:effectLst>
            <a:outerShdw sx="100000" sy="100000" kx="0" ky="0" algn="b" rotWithShape="0" blurRad="190500" dist="8455" dir="5400000">
              <a:srgbClr val="000000"/>
            </a:outerShdw>
          </a:effectLst>
        </p:spPr>
      </p:pic>
      <p:sp>
        <p:nvSpPr>
          <p:cNvPr id="1384" name="Line"/>
          <p:cNvSpPr/>
          <p:nvPr/>
        </p:nvSpPr>
        <p:spPr>
          <a:xfrm>
            <a:off x="11702975" y="5542155"/>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85" name="Line"/>
          <p:cNvSpPr/>
          <p:nvPr/>
        </p:nvSpPr>
        <p:spPr>
          <a:xfrm>
            <a:off x="11659432" y="6945135"/>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86" name="Line"/>
          <p:cNvSpPr/>
          <p:nvPr/>
        </p:nvSpPr>
        <p:spPr>
          <a:xfrm>
            <a:off x="14769923" y="6818958"/>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87" name="Line"/>
          <p:cNvSpPr/>
          <p:nvPr/>
        </p:nvSpPr>
        <p:spPr>
          <a:xfrm>
            <a:off x="14703147" y="7010450"/>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88" name="Line"/>
          <p:cNvSpPr/>
          <p:nvPr/>
        </p:nvSpPr>
        <p:spPr>
          <a:xfrm>
            <a:off x="10962798" y="5810165"/>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89" name="Line"/>
          <p:cNvSpPr/>
          <p:nvPr/>
        </p:nvSpPr>
        <p:spPr>
          <a:xfrm>
            <a:off x="10908369" y="6956021"/>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0" name="Line"/>
          <p:cNvSpPr/>
          <p:nvPr/>
        </p:nvSpPr>
        <p:spPr>
          <a:xfrm>
            <a:off x="9297385" y="5966093"/>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91" name="Line"/>
          <p:cNvSpPr/>
          <p:nvPr/>
        </p:nvSpPr>
        <p:spPr>
          <a:xfrm>
            <a:off x="9242956" y="6402060"/>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2" name="Line"/>
          <p:cNvSpPr/>
          <p:nvPr/>
        </p:nvSpPr>
        <p:spPr>
          <a:xfrm>
            <a:off x="10050817" y="6742758"/>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93" name="Line"/>
          <p:cNvSpPr/>
          <p:nvPr/>
        </p:nvSpPr>
        <p:spPr>
          <a:xfrm>
            <a:off x="9994713" y="6999564"/>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4" name="Line"/>
          <p:cNvSpPr/>
          <p:nvPr/>
        </p:nvSpPr>
        <p:spPr>
          <a:xfrm>
            <a:off x="8692778" y="6412945"/>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95" name="Line"/>
          <p:cNvSpPr/>
          <p:nvPr/>
        </p:nvSpPr>
        <p:spPr>
          <a:xfrm>
            <a:off x="8616578" y="6613937"/>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6" name="Line"/>
          <p:cNvSpPr/>
          <p:nvPr/>
        </p:nvSpPr>
        <p:spPr>
          <a:xfrm>
            <a:off x="12334170" y="6646594"/>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397" name="Line"/>
          <p:cNvSpPr/>
          <p:nvPr/>
        </p:nvSpPr>
        <p:spPr>
          <a:xfrm>
            <a:off x="12257970" y="6764530"/>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8" name="Line"/>
          <p:cNvSpPr/>
          <p:nvPr/>
        </p:nvSpPr>
        <p:spPr>
          <a:xfrm>
            <a:off x="13967203" y="7010450"/>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399" name="Line"/>
          <p:cNvSpPr/>
          <p:nvPr/>
        </p:nvSpPr>
        <p:spPr>
          <a:xfrm>
            <a:off x="13988798" y="6923364"/>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grpSp>
        <p:nvGrpSpPr>
          <p:cNvPr id="1402" name="Group"/>
          <p:cNvGrpSpPr/>
          <p:nvPr/>
        </p:nvGrpSpPr>
        <p:grpSpPr>
          <a:xfrm>
            <a:off x="412040" y="4667801"/>
            <a:ext cx="3707713" cy="3892274"/>
            <a:chOff x="0" y="0"/>
            <a:chExt cx="3707711" cy="3892272"/>
          </a:xfrm>
        </p:grpSpPr>
        <p:sp>
          <p:nvSpPr>
            <p:cNvPr id="1400" name="Rectangle"/>
            <p:cNvSpPr/>
            <p:nvPr/>
          </p:nvSpPr>
          <p:spPr>
            <a:xfrm>
              <a:off x="1474695" y="0"/>
              <a:ext cx="758321" cy="3296423"/>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401" name="Fidelity vs Simplicity"/>
            <p:cNvSpPr txBox="1"/>
            <p:nvPr/>
          </p:nvSpPr>
          <p:spPr>
            <a:xfrm>
              <a:off x="0" y="3358157"/>
              <a:ext cx="3707712" cy="5341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defRPr sz="2500"/>
              </a:lvl1pPr>
            </a:lstStyle>
            <a:p>
              <a:pPr/>
              <a:r>
                <a:t>Fidelity vs Simplicity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02"/>
                                        </p:tgtEl>
                                        <p:attrNameLst>
                                          <p:attrName>style.visibility</p:attrName>
                                        </p:attrNameLst>
                                      </p:cBhvr>
                                      <p:to>
                                        <p:strVal val="visible"/>
                                      </p:to>
                                    </p:set>
                                    <p:animEffect filter="fade" transition="in">
                                      <p:cBhvr>
                                        <p:cTn id="7" dur="1000"/>
                                        <p:tgtEl>
                                          <p:spTgt spid="140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384"/>
                                        </p:tgtEl>
                                        <p:attrNameLst>
                                          <p:attrName>style.visibility</p:attrName>
                                        </p:attrNameLst>
                                      </p:cBhvr>
                                      <p:to>
                                        <p:strVal val="visible"/>
                                      </p:to>
                                    </p:set>
                                    <p:animEffect filter="wipe(left)" transition="in">
                                      <p:cBhvr>
                                        <p:cTn id="12" dur="500"/>
                                        <p:tgtEl>
                                          <p:spTgt spid="1384"/>
                                        </p:tgtEl>
                                      </p:cBhvr>
                                    </p:animEffect>
                                  </p:childTnLst>
                                </p:cTn>
                              </p:par>
                            </p:childTnLst>
                          </p:cTn>
                        </p:par>
                        <p:par>
                          <p:cTn id="13" fill="hold">
                            <p:stCondLst>
                              <p:cond delay="500"/>
                            </p:stCondLst>
                            <p:childTnLst>
                              <p:par>
                                <p:cTn id="14" presetClass="entr" nodeType="afterEffect" presetSubtype="8" presetID="22" grpId="3" fill="hold">
                                  <p:stCondLst>
                                    <p:cond delay="0"/>
                                  </p:stCondLst>
                                  <p:iterate type="el" backwards="0">
                                    <p:tmAbs val="0"/>
                                  </p:iterate>
                                  <p:childTnLst>
                                    <p:set>
                                      <p:cBhvr>
                                        <p:cTn id="15" fill="hold"/>
                                        <p:tgtEl>
                                          <p:spTgt spid="1388"/>
                                        </p:tgtEl>
                                        <p:attrNameLst>
                                          <p:attrName>style.visibility</p:attrName>
                                        </p:attrNameLst>
                                      </p:cBhvr>
                                      <p:to>
                                        <p:strVal val="visible"/>
                                      </p:to>
                                    </p:set>
                                    <p:animEffect filter="wipe(left)" transition="in">
                                      <p:cBhvr>
                                        <p:cTn id="16" dur="1000"/>
                                        <p:tgtEl>
                                          <p:spTgt spid="1388"/>
                                        </p:tgtEl>
                                      </p:cBhvr>
                                    </p:animEffect>
                                  </p:childTnLst>
                                </p:cTn>
                              </p:par>
                            </p:childTnLst>
                          </p:cTn>
                        </p:par>
                        <p:par>
                          <p:cTn id="17" fill="hold">
                            <p:stCondLst>
                              <p:cond delay="1500"/>
                            </p:stCondLst>
                            <p:childTnLst>
                              <p:par>
                                <p:cTn id="18" presetClass="entr" nodeType="afterEffect" presetSubtype="8" presetID="22" grpId="4" fill="hold">
                                  <p:stCondLst>
                                    <p:cond delay="0"/>
                                  </p:stCondLst>
                                  <p:iterate type="el" backwards="0">
                                    <p:tmAbs val="0"/>
                                  </p:iterate>
                                  <p:childTnLst>
                                    <p:set>
                                      <p:cBhvr>
                                        <p:cTn id="19" fill="hold"/>
                                        <p:tgtEl>
                                          <p:spTgt spid="1390"/>
                                        </p:tgtEl>
                                        <p:attrNameLst>
                                          <p:attrName>style.visibility</p:attrName>
                                        </p:attrNameLst>
                                      </p:cBhvr>
                                      <p:to>
                                        <p:strVal val="visible"/>
                                      </p:to>
                                    </p:set>
                                    <p:animEffect filter="wipe(left)" transition="in">
                                      <p:cBhvr>
                                        <p:cTn id="20" dur="1000"/>
                                        <p:tgtEl>
                                          <p:spTgt spid="1390"/>
                                        </p:tgtEl>
                                      </p:cBhvr>
                                    </p:animEffect>
                                  </p:childTnLst>
                                </p:cTn>
                              </p:par>
                            </p:childTnLst>
                          </p:cTn>
                        </p:par>
                        <p:par>
                          <p:cTn id="21" fill="hold">
                            <p:stCondLst>
                              <p:cond delay="2500"/>
                            </p:stCondLst>
                            <p:childTnLst>
                              <p:par>
                                <p:cTn id="22" presetClass="entr" nodeType="afterEffect" presetSubtype="8" presetID="22" grpId="5" fill="hold">
                                  <p:stCondLst>
                                    <p:cond delay="0"/>
                                  </p:stCondLst>
                                  <p:iterate type="el" backwards="0">
                                    <p:tmAbs val="0"/>
                                  </p:iterate>
                                  <p:childTnLst>
                                    <p:set>
                                      <p:cBhvr>
                                        <p:cTn id="23" fill="hold"/>
                                        <p:tgtEl>
                                          <p:spTgt spid="1391"/>
                                        </p:tgtEl>
                                        <p:attrNameLst>
                                          <p:attrName>style.visibility</p:attrName>
                                        </p:attrNameLst>
                                      </p:cBhvr>
                                      <p:to>
                                        <p:strVal val="visible"/>
                                      </p:to>
                                    </p:set>
                                    <p:animEffect filter="wipe(left)" transition="in">
                                      <p:cBhvr>
                                        <p:cTn id="24" dur="1000"/>
                                        <p:tgtEl>
                                          <p:spTgt spid="1391"/>
                                        </p:tgtEl>
                                      </p:cBhvr>
                                    </p:animEffect>
                                  </p:childTnLst>
                                </p:cTn>
                              </p:par>
                            </p:childTnLst>
                          </p:cTn>
                        </p:par>
                        <p:par>
                          <p:cTn id="25" fill="hold">
                            <p:stCondLst>
                              <p:cond delay="3500"/>
                            </p:stCondLst>
                            <p:childTnLst>
                              <p:par>
                                <p:cTn id="26" presetClass="entr" nodeType="afterEffect" presetSubtype="8" presetID="22" grpId="6" fill="hold">
                                  <p:stCondLst>
                                    <p:cond delay="0"/>
                                  </p:stCondLst>
                                  <p:iterate type="el" backwards="0">
                                    <p:tmAbs val="0"/>
                                  </p:iterate>
                                  <p:childTnLst>
                                    <p:set>
                                      <p:cBhvr>
                                        <p:cTn id="27" fill="hold"/>
                                        <p:tgtEl>
                                          <p:spTgt spid="1394"/>
                                        </p:tgtEl>
                                        <p:attrNameLst>
                                          <p:attrName>style.visibility</p:attrName>
                                        </p:attrNameLst>
                                      </p:cBhvr>
                                      <p:to>
                                        <p:strVal val="visible"/>
                                      </p:to>
                                    </p:set>
                                    <p:animEffect filter="wipe(left)" transition="in">
                                      <p:cBhvr>
                                        <p:cTn id="28" dur="1000"/>
                                        <p:tgtEl>
                                          <p:spTgt spid="1394"/>
                                        </p:tgtEl>
                                      </p:cBhvr>
                                    </p:animEffect>
                                  </p:childTnLst>
                                </p:cTn>
                              </p:par>
                            </p:childTnLst>
                          </p:cTn>
                        </p:par>
                        <p:par>
                          <p:cTn id="29" fill="hold">
                            <p:stCondLst>
                              <p:cond delay="4500"/>
                            </p:stCondLst>
                            <p:childTnLst>
                              <p:par>
                                <p:cTn id="30" presetClass="entr" nodeType="afterEffect" presetSubtype="8" presetID="22" grpId="7" fill="hold">
                                  <p:stCondLst>
                                    <p:cond delay="0"/>
                                  </p:stCondLst>
                                  <p:iterate type="el" backwards="0">
                                    <p:tmAbs val="0"/>
                                  </p:iterate>
                                  <p:childTnLst>
                                    <p:set>
                                      <p:cBhvr>
                                        <p:cTn id="31" fill="hold"/>
                                        <p:tgtEl>
                                          <p:spTgt spid="1395"/>
                                        </p:tgtEl>
                                        <p:attrNameLst>
                                          <p:attrName>style.visibility</p:attrName>
                                        </p:attrNameLst>
                                      </p:cBhvr>
                                      <p:to>
                                        <p:strVal val="visible"/>
                                      </p:to>
                                    </p:set>
                                    <p:animEffect filter="wipe(left)" transition="in">
                                      <p:cBhvr>
                                        <p:cTn id="32" dur="1000"/>
                                        <p:tgtEl>
                                          <p:spTgt spid="1395"/>
                                        </p:tgtEl>
                                      </p:cBhvr>
                                    </p:animEffect>
                                  </p:childTnLst>
                                </p:cTn>
                              </p:par>
                            </p:childTnLst>
                          </p:cTn>
                        </p:par>
                        <p:par>
                          <p:cTn id="33" fill="hold">
                            <p:stCondLst>
                              <p:cond delay="5500"/>
                            </p:stCondLst>
                            <p:childTnLst>
                              <p:par>
                                <p:cTn id="34" presetClass="entr" nodeType="afterEffect" presetSubtype="8" presetID="22" grpId="8" fill="hold">
                                  <p:stCondLst>
                                    <p:cond delay="0"/>
                                  </p:stCondLst>
                                  <p:iterate type="el" backwards="0">
                                    <p:tmAbs val="0"/>
                                  </p:iterate>
                                  <p:childTnLst>
                                    <p:set>
                                      <p:cBhvr>
                                        <p:cTn id="35" fill="hold"/>
                                        <p:tgtEl>
                                          <p:spTgt spid="1396"/>
                                        </p:tgtEl>
                                        <p:attrNameLst>
                                          <p:attrName>style.visibility</p:attrName>
                                        </p:attrNameLst>
                                      </p:cBhvr>
                                      <p:to>
                                        <p:strVal val="visible"/>
                                      </p:to>
                                    </p:set>
                                    <p:animEffect filter="wipe(left)" transition="in">
                                      <p:cBhvr>
                                        <p:cTn id="36" dur="1000"/>
                                        <p:tgtEl>
                                          <p:spTgt spid="1396"/>
                                        </p:tgtEl>
                                      </p:cBhvr>
                                    </p:animEffect>
                                  </p:childTnLst>
                                </p:cTn>
                              </p:par>
                            </p:childTnLst>
                          </p:cTn>
                        </p:par>
                        <p:par>
                          <p:cTn id="37" fill="hold">
                            <p:stCondLst>
                              <p:cond delay="6500"/>
                            </p:stCondLst>
                            <p:childTnLst>
                              <p:par>
                                <p:cTn id="38" presetClass="entr" nodeType="afterEffect" presetSubtype="8" presetID="22" grpId="9" fill="hold">
                                  <p:stCondLst>
                                    <p:cond delay="0"/>
                                  </p:stCondLst>
                                  <p:iterate type="el" backwards="0">
                                    <p:tmAbs val="0"/>
                                  </p:iterate>
                                  <p:childTnLst>
                                    <p:set>
                                      <p:cBhvr>
                                        <p:cTn id="39" fill="hold"/>
                                        <p:tgtEl>
                                          <p:spTgt spid="1392"/>
                                        </p:tgtEl>
                                        <p:attrNameLst>
                                          <p:attrName>style.visibility</p:attrName>
                                        </p:attrNameLst>
                                      </p:cBhvr>
                                      <p:to>
                                        <p:strVal val="visible"/>
                                      </p:to>
                                    </p:set>
                                    <p:animEffect filter="wipe(left)" transition="in">
                                      <p:cBhvr>
                                        <p:cTn id="40" dur="1000"/>
                                        <p:tgtEl>
                                          <p:spTgt spid="1392"/>
                                        </p:tgtEl>
                                      </p:cBhvr>
                                    </p:animEffect>
                                  </p:childTnLst>
                                </p:cTn>
                              </p:par>
                            </p:childTnLst>
                          </p:cTn>
                        </p:par>
                        <p:par>
                          <p:cTn id="41" fill="hold">
                            <p:stCondLst>
                              <p:cond delay="7500"/>
                            </p:stCondLst>
                            <p:childTnLst>
                              <p:par>
                                <p:cTn id="42" presetClass="entr" nodeType="afterEffect" presetSubtype="8" presetID="22" grpId="10" fill="hold">
                                  <p:stCondLst>
                                    <p:cond delay="0"/>
                                  </p:stCondLst>
                                  <p:iterate type="el" backwards="0">
                                    <p:tmAbs val="0"/>
                                  </p:iterate>
                                  <p:childTnLst>
                                    <p:set>
                                      <p:cBhvr>
                                        <p:cTn id="43" fill="hold"/>
                                        <p:tgtEl>
                                          <p:spTgt spid="1397"/>
                                        </p:tgtEl>
                                        <p:attrNameLst>
                                          <p:attrName>style.visibility</p:attrName>
                                        </p:attrNameLst>
                                      </p:cBhvr>
                                      <p:to>
                                        <p:strVal val="visible"/>
                                      </p:to>
                                    </p:set>
                                    <p:animEffect filter="wipe(left)" transition="in">
                                      <p:cBhvr>
                                        <p:cTn id="44" dur="1000"/>
                                        <p:tgtEl>
                                          <p:spTgt spid="1397"/>
                                        </p:tgtEl>
                                      </p:cBhvr>
                                    </p:animEffect>
                                  </p:childTnLst>
                                </p:cTn>
                              </p:par>
                            </p:childTnLst>
                          </p:cTn>
                        </p:par>
                        <p:par>
                          <p:cTn id="45" fill="hold">
                            <p:stCondLst>
                              <p:cond delay="8500"/>
                            </p:stCondLst>
                            <p:childTnLst>
                              <p:par>
                                <p:cTn id="46" presetClass="entr" nodeType="afterEffect" presetSubtype="8" presetID="22" grpId="11" fill="hold">
                                  <p:stCondLst>
                                    <p:cond delay="0"/>
                                  </p:stCondLst>
                                  <p:iterate type="el" backwards="0">
                                    <p:tmAbs val="0"/>
                                  </p:iterate>
                                  <p:childTnLst>
                                    <p:set>
                                      <p:cBhvr>
                                        <p:cTn id="47" fill="hold"/>
                                        <p:tgtEl>
                                          <p:spTgt spid="1386"/>
                                        </p:tgtEl>
                                        <p:attrNameLst>
                                          <p:attrName>style.visibility</p:attrName>
                                        </p:attrNameLst>
                                      </p:cBhvr>
                                      <p:to>
                                        <p:strVal val="visible"/>
                                      </p:to>
                                    </p:set>
                                    <p:animEffect filter="wipe(left)" transition="in">
                                      <p:cBhvr>
                                        <p:cTn id="48" dur="1000"/>
                                        <p:tgtEl>
                                          <p:spTgt spid="1386"/>
                                        </p:tgtEl>
                                      </p:cBhvr>
                                    </p:animEffect>
                                  </p:childTnLst>
                                </p:cTn>
                              </p:par>
                            </p:childTnLst>
                          </p:cTn>
                        </p:par>
                        <p:par>
                          <p:cTn id="49" fill="hold">
                            <p:stCondLst>
                              <p:cond delay="9500"/>
                            </p:stCondLst>
                            <p:childTnLst>
                              <p:par>
                                <p:cTn id="50" presetClass="entr" nodeType="afterEffect" presetSubtype="8" presetID="22" grpId="12" fill="hold">
                                  <p:stCondLst>
                                    <p:cond delay="0"/>
                                  </p:stCondLst>
                                  <p:iterate type="el" backwards="0">
                                    <p:tmAbs val="0"/>
                                  </p:iterate>
                                  <p:childTnLst>
                                    <p:set>
                                      <p:cBhvr>
                                        <p:cTn id="51" fill="hold"/>
                                        <p:tgtEl>
                                          <p:spTgt spid="1399"/>
                                        </p:tgtEl>
                                        <p:attrNameLst>
                                          <p:attrName>style.visibility</p:attrName>
                                        </p:attrNameLst>
                                      </p:cBhvr>
                                      <p:to>
                                        <p:strVal val="visible"/>
                                      </p:to>
                                    </p:set>
                                    <p:animEffect filter="wipe(left)" transition="in">
                                      <p:cBhvr>
                                        <p:cTn id="52" dur="1000"/>
                                        <p:tgtEl>
                                          <p:spTgt spid="1399"/>
                                        </p:tgtEl>
                                      </p:cBhvr>
                                    </p:animEffect>
                                  </p:childTnLst>
                                </p:cTn>
                              </p:par>
                            </p:childTnLst>
                          </p:cTn>
                        </p:par>
                        <p:par>
                          <p:cTn id="53" fill="hold">
                            <p:stCondLst>
                              <p:cond delay="10500"/>
                            </p:stCondLst>
                            <p:childTnLst>
                              <p:par>
                                <p:cTn id="54" presetClass="entr" nodeType="afterEffect" presetSubtype="8" presetID="22" grpId="13" fill="hold">
                                  <p:stCondLst>
                                    <p:cond delay="0"/>
                                  </p:stCondLst>
                                  <p:iterate type="el" backwards="0">
                                    <p:tmAbs val="0"/>
                                  </p:iterate>
                                  <p:childTnLst>
                                    <p:set>
                                      <p:cBhvr>
                                        <p:cTn id="55" fill="hold"/>
                                        <p:tgtEl>
                                          <p:spTgt spid="1385"/>
                                        </p:tgtEl>
                                        <p:attrNameLst>
                                          <p:attrName>style.visibility</p:attrName>
                                        </p:attrNameLst>
                                      </p:cBhvr>
                                      <p:to>
                                        <p:strVal val="visible"/>
                                      </p:to>
                                    </p:set>
                                    <p:animEffect filter="wipe(left)" transition="in">
                                      <p:cBhvr>
                                        <p:cTn id="56" dur="1000"/>
                                        <p:tgtEl>
                                          <p:spTgt spid="1385"/>
                                        </p:tgtEl>
                                      </p:cBhvr>
                                    </p:animEffect>
                                  </p:childTnLst>
                                </p:cTn>
                              </p:par>
                            </p:childTnLst>
                          </p:cTn>
                        </p:par>
                        <p:par>
                          <p:cTn id="57" fill="hold">
                            <p:stCondLst>
                              <p:cond delay="11500"/>
                            </p:stCondLst>
                            <p:childTnLst>
                              <p:par>
                                <p:cTn id="58" presetClass="entr" nodeType="afterEffect" presetSubtype="8" presetID="22" grpId="14" fill="hold">
                                  <p:stCondLst>
                                    <p:cond delay="0"/>
                                  </p:stCondLst>
                                  <p:iterate type="el" backwards="0">
                                    <p:tmAbs val="0"/>
                                  </p:iterate>
                                  <p:childTnLst>
                                    <p:set>
                                      <p:cBhvr>
                                        <p:cTn id="59" fill="hold"/>
                                        <p:tgtEl>
                                          <p:spTgt spid="1389"/>
                                        </p:tgtEl>
                                        <p:attrNameLst>
                                          <p:attrName>style.visibility</p:attrName>
                                        </p:attrNameLst>
                                      </p:cBhvr>
                                      <p:to>
                                        <p:strVal val="visible"/>
                                      </p:to>
                                    </p:set>
                                    <p:animEffect filter="wipe(left)" transition="in">
                                      <p:cBhvr>
                                        <p:cTn id="60" dur="1000"/>
                                        <p:tgtEl>
                                          <p:spTgt spid="1389"/>
                                        </p:tgtEl>
                                      </p:cBhvr>
                                    </p:animEffect>
                                  </p:childTnLst>
                                </p:cTn>
                              </p:par>
                            </p:childTnLst>
                          </p:cTn>
                        </p:par>
                        <p:par>
                          <p:cTn id="61" fill="hold">
                            <p:stCondLst>
                              <p:cond delay="12500"/>
                            </p:stCondLst>
                            <p:childTnLst>
                              <p:par>
                                <p:cTn id="62" presetClass="entr" nodeType="afterEffect" presetSubtype="8" presetID="22" grpId="15" fill="hold">
                                  <p:stCondLst>
                                    <p:cond delay="0"/>
                                  </p:stCondLst>
                                  <p:iterate type="el" backwards="0">
                                    <p:tmAbs val="0"/>
                                  </p:iterate>
                                  <p:childTnLst>
                                    <p:set>
                                      <p:cBhvr>
                                        <p:cTn id="63" fill="hold"/>
                                        <p:tgtEl>
                                          <p:spTgt spid="1393"/>
                                        </p:tgtEl>
                                        <p:attrNameLst>
                                          <p:attrName>style.visibility</p:attrName>
                                        </p:attrNameLst>
                                      </p:cBhvr>
                                      <p:to>
                                        <p:strVal val="visible"/>
                                      </p:to>
                                    </p:set>
                                    <p:animEffect filter="wipe(left)" transition="in">
                                      <p:cBhvr>
                                        <p:cTn id="64" dur="1000"/>
                                        <p:tgtEl>
                                          <p:spTgt spid="1393"/>
                                        </p:tgtEl>
                                      </p:cBhvr>
                                    </p:animEffect>
                                  </p:childTnLst>
                                </p:cTn>
                              </p:par>
                            </p:childTnLst>
                          </p:cTn>
                        </p:par>
                        <p:par>
                          <p:cTn id="65" fill="hold">
                            <p:stCondLst>
                              <p:cond delay="13500"/>
                            </p:stCondLst>
                            <p:childTnLst>
                              <p:par>
                                <p:cTn id="66" presetClass="entr" nodeType="afterEffect" presetSubtype="8" presetID="22" grpId="16" fill="hold">
                                  <p:stCondLst>
                                    <p:cond delay="0"/>
                                  </p:stCondLst>
                                  <p:iterate type="el" backwards="0">
                                    <p:tmAbs val="0"/>
                                  </p:iterate>
                                  <p:childTnLst>
                                    <p:set>
                                      <p:cBhvr>
                                        <p:cTn id="67" fill="hold"/>
                                        <p:tgtEl>
                                          <p:spTgt spid="1398"/>
                                        </p:tgtEl>
                                        <p:attrNameLst>
                                          <p:attrName>style.visibility</p:attrName>
                                        </p:attrNameLst>
                                      </p:cBhvr>
                                      <p:to>
                                        <p:strVal val="visible"/>
                                      </p:to>
                                    </p:set>
                                    <p:animEffect filter="wipe(left)" transition="in">
                                      <p:cBhvr>
                                        <p:cTn id="68" dur="1000"/>
                                        <p:tgtEl>
                                          <p:spTgt spid="1398"/>
                                        </p:tgtEl>
                                      </p:cBhvr>
                                    </p:animEffect>
                                  </p:childTnLst>
                                </p:cTn>
                              </p:par>
                            </p:childTnLst>
                          </p:cTn>
                        </p:par>
                        <p:par>
                          <p:cTn id="69" fill="hold">
                            <p:stCondLst>
                              <p:cond delay="14500"/>
                            </p:stCondLst>
                            <p:childTnLst>
                              <p:par>
                                <p:cTn id="70" presetClass="entr" nodeType="afterEffect" presetSubtype="8" presetID="22" grpId="17" fill="hold">
                                  <p:stCondLst>
                                    <p:cond delay="0"/>
                                  </p:stCondLst>
                                  <p:iterate type="el" backwards="0">
                                    <p:tmAbs val="0"/>
                                  </p:iterate>
                                  <p:childTnLst>
                                    <p:set>
                                      <p:cBhvr>
                                        <p:cTn id="71" fill="hold"/>
                                        <p:tgtEl>
                                          <p:spTgt spid="1387"/>
                                        </p:tgtEl>
                                        <p:attrNameLst>
                                          <p:attrName>style.visibility</p:attrName>
                                        </p:attrNameLst>
                                      </p:cBhvr>
                                      <p:to>
                                        <p:strVal val="visible"/>
                                      </p:to>
                                    </p:set>
                                    <p:animEffect filter="wipe(left)" transition="in">
                                      <p:cBhvr>
                                        <p:cTn id="72" dur="1000"/>
                                        <p:tgtEl>
                                          <p:spTgt spid="1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2" grpId="1"/>
      <p:bldP build="whole" bldLvl="1" animBg="1" rev="0" advAuto="0" spid="1396" grpId="8"/>
      <p:bldP build="whole" bldLvl="1" animBg="1" rev="0" advAuto="0" spid="1391" grpId="5"/>
      <p:bldP build="whole" bldLvl="1" animBg="1" rev="0" advAuto="0" spid="1384" grpId="2"/>
      <p:bldP build="whole" bldLvl="1" animBg="1" rev="0" advAuto="0" spid="1397" grpId="10"/>
      <p:bldP build="whole" bldLvl="1" animBg="1" rev="0" advAuto="0" spid="1389" grpId="14"/>
      <p:bldP build="whole" bldLvl="1" animBg="1" rev="0" advAuto="0" spid="1399" grpId="12"/>
      <p:bldP build="whole" bldLvl="1" animBg="1" rev="0" advAuto="0" spid="1393" grpId="15"/>
      <p:bldP build="whole" bldLvl="1" animBg="1" rev="0" advAuto="0" spid="1390" grpId="4"/>
      <p:bldP build="whole" bldLvl="1" animBg="1" rev="0" advAuto="0" spid="1398" grpId="16"/>
      <p:bldP build="whole" bldLvl="1" animBg="1" rev="0" advAuto="0" spid="1387" grpId="17"/>
      <p:bldP build="whole" bldLvl="1" animBg="1" rev="0" advAuto="0" spid="1392" grpId="9"/>
      <p:bldP build="whole" bldLvl="1" animBg="1" rev="0" advAuto="0" spid="1385" grpId="13"/>
      <p:bldP build="whole" bldLvl="1" animBg="1" rev="0" advAuto="0" spid="1394" grpId="6"/>
      <p:bldP build="whole" bldLvl="1" animBg="1" rev="0" advAuto="0" spid="1386" grpId="11"/>
      <p:bldP build="whole" bldLvl="1" animBg="1" rev="0" advAuto="0" spid="1395" grpId="7"/>
      <p:bldP build="whole" bldLvl="1" animBg="1" rev="0" advAuto="0" spid="1388" grpId="3"/>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08" name="Group"/>
          <p:cNvGrpSpPr/>
          <p:nvPr/>
        </p:nvGrpSpPr>
        <p:grpSpPr>
          <a:xfrm>
            <a:off x="3599280" y="1952612"/>
            <a:ext cx="9057440" cy="6791829"/>
            <a:chOff x="0" y="0"/>
            <a:chExt cx="9057439" cy="6791827"/>
          </a:xfrm>
        </p:grpSpPr>
        <p:sp>
          <p:nvSpPr>
            <p:cNvPr id="1406" name="Stroke Length"/>
            <p:cNvSpPr/>
            <p:nvPr/>
          </p:nvSpPr>
          <p:spPr>
            <a:xfrm>
              <a:off x="0" y="0"/>
              <a:ext cx="9057440"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Stroke Length</a:t>
              </a:r>
            </a:p>
          </p:txBody>
        </p:sp>
        <p:pic>
          <p:nvPicPr>
            <p:cNvPr id="1407" name="Image" descr="Image"/>
            <p:cNvPicPr>
              <a:picLocks noChangeAspect="1"/>
            </p:cNvPicPr>
            <p:nvPr/>
          </p:nvPicPr>
          <p:blipFill>
            <a:blip r:embed="rId3">
              <a:extLst/>
            </a:blip>
            <a:stretch>
              <a:fillRect/>
            </a:stretch>
          </p:blipFill>
          <p:spPr>
            <a:xfrm>
              <a:off x="0" y="691375"/>
              <a:ext cx="9057440" cy="6100453"/>
            </a:xfrm>
            <a:prstGeom prst="rect">
              <a:avLst/>
            </a:prstGeom>
            <a:ln w="12700" cap="flat">
              <a:noFill/>
              <a:miter lim="400000"/>
            </a:ln>
            <a:effectLst>
              <a:outerShdw sx="100000" sy="100000" kx="0" ky="0" algn="b" rotWithShape="0" blurRad="190500" dist="8455" dir="5400000">
                <a:srgbClr val="000000"/>
              </a:outerShdw>
            </a:effectLst>
          </p:spPr>
        </p:pic>
      </p:grpSp>
      <p:sp>
        <p:nvSpPr>
          <p:cNvPr id="1409" name="Benchmark"/>
          <p:cNvSpPr txBox="1"/>
          <p:nvPr>
            <p:ph type="title"/>
          </p:nvPr>
        </p:nvSpPr>
        <p:spPr>
          <a:prstGeom prst="rect">
            <a:avLst/>
          </a:prstGeom>
        </p:spPr>
        <p:txBody>
          <a:bodyPr/>
          <a:lstStyle/>
          <a:p>
            <a:pPr/>
            <a:r>
              <a:t>Benchmark</a:t>
            </a:r>
          </a:p>
        </p:txBody>
      </p:sp>
      <p:sp>
        <p:nvSpPr>
          <p:cNvPr id="1410" name="Vector quality"/>
          <p:cNvSpPr txBox="1"/>
          <p:nvPr>
            <p:ph type="body" sz="quarter" idx="1"/>
          </p:nvPr>
        </p:nvSpPr>
        <p:spPr>
          <a:xfrm>
            <a:off x="869626" y="1905000"/>
            <a:ext cx="8683317" cy="1772169"/>
          </a:xfrm>
          <a:prstGeom prst="rect">
            <a:avLst/>
          </a:prstGeom>
        </p:spPr>
        <p:txBody>
          <a:bodyPr/>
          <a:lstStyle/>
          <a:p>
            <a:pPr/>
            <a:r>
              <a:t>Vector quality</a:t>
            </a:r>
          </a:p>
        </p:txBody>
      </p:sp>
      <p:grpSp>
        <p:nvGrpSpPr>
          <p:cNvPr id="1413" name="Group"/>
          <p:cNvGrpSpPr/>
          <p:nvPr/>
        </p:nvGrpSpPr>
        <p:grpSpPr>
          <a:xfrm>
            <a:off x="7711784" y="4357290"/>
            <a:ext cx="1882334" cy="5591425"/>
            <a:chOff x="727676" y="0"/>
            <a:chExt cx="1882332" cy="5591424"/>
          </a:xfrm>
        </p:grpSpPr>
        <p:sp>
          <p:nvSpPr>
            <p:cNvPr id="1411" name="Rectangle"/>
            <p:cNvSpPr/>
            <p:nvPr/>
          </p:nvSpPr>
          <p:spPr>
            <a:xfrm>
              <a:off x="727676" y="0"/>
              <a:ext cx="1224666" cy="4419347"/>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412" name="StrokeAggregator"/>
            <p:cNvSpPr/>
            <p:nvPr/>
          </p:nvSpPr>
          <p:spPr>
            <a:xfrm>
              <a:off x="1340008" y="432142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defRPr sz="2500"/>
              </a:lvl1pPr>
            </a:lstStyle>
            <a:p>
              <a:pPr/>
              <a:r>
                <a:t>StrokeAggregator</a:t>
              </a:r>
            </a:p>
          </p:txBody>
        </p:sp>
      </p:grpSp>
      <p:grpSp>
        <p:nvGrpSpPr>
          <p:cNvPr id="1416" name="Group"/>
          <p:cNvGrpSpPr/>
          <p:nvPr/>
        </p:nvGrpSpPr>
        <p:grpSpPr>
          <a:xfrm>
            <a:off x="10983782" y="2911523"/>
            <a:ext cx="2039938" cy="6343044"/>
            <a:chOff x="0" y="0"/>
            <a:chExt cx="2039937" cy="6343043"/>
          </a:xfrm>
        </p:grpSpPr>
        <p:sp>
          <p:nvSpPr>
            <p:cNvPr id="1414" name="Rectangle"/>
            <p:cNvSpPr/>
            <p:nvPr/>
          </p:nvSpPr>
          <p:spPr>
            <a:xfrm>
              <a:off x="407636" y="0"/>
              <a:ext cx="1224666" cy="5844524"/>
            </a:xfrm>
            <a:prstGeom prst="rect">
              <a:avLst/>
            </a:prstGeom>
            <a:gradFill flip="none" rotWithShape="1">
              <a:gsLst>
                <a:gs pos="0">
                  <a:srgbClr val="80B860">
                    <a:alpha val="50000"/>
                  </a:srgbClr>
                </a:gs>
                <a:gs pos="50000">
                  <a:srgbClr val="6FB242">
                    <a:alpha val="50000"/>
                  </a:srgbClr>
                </a:gs>
                <a:gs pos="100000">
                  <a:srgbClr val="61A236">
                    <a:alpha val="50000"/>
                  </a:srgbClr>
                </a:gs>
              </a:gsLst>
              <a:lin ang="5400000" scaled="0"/>
            </a:gradFill>
            <a:ln w="3175" cap="flat">
              <a:solidFill>
                <a:schemeClr val="accent1">
                  <a:alpha val="50000"/>
                </a:schemeClr>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415" name="Ground Truth"/>
            <p:cNvSpPr txBox="1"/>
            <p:nvPr/>
          </p:nvSpPr>
          <p:spPr>
            <a:xfrm>
              <a:off x="-1" y="5808372"/>
              <a:ext cx="2039939" cy="5346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defRPr sz="2500"/>
              </a:lvl1pPr>
            </a:lstStyle>
            <a:p>
              <a:pPr/>
              <a:r>
                <a:t>Ground Truth</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2000"/>
                                  </p:stCondLst>
                                  <p:iterate type="el" backwards="0">
                                    <p:tmAbs val="0"/>
                                  </p:iterate>
                                  <p:childTnLst>
                                    <p:set>
                                      <p:cBhvr>
                                        <p:cTn id="6" fill="hold"/>
                                        <p:tgtEl>
                                          <p:spTgt spid="1416"/>
                                        </p:tgtEl>
                                        <p:attrNameLst>
                                          <p:attrName>style.visibility</p:attrName>
                                        </p:attrNameLst>
                                      </p:cBhvr>
                                      <p:to>
                                        <p:strVal val="visible"/>
                                      </p:to>
                                    </p:set>
                                    <p:animEffect filter="fade" transition="in">
                                      <p:cBhvr>
                                        <p:cTn id="7" dur="1000"/>
                                        <p:tgtEl>
                                          <p:spTgt spid="1416"/>
                                        </p:tgtEl>
                                      </p:cBhvr>
                                    </p:animEffect>
                                  </p:childTnLst>
                                </p:cTn>
                              </p:par>
                            </p:childTnLst>
                          </p:cTn>
                        </p:par>
                        <p:par>
                          <p:cTn id="8" fill="hold">
                            <p:stCondLst>
                              <p:cond delay="3000"/>
                            </p:stCondLst>
                            <p:childTnLst>
                              <p:par>
                                <p:cTn id="9" presetClass="entr" nodeType="afterEffect" presetID="10" grpId="2" fill="hold">
                                  <p:stCondLst>
                                    <p:cond delay="0"/>
                                  </p:stCondLst>
                                  <p:iterate type="el" backwards="0">
                                    <p:tmAbs val="0"/>
                                  </p:iterate>
                                  <p:childTnLst>
                                    <p:set>
                                      <p:cBhvr>
                                        <p:cTn id="10" fill="hold"/>
                                        <p:tgtEl>
                                          <p:spTgt spid="1413"/>
                                        </p:tgtEl>
                                        <p:attrNameLst>
                                          <p:attrName>style.visibility</p:attrName>
                                        </p:attrNameLst>
                                      </p:cBhvr>
                                      <p:to>
                                        <p:strVal val="visible"/>
                                      </p:to>
                                    </p:set>
                                    <p:animEffect filter="fade" transition="in">
                                      <p:cBhvr>
                                        <p:cTn id="11" dur="1000"/>
                                        <p:tgtEl>
                                          <p:spTgt spid="1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3" grpId="2"/>
      <p:bldP build="whole" bldLvl="1" animBg="1" rev="0" advAuto="0" spid="1416"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0" name="Benchmark"/>
          <p:cNvSpPr txBox="1"/>
          <p:nvPr>
            <p:ph type="title"/>
          </p:nvPr>
        </p:nvSpPr>
        <p:spPr>
          <a:prstGeom prst="rect">
            <a:avLst/>
          </a:prstGeom>
        </p:spPr>
        <p:txBody>
          <a:bodyPr/>
          <a:lstStyle/>
          <a:p>
            <a:pPr/>
            <a:r>
              <a:t>Benchmark</a:t>
            </a:r>
          </a:p>
        </p:txBody>
      </p:sp>
      <p:sp>
        <p:nvSpPr>
          <p:cNvPr id="1421" name="Vector quality"/>
          <p:cNvSpPr txBox="1"/>
          <p:nvPr>
            <p:ph type="body" sz="quarter" idx="1"/>
          </p:nvPr>
        </p:nvSpPr>
        <p:spPr>
          <a:xfrm>
            <a:off x="869626" y="1905000"/>
            <a:ext cx="8683317" cy="1772169"/>
          </a:xfrm>
          <a:prstGeom prst="rect">
            <a:avLst/>
          </a:prstGeom>
        </p:spPr>
        <p:txBody>
          <a:bodyPr/>
          <a:lstStyle/>
          <a:p>
            <a:pPr/>
            <a:r>
              <a:t>Vector quality</a:t>
            </a:r>
          </a:p>
        </p:txBody>
      </p:sp>
      <p:grpSp>
        <p:nvGrpSpPr>
          <p:cNvPr id="1424" name="Group"/>
          <p:cNvGrpSpPr/>
          <p:nvPr/>
        </p:nvGrpSpPr>
        <p:grpSpPr>
          <a:xfrm>
            <a:off x="413143" y="2700113"/>
            <a:ext cx="7364369" cy="5771377"/>
            <a:chOff x="0" y="0"/>
            <a:chExt cx="7364368" cy="5771375"/>
          </a:xfrm>
        </p:grpSpPr>
        <p:sp>
          <p:nvSpPr>
            <p:cNvPr id="1422" name="Junction Distances"/>
            <p:cNvSpPr/>
            <p:nvPr/>
          </p:nvSpPr>
          <p:spPr>
            <a:xfrm>
              <a:off x="0" y="0"/>
              <a:ext cx="7364369"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Junction Distances</a:t>
              </a:r>
            </a:p>
          </p:txBody>
        </p:sp>
        <p:pic>
          <p:nvPicPr>
            <p:cNvPr id="1423" name="Image" descr="Image"/>
            <p:cNvPicPr>
              <a:picLocks noChangeAspect="1"/>
            </p:cNvPicPr>
            <p:nvPr/>
          </p:nvPicPr>
          <p:blipFill>
            <a:blip r:embed="rId3">
              <a:extLst/>
            </a:blip>
            <a:stretch>
              <a:fillRect/>
            </a:stretch>
          </p:blipFill>
          <p:spPr>
            <a:xfrm>
              <a:off x="0" y="691375"/>
              <a:ext cx="7364369" cy="508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427" name="Group"/>
          <p:cNvGrpSpPr/>
          <p:nvPr/>
        </p:nvGrpSpPr>
        <p:grpSpPr>
          <a:xfrm>
            <a:off x="8278558" y="2700113"/>
            <a:ext cx="7564300" cy="5771377"/>
            <a:chOff x="0" y="0"/>
            <a:chExt cx="7564298" cy="5771375"/>
          </a:xfrm>
        </p:grpSpPr>
        <p:sp>
          <p:nvSpPr>
            <p:cNvPr id="1425" name="Open Endpoints"/>
            <p:cNvSpPr/>
            <p:nvPr/>
          </p:nvSpPr>
          <p:spPr>
            <a:xfrm>
              <a:off x="0" y="0"/>
              <a:ext cx="7564299"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Open Endpoints</a:t>
              </a:r>
            </a:p>
          </p:txBody>
        </p:sp>
        <p:pic>
          <p:nvPicPr>
            <p:cNvPr id="1426" name="Image" descr="Image"/>
            <p:cNvPicPr>
              <a:picLocks noChangeAspect="1"/>
            </p:cNvPicPr>
            <p:nvPr/>
          </p:nvPicPr>
          <p:blipFill>
            <a:blip r:embed="rId4">
              <a:extLst/>
            </a:blip>
            <a:stretch>
              <a:fillRect/>
            </a:stretch>
          </p:blipFill>
          <p:spPr>
            <a:xfrm>
              <a:off x="0" y="691375"/>
              <a:ext cx="7564299" cy="5080001"/>
            </a:xfrm>
            <a:prstGeom prst="rect">
              <a:avLst/>
            </a:prstGeom>
            <a:ln w="12700" cap="flat">
              <a:noFill/>
              <a:miter lim="400000"/>
            </a:ln>
            <a:effectLst>
              <a:outerShdw sx="100000" sy="100000" kx="0" ky="0" algn="b" rotWithShape="0" blurRad="190500" dist="8455" dir="5400000">
                <a:srgbClr val="000000"/>
              </a:outerShdw>
            </a:effectLst>
          </p:spPr>
        </p:pic>
      </p:grpSp>
      <p:sp>
        <p:nvSpPr>
          <p:cNvPr id="1428" name="Line"/>
          <p:cNvSpPr/>
          <p:nvPr/>
        </p:nvSpPr>
        <p:spPr>
          <a:xfrm>
            <a:off x="6765252" y="4345528"/>
            <a:ext cx="487403"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429" name="Line"/>
          <p:cNvSpPr/>
          <p:nvPr/>
        </p:nvSpPr>
        <p:spPr>
          <a:xfrm>
            <a:off x="5216864" y="5611595"/>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0" name="Line"/>
          <p:cNvSpPr/>
          <p:nvPr/>
        </p:nvSpPr>
        <p:spPr>
          <a:xfrm>
            <a:off x="4406975" y="6472914"/>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1" name="Line"/>
          <p:cNvSpPr/>
          <p:nvPr/>
        </p:nvSpPr>
        <p:spPr>
          <a:xfrm>
            <a:off x="3660586" y="7524418"/>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2" name="Line"/>
          <p:cNvSpPr/>
          <p:nvPr/>
        </p:nvSpPr>
        <p:spPr>
          <a:xfrm>
            <a:off x="659811" y="5131276"/>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3" name="Line"/>
          <p:cNvSpPr/>
          <p:nvPr/>
        </p:nvSpPr>
        <p:spPr>
          <a:xfrm>
            <a:off x="1444772" y="5611595"/>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4" name="Line"/>
          <p:cNvSpPr/>
          <p:nvPr/>
        </p:nvSpPr>
        <p:spPr>
          <a:xfrm>
            <a:off x="2204412" y="6675878"/>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5" name="Line"/>
          <p:cNvSpPr/>
          <p:nvPr/>
        </p:nvSpPr>
        <p:spPr>
          <a:xfrm>
            <a:off x="2888089" y="6853127"/>
            <a:ext cx="487403"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6" name="Line"/>
          <p:cNvSpPr/>
          <p:nvPr/>
        </p:nvSpPr>
        <p:spPr>
          <a:xfrm>
            <a:off x="14488652" y="6083889"/>
            <a:ext cx="487403"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437" name="Line"/>
          <p:cNvSpPr/>
          <p:nvPr/>
        </p:nvSpPr>
        <p:spPr>
          <a:xfrm>
            <a:off x="11817005" y="7524418"/>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8" name="Line"/>
          <p:cNvSpPr/>
          <p:nvPr/>
        </p:nvSpPr>
        <p:spPr>
          <a:xfrm>
            <a:off x="10475368" y="7043706"/>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39" name="Line"/>
          <p:cNvSpPr/>
          <p:nvPr/>
        </p:nvSpPr>
        <p:spPr>
          <a:xfrm>
            <a:off x="9120952" y="7360812"/>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
        <p:nvSpPr>
          <p:cNvPr id="1440" name="Line"/>
          <p:cNvSpPr/>
          <p:nvPr/>
        </p:nvSpPr>
        <p:spPr>
          <a:xfrm>
            <a:off x="9817406" y="7310012"/>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428"/>
                                        </p:tgtEl>
                                        <p:attrNameLst>
                                          <p:attrName>style.visibility</p:attrName>
                                        </p:attrNameLst>
                                      </p:cBhvr>
                                      <p:to>
                                        <p:strVal val="visible"/>
                                      </p:to>
                                    </p:set>
                                    <p:animEffect filter="wipe(left)" transition="in">
                                      <p:cBhvr>
                                        <p:cTn id="7" dur="500"/>
                                        <p:tgtEl>
                                          <p:spTgt spid="1428"/>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1429"/>
                                        </p:tgtEl>
                                        <p:attrNameLst>
                                          <p:attrName>style.visibility</p:attrName>
                                        </p:attrNameLst>
                                      </p:cBhvr>
                                      <p:to>
                                        <p:strVal val="visible"/>
                                      </p:to>
                                    </p:set>
                                    <p:animEffect filter="wipe(left)" transition="in">
                                      <p:cBhvr>
                                        <p:cTn id="11" dur="500"/>
                                        <p:tgtEl>
                                          <p:spTgt spid="1429"/>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1430"/>
                                        </p:tgtEl>
                                        <p:attrNameLst>
                                          <p:attrName>style.visibility</p:attrName>
                                        </p:attrNameLst>
                                      </p:cBhvr>
                                      <p:to>
                                        <p:strVal val="visible"/>
                                      </p:to>
                                    </p:set>
                                    <p:animEffect filter="wipe(left)" transition="in">
                                      <p:cBhvr>
                                        <p:cTn id="15" dur="500"/>
                                        <p:tgtEl>
                                          <p:spTgt spid="1430"/>
                                        </p:tgtEl>
                                      </p:cBhvr>
                                    </p:animEffect>
                                  </p:childTnLst>
                                </p:cTn>
                              </p:par>
                            </p:childTnLst>
                          </p:cTn>
                        </p:par>
                        <p:par>
                          <p:cTn id="16" fill="hold">
                            <p:stCondLst>
                              <p:cond delay="1500"/>
                            </p:stCondLst>
                            <p:childTnLst>
                              <p:par>
                                <p:cTn id="17" presetClass="entr" nodeType="afterEffect" presetSubtype="8" presetID="22" grpId="4" fill="hold">
                                  <p:stCondLst>
                                    <p:cond delay="0"/>
                                  </p:stCondLst>
                                  <p:iterate type="el" backwards="0">
                                    <p:tmAbs val="0"/>
                                  </p:iterate>
                                  <p:childTnLst>
                                    <p:set>
                                      <p:cBhvr>
                                        <p:cTn id="18" fill="hold"/>
                                        <p:tgtEl>
                                          <p:spTgt spid="1431"/>
                                        </p:tgtEl>
                                        <p:attrNameLst>
                                          <p:attrName>style.visibility</p:attrName>
                                        </p:attrNameLst>
                                      </p:cBhvr>
                                      <p:to>
                                        <p:strVal val="visible"/>
                                      </p:to>
                                    </p:set>
                                    <p:animEffect filter="wipe(left)" transition="in">
                                      <p:cBhvr>
                                        <p:cTn id="19" dur="500"/>
                                        <p:tgtEl>
                                          <p:spTgt spid="1431"/>
                                        </p:tgtEl>
                                      </p:cBhvr>
                                    </p:animEffect>
                                  </p:childTnLst>
                                </p:cTn>
                              </p:par>
                            </p:childTnLst>
                          </p:cTn>
                        </p:par>
                        <p:par>
                          <p:cTn id="20" fill="hold">
                            <p:stCondLst>
                              <p:cond delay="2000"/>
                            </p:stCondLst>
                            <p:childTnLst>
                              <p:par>
                                <p:cTn id="21" presetClass="entr" nodeType="afterEffect" presetSubtype="8" presetID="22" grpId="5" fill="hold">
                                  <p:stCondLst>
                                    <p:cond delay="0"/>
                                  </p:stCondLst>
                                  <p:iterate type="el" backwards="0">
                                    <p:tmAbs val="0"/>
                                  </p:iterate>
                                  <p:childTnLst>
                                    <p:set>
                                      <p:cBhvr>
                                        <p:cTn id="22" fill="hold"/>
                                        <p:tgtEl>
                                          <p:spTgt spid="1432"/>
                                        </p:tgtEl>
                                        <p:attrNameLst>
                                          <p:attrName>style.visibility</p:attrName>
                                        </p:attrNameLst>
                                      </p:cBhvr>
                                      <p:to>
                                        <p:strVal val="visible"/>
                                      </p:to>
                                    </p:set>
                                    <p:animEffect filter="wipe(left)" transition="in">
                                      <p:cBhvr>
                                        <p:cTn id="23" dur="500"/>
                                        <p:tgtEl>
                                          <p:spTgt spid="1432"/>
                                        </p:tgtEl>
                                      </p:cBhvr>
                                    </p:animEffect>
                                  </p:childTnLst>
                                </p:cTn>
                              </p:par>
                            </p:childTnLst>
                          </p:cTn>
                        </p:par>
                        <p:par>
                          <p:cTn id="24" fill="hold">
                            <p:stCondLst>
                              <p:cond delay="2500"/>
                            </p:stCondLst>
                            <p:childTnLst>
                              <p:par>
                                <p:cTn id="25" presetClass="entr" nodeType="afterEffect" presetSubtype="8" presetID="22" grpId="6" fill="hold">
                                  <p:stCondLst>
                                    <p:cond delay="0"/>
                                  </p:stCondLst>
                                  <p:iterate type="el" backwards="0">
                                    <p:tmAbs val="0"/>
                                  </p:iterate>
                                  <p:childTnLst>
                                    <p:set>
                                      <p:cBhvr>
                                        <p:cTn id="26" fill="hold"/>
                                        <p:tgtEl>
                                          <p:spTgt spid="1433"/>
                                        </p:tgtEl>
                                        <p:attrNameLst>
                                          <p:attrName>style.visibility</p:attrName>
                                        </p:attrNameLst>
                                      </p:cBhvr>
                                      <p:to>
                                        <p:strVal val="visible"/>
                                      </p:to>
                                    </p:set>
                                    <p:animEffect filter="wipe(left)" transition="in">
                                      <p:cBhvr>
                                        <p:cTn id="27" dur="500"/>
                                        <p:tgtEl>
                                          <p:spTgt spid="1433"/>
                                        </p:tgtEl>
                                      </p:cBhvr>
                                    </p:animEffect>
                                  </p:childTnLst>
                                </p:cTn>
                              </p:par>
                            </p:childTnLst>
                          </p:cTn>
                        </p:par>
                        <p:par>
                          <p:cTn id="28" fill="hold">
                            <p:stCondLst>
                              <p:cond delay="3000"/>
                            </p:stCondLst>
                            <p:childTnLst>
                              <p:par>
                                <p:cTn id="29" presetClass="entr" nodeType="afterEffect" presetSubtype="8" presetID="22" grpId="7" fill="hold">
                                  <p:stCondLst>
                                    <p:cond delay="0"/>
                                  </p:stCondLst>
                                  <p:iterate type="el" backwards="0">
                                    <p:tmAbs val="0"/>
                                  </p:iterate>
                                  <p:childTnLst>
                                    <p:set>
                                      <p:cBhvr>
                                        <p:cTn id="30" fill="hold"/>
                                        <p:tgtEl>
                                          <p:spTgt spid="1434"/>
                                        </p:tgtEl>
                                        <p:attrNameLst>
                                          <p:attrName>style.visibility</p:attrName>
                                        </p:attrNameLst>
                                      </p:cBhvr>
                                      <p:to>
                                        <p:strVal val="visible"/>
                                      </p:to>
                                    </p:set>
                                    <p:animEffect filter="wipe(left)" transition="in">
                                      <p:cBhvr>
                                        <p:cTn id="31" dur="500"/>
                                        <p:tgtEl>
                                          <p:spTgt spid="1434"/>
                                        </p:tgtEl>
                                      </p:cBhvr>
                                    </p:animEffect>
                                  </p:childTnLst>
                                </p:cTn>
                              </p:par>
                            </p:childTnLst>
                          </p:cTn>
                        </p:par>
                        <p:par>
                          <p:cTn id="32" fill="hold">
                            <p:stCondLst>
                              <p:cond delay="3500"/>
                            </p:stCondLst>
                            <p:childTnLst>
                              <p:par>
                                <p:cTn id="33" presetClass="entr" nodeType="afterEffect" presetSubtype="8" presetID="22" grpId="8" fill="hold">
                                  <p:stCondLst>
                                    <p:cond delay="0"/>
                                  </p:stCondLst>
                                  <p:iterate type="el" backwards="0">
                                    <p:tmAbs val="0"/>
                                  </p:iterate>
                                  <p:childTnLst>
                                    <p:set>
                                      <p:cBhvr>
                                        <p:cTn id="34" fill="hold"/>
                                        <p:tgtEl>
                                          <p:spTgt spid="1435"/>
                                        </p:tgtEl>
                                        <p:attrNameLst>
                                          <p:attrName>style.visibility</p:attrName>
                                        </p:attrNameLst>
                                      </p:cBhvr>
                                      <p:to>
                                        <p:strVal val="visible"/>
                                      </p:to>
                                    </p:set>
                                    <p:animEffect filter="wipe(left)" transition="in">
                                      <p:cBhvr>
                                        <p:cTn id="35" dur="500"/>
                                        <p:tgtEl>
                                          <p:spTgt spid="1435"/>
                                        </p:tgtEl>
                                      </p:cBhvr>
                                    </p:animEffect>
                                  </p:childTnLst>
                                </p:cTn>
                              </p:par>
                            </p:childTnLst>
                          </p:cTn>
                        </p:par>
                        <p:par>
                          <p:cTn id="36" fill="hold">
                            <p:stCondLst>
                              <p:cond delay="4000"/>
                            </p:stCondLst>
                            <p:childTnLst>
                              <p:par>
                                <p:cTn id="37" presetClass="entr" nodeType="afterEffect" presetSubtype="8" presetID="22" grpId="9" fill="hold">
                                  <p:stCondLst>
                                    <p:cond delay="0"/>
                                  </p:stCondLst>
                                  <p:iterate type="el" backwards="0">
                                    <p:tmAbs val="0"/>
                                  </p:iterate>
                                  <p:childTnLst>
                                    <p:set>
                                      <p:cBhvr>
                                        <p:cTn id="38" fill="hold"/>
                                        <p:tgtEl>
                                          <p:spTgt spid="1436"/>
                                        </p:tgtEl>
                                        <p:attrNameLst>
                                          <p:attrName>style.visibility</p:attrName>
                                        </p:attrNameLst>
                                      </p:cBhvr>
                                      <p:to>
                                        <p:strVal val="visible"/>
                                      </p:to>
                                    </p:set>
                                    <p:animEffect filter="wipe(left)" transition="in">
                                      <p:cBhvr>
                                        <p:cTn id="39" dur="500"/>
                                        <p:tgtEl>
                                          <p:spTgt spid="1436"/>
                                        </p:tgtEl>
                                      </p:cBhvr>
                                    </p:animEffect>
                                  </p:childTnLst>
                                </p:cTn>
                              </p:par>
                            </p:childTnLst>
                          </p:cTn>
                        </p:par>
                        <p:par>
                          <p:cTn id="40" fill="hold">
                            <p:stCondLst>
                              <p:cond delay="4500"/>
                            </p:stCondLst>
                            <p:childTnLst>
                              <p:par>
                                <p:cTn id="41" presetClass="entr" nodeType="afterEffect" presetSubtype="8" presetID="22" grpId="10" fill="hold">
                                  <p:stCondLst>
                                    <p:cond delay="0"/>
                                  </p:stCondLst>
                                  <p:iterate type="el" backwards="0">
                                    <p:tmAbs val="0"/>
                                  </p:iterate>
                                  <p:childTnLst>
                                    <p:set>
                                      <p:cBhvr>
                                        <p:cTn id="42" fill="hold"/>
                                        <p:tgtEl>
                                          <p:spTgt spid="1437"/>
                                        </p:tgtEl>
                                        <p:attrNameLst>
                                          <p:attrName>style.visibility</p:attrName>
                                        </p:attrNameLst>
                                      </p:cBhvr>
                                      <p:to>
                                        <p:strVal val="visible"/>
                                      </p:to>
                                    </p:set>
                                    <p:animEffect filter="wipe(left)" transition="in">
                                      <p:cBhvr>
                                        <p:cTn id="43" dur="500"/>
                                        <p:tgtEl>
                                          <p:spTgt spid="1437"/>
                                        </p:tgtEl>
                                      </p:cBhvr>
                                    </p:animEffect>
                                  </p:childTnLst>
                                </p:cTn>
                              </p:par>
                            </p:childTnLst>
                          </p:cTn>
                        </p:par>
                        <p:par>
                          <p:cTn id="44" fill="hold">
                            <p:stCondLst>
                              <p:cond delay="5000"/>
                            </p:stCondLst>
                            <p:childTnLst>
                              <p:par>
                                <p:cTn id="45" presetClass="entr" nodeType="afterEffect" presetSubtype="8" presetID="22" grpId="11" fill="hold">
                                  <p:stCondLst>
                                    <p:cond delay="0"/>
                                  </p:stCondLst>
                                  <p:iterate type="el" backwards="0">
                                    <p:tmAbs val="0"/>
                                  </p:iterate>
                                  <p:childTnLst>
                                    <p:set>
                                      <p:cBhvr>
                                        <p:cTn id="46" fill="hold"/>
                                        <p:tgtEl>
                                          <p:spTgt spid="1438"/>
                                        </p:tgtEl>
                                        <p:attrNameLst>
                                          <p:attrName>style.visibility</p:attrName>
                                        </p:attrNameLst>
                                      </p:cBhvr>
                                      <p:to>
                                        <p:strVal val="visible"/>
                                      </p:to>
                                    </p:set>
                                    <p:animEffect filter="wipe(left)" transition="in">
                                      <p:cBhvr>
                                        <p:cTn id="47" dur="500"/>
                                        <p:tgtEl>
                                          <p:spTgt spid="1438"/>
                                        </p:tgtEl>
                                      </p:cBhvr>
                                    </p:animEffect>
                                  </p:childTnLst>
                                </p:cTn>
                              </p:par>
                            </p:childTnLst>
                          </p:cTn>
                        </p:par>
                        <p:par>
                          <p:cTn id="48" fill="hold">
                            <p:stCondLst>
                              <p:cond delay="5500"/>
                            </p:stCondLst>
                            <p:childTnLst>
                              <p:par>
                                <p:cTn id="49" presetClass="entr" nodeType="afterEffect" presetSubtype="8" presetID="22" grpId="12" fill="hold">
                                  <p:stCondLst>
                                    <p:cond delay="0"/>
                                  </p:stCondLst>
                                  <p:iterate type="el" backwards="0">
                                    <p:tmAbs val="0"/>
                                  </p:iterate>
                                  <p:childTnLst>
                                    <p:set>
                                      <p:cBhvr>
                                        <p:cTn id="50" fill="hold"/>
                                        <p:tgtEl>
                                          <p:spTgt spid="1439"/>
                                        </p:tgtEl>
                                        <p:attrNameLst>
                                          <p:attrName>style.visibility</p:attrName>
                                        </p:attrNameLst>
                                      </p:cBhvr>
                                      <p:to>
                                        <p:strVal val="visible"/>
                                      </p:to>
                                    </p:set>
                                    <p:animEffect filter="wipe(left)" transition="in">
                                      <p:cBhvr>
                                        <p:cTn id="51" dur="500"/>
                                        <p:tgtEl>
                                          <p:spTgt spid="1439"/>
                                        </p:tgtEl>
                                      </p:cBhvr>
                                    </p:animEffect>
                                  </p:childTnLst>
                                </p:cTn>
                              </p:par>
                            </p:childTnLst>
                          </p:cTn>
                        </p:par>
                        <p:par>
                          <p:cTn id="52" fill="hold">
                            <p:stCondLst>
                              <p:cond delay="6000"/>
                            </p:stCondLst>
                            <p:childTnLst>
                              <p:par>
                                <p:cTn id="53" presetClass="entr" nodeType="afterEffect" presetSubtype="8" presetID="22" grpId="13" fill="hold">
                                  <p:stCondLst>
                                    <p:cond delay="0"/>
                                  </p:stCondLst>
                                  <p:iterate type="el" backwards="0">
                                    <p:tmAbs val="0"/>
                                  </p:iterate>
                                  <p:childTnLst>
                                    <p:set>
                                      <p:cBhvr>
                                        <p:cTn id="54" fill="hold"/>
                                        <p:tgtEl>
                                          <p:spTgt spid="1440"/>
                                        </p:tgtEl>
                                        <p:attrNameLst>
                                          <p:attrName>style.visibility</p:attrName>
                                        </p:attrNameLst>
                                      </p:cBhvr>
                                      <p:to>
                                        <p:strVal val="visible"/>
                                      </p:to>
                                    </p:set>
                                    <p:animEffect filter="wipe(left)" transition="in">
                                      <p:cBhvr>
                                        <p:cTn id="55" dur="500"/>
                                        <p:tgtEl>
                                          <p:spTgt spid="1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5" grpId="8"/>
      <p:bldP build="whole" bldLvl="1" animBg="1" rev="0" advAuto="0" spid="1436" grpId="9"/>
      <p:bldP build="whole" bldLvl="1" animBg="1" rev="0" advAuto="0" spid="1437" grpId="10"/>
      <p:bldP build="whole" bldLvl="1" animBg="1" rev="0" advAuto="0" spid="1433" grpId="6"/>
      <p:bldP build="whole" bldLvl="1" animBg="1" rev="0" advAuto="0" spid="1431" grpId="4"/>
      <p:bldP build="whole" bldLvl="1" animBg="1" rev="0" advAuto="0" spid="1440" grpId="13"/>
      <p:bldP build="whole" bldLvl="1" animBg="1" rev="0" advAuto="0" spid="1438" grpId="11"/>
      <p:bldP build="whole" bldLvl="1" animBg="1" rev="0" advAuto="0" spid="1429" grpId="2"/>
      <p:bldP build="whole" bldLvl="1" animBg="1" rev="0" advAuto="0" spid="1434" grpId="7"/>
      <p:bldP build="whole" bldLvl="1" animBg="1" rev="0" advAuto="0" spid="1428" grpId="1"/>
      <p:bldP build="whole" bldLvl="1" animBg="1" rev="0" advAuto="0" spid="1430" grpId="3"/>
      <p:bldP build="whole" bldLvl="1" animBg="1" rev="0" advAuto="0" spid="1439" grpId="12"/>
      <p:bldP build="whole" bldLvl="1" animBg="1" rev="0" advAuto="0" spid="1432" grpId="5"/>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6" name="Group"/>
          <p:cNvGrpSpPr/>
          <p:nvPr/>
        </p:nvGrpSpPr>
        <p:grpSpPr>
          <a:xfrm>
            <a:off x="869561" y="2999968"/>
            <a:ext cx="6660210" cy="5771377"/>
            <a:chOff x="0" y="0"/>
            <a:chExt cx="6660208" cy="5771375"/>
          </a:xfrm>
        </p:grpSpPr>
        <p:sp>
          <p:nvSpPr>
            <p:cNvPr id="1444" name="Failure Rate"/>
            <p:cNvSpPr/>
            <p:nvPr/>
          </p:nvSpPr>
          <p:spPr>
            <a:xfrm>
              <a:off x="0" y="0"/>
              <a:ext cx="6660209"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Failure Rate</a:t>
              </a:r>
            </a:p>
          </p:txBody>
        </p:sp>
        <p:pic>
          <p:nvPicPr>
            <p:cNvPr id="1445" name="Image" descr="Image"/>
            <p:cNvPicPr>
              <a:picLocks noChangeAspect="1"/>
            </p:cNvPicPr>
            <p:nvPr/>
          </p:nvPicPr>
          <p:blipFill>
            <a:blip r:embed="rId3">
              <a:extLst/>
            </a:blip>
            <a:stretch>
              <a:fillRect/>
            </a:stretch>
          </p:blipFill>
          <p:spPr>
            <a:xfrm>
              <a:off x="0" y="691375"/>
              <a:ext cx="6660209" cy="5080001"/>
            </a:xfrm>
            <a:prstGeom prst="rect">
              <a:avLst/>
            </a:prstGeom>
            <a:ln w="12700" cap="flat">
              <a:noFill/>
              <a:miter lim="400000"/>
            </a:ln>
            <a:effectLst>
              <a:outerShdw sx="100000" sy="100000" kx="0" ky="0" algn="b" rotWithShape="0" blurRad="190500" dist="8455" dir="5400000">
                <a:srgbClr val="000000"/>
              </a:outerShdw>
            </a:effectLst>
          </p:spPr>
        </p:pic>
      </p:grpSp>
      <p:sp>
        <p:nvSpPr>
          <p:cNvPr id="1447" name="Benchmark"/>
          <p:cNvSpPr txBox="1"/>
          <p:nvPr>
            <p:ph type="title"/>
          </p:nvPr>
        </p:nvSpPr>
        <p:spPr>
          <a:prstGeom prst="rect">
            <a:avLst/>
          </a:prstGeom>
        </p:spPr>
        <p:txBody>
          <a:bodyPr/>
          <a:lstStyle/>
          <a:p>
            <a:pPr/>
            <a:r>
              <a:t>Benchmark</a:t>
            </a:r>
          </a:p>
        </p:txBody>
      </p:sp>
      <p:grpSp>
        <p:nvGrpSpPr>
          <p:cNvPr id="1450" name="Group"/>
          <p:cNvGrpSpPr/>
          <p:nvPr/>
        </p:nvGrpSpPr>
        <p:grpSpPr>
          <a:xfrm>
            <a:off x="8054588" y="2999968"/>
            <a:ext cx="7331850" cy="5771377"/>
            <a:chOff x="0" y="0"/>
            <a:chExt cx="7331848" cy="5771375"/>
          </a:xfrm>
        </p:grpSpPr>
        <p:sp>
          <p:nvSpPr>
            <p:cNvPr id="1448" name="Running Time"/>
            <p:cNvSpPr/>
            <p:nvPr/>
          </p:nvSpPr>
          <p:spPr>
            <a:xfrm>
              <a:off x="0" y="0"/>
              <a:ext cx="7331849"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Running Time</a:t>
              </a:r>
            </a:p>
          </p:txBody>
        </p:sp>
        <p:pic>
          <p:nvPicPr>
            <p:cNvPr id="1449" name="Image" descr="Image"/>
            <p:cNvPicPr>
              <a:picLocks noChangeAspect="1"/>
            </p:cNvPicPr>
            <p:nvPr/>
          </p:nvPicPr>
          <p:blipFill>
            <a:blip r:embed="rId4">
              <a:extLst/>
            </a:blip>
            <a:stretch>
              <a:fillRect/>
            </a:stretch>
          </p:blipFill>
          <p:spPr>
            <a:xfrm>
              <a:off x="0" y="691375"/>
              <a:ext cx="7331849" cy="5080001"/>
            </a:xfrm>
            <a:prstGeom prst="rect">
              <a:avLst/>
            </a:prstGeom>
            <a:ln w="12700" cap="flat">
              <a:noFill/>
              <a:miter lim="400000"/>
            </a:ln>
            <a:effectLst>
              <a:outerShdw sx="100000" sy="100000" kx="0" ky="0" algn="b" rotWithShape="0" blurRad="190500" dist="8455" dir="5400000">
                <a:srgbClr val="000000"/>
              </a:outerShdw>
            </a:effectLst>
          </p:spPr>
        </p:pic>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4" name="Benchmark"/>
          <p:cNvSpPr txBox="1"/>
          <p:nvPr>
            <p:ph type="title"/>
          </p:nvPr>
        </p:nvSpPr>
        <p:spPr>
          <a:prstGeom prst="rect">
            <a:avLst/>
          </a:prstGeom>
        </p:spPr>
        <p:txBody>
          <a:bodyPr/>
          <a:lstStyle/>
          <a:p>
            <a:pPr/>
            <a:r>
              <a:t>Benchmark</a:t>
            </a:r>
          </a:p>
        </p:txBody>
      </p:sp>
      <p:sp>
        <p:nvSpPr>
          <p:cNvPr id="1455" name="Ambiguity…"/>
          <p:cNvSpPr txBox="1"/>
          <p:nvPr>
            <p:ph type="body" sz="half" idx="1"/>
          </p:nvPr>
        </p:nvSpPr>
        <p:spPr>
          <a:xfrm>
            <a:off x="869626" y="2400886"/>
            <a:ext cx="5734586" cy="5679861"/>
          </a:xfrm>
          <a:prstGeom prst="rect">
            <a:avLst/>
          </a:prstGeom>
        </p:spPr>
        <p:txBody>
          <a:bodyPr/>
          <a:lstStyle/>
          <a:p>
            <a:pPr>
              <a:lnSpc>
                <a:spcPct val="150000"/>
              </a:lnSpc>
            </a:pPr>
            <a:r>
              <a:t>Ambiguity</a:t>
            </a:r>
          </a:p>
          <a:p>
            <a:pPr lvl="1" marL="636814" indent="-293914">
              <a:lnSpc>
                <a:spcPct val="150000"/>
              </a:lnSpc>
            </a:pPr>
            <a:r>
              <a:t>How much do humans agree on the cleaned sketch?</a:t>
            </a:r>
          </a:p>
          <a:p>
            <a:pPr lvl="1" marL="636814" indent="-293914">
              <a:lnSpc>
                <a:spcPct val="150000"/>
              </a:lnSpc>
            </a:pPr>
            <a:r>
              <a:t>Similarity between the multiple ground truths</a:t>
            </a:r>
          </a:p>
        </p:txBody>
      </p:sp>
      <p:pic>
        <p:nvPicPr>
          <p:cNvPr id="1456" name="Image" descr="Image"/>
          <p:cNvPicPr>
            <a:picLocks noChangeAspect="1"/>
          </p:cNvPicPr>
          <p:nvPr/>
        </p:nvPicPr>
        <p:blipFill>
          <a:blip r:embed="rId3">
            <a:extLst/>
          </a:blip>
          <a:stretch>
            <a:fillRect/>
          </a:stretch>
        </p:blipFill>
        <p:spPr>
          <a:xfrm>
            <a:off x="6154103" y="2700816"/>
            <a:ext cx="9535837" cy="5080001"/>
          </a:xfrm>
          <a:prstGeom prst="rect">
            <a:avLst/>
          </a:prstGeom>
          <a:ln w="12700">
            <a:miter lim="400000"/>
          </a:ln>
          <a:effectLst>
            <a:outerShdw sx="100000" sy="100000" kx="0" ky="0" algn="b" rotWithShape="0" blurRad="190500" dist="8455" dir="5400000">
              <a:srgbClr val="000000"/>
            </a:outerShdw>
          </a:effectLst>
        </p:spPr>
      </p:pic>
      <p:pic>
        <p:nvPicPr>
          <p:cNvPr id="1457" name="Image" descr="Image"/>
          <p:cNvPicPr>
            <a:picLocks noChangeAspect="0"/>
          </p:cNvPicPr>
          <p:nvPr/>
        </p:nvPicPr>
        <p:blipFill>
          <a:blip r:embed="rId4">
            <a:extLst/>
          </a:blip>
          <a:stretch>
            <a:fillRect/>
          </a:stretch>
        </p:blipFill>
        <p:spPr>
          <a:xfrm>
            <a:off x="6431842" y="2803151"/>
            <a:ext cx="381001" cy="381001"/>
          </a:xfrm>
          <a:prstGeom prst="rect">
            <a:avLst/>
          </a:prstGeom>
          <a:ln w="12700">
            <a:miter lim="400000"/>
          </a:ln>
        </p:spPr>
      </p:pic>
      <p:sp>
        <p:nvSpPr>
          <p:cNvPr id="1458" name="Arrow"/>
          <p:cNvSpPr/>
          <p:nvPr/>
        </p:nvSpPr>
        <p:spPr>
          <a:xfrm rot="19925878">
            <a:off x="14223858" y="7084093"/>
            <a:ext cx="711843" cy="361101"/>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459" name="Rough Sketch"/>
          <p:cNvSpPr txBox="1"/>
          <p:nvPr/>
        </p:nvSpPr>
        <p:spPr>
          <a:xfrm>
            <a:off x="6927405" y="7301234"/>
            <a:ext cx="1557627"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latin typeface="+mn-lt"/>
                <a:ea typeface="+mn-ea"/>
                <a:cs typeface="+mn-cs"/>
                <a:sym typeface="Calibri"/>
              </a:defRPr>
            </a:lvl1pPr>
          </a:lstStyle>
          <a:p>
            <a:pPr/>
            <a:r>
              <a:t>Rough Sketch</a:t>
            </a:r>
          </a:p>
        </p:txBody>
      </p:sp>
      <p:sp>
        <p:nvSpPr>
          <p:cNvPr id="1460" name="Multiple Ground Truths"/>
          <p:cNvSpPr txBox="1"/>
          <p:nvPr/>
        </p:nvSpPr>
        <p:spPr>
          <a:xfrm>
            <a:off x="9629408" y="7301234"/>
            <a:ext cx="2585226" cy="467361"/>
          </a:xfrm>
          <a:prstGeom prst="rect">
            <a:avLst/>
          </a:prstGeom>
          <a:ln w="12700">
            <a:miter lim="400000"/>
          </a:ln>
          <a:extLst>
            <a:ext uri="{C572A759-6A51-4108-AA02-DFA0A04FC94B}">
              <ma14:wrappingTextBoxFlag xmlns:ma14="http://schemas.microsoft.com/office/mac/drawingml/2011/main" val="1"/>
            </a:ext>
          </a:extLst>
        </p:spPr>
        <p:txBody>
          <a:bodyPr lIns="81279" tIns="81279" rIns="81279" bIns="81279">
            <a:spAutoFit/>
          </a:bodyPr>
          <a:lstStyle>
            <a:lvl1pPr algn="l">
              <a:defRPr sz="2000">
                <a:latin typeface="+mn-lt"/>
                <a:ea typeface="+mn-ea"/>
                <a:cs typeface="+mn-cs"/>
                <a:sym typeface="Calibri"/>
              </a:defRPr>
            </a:lvl1pPr>
          </a:lstStyle>
          <a:p>
            <a:pPr/>
            <a:r>
              <a:t>Multiple Ground Truths</a:t>
            </a:r>
          </a:p>
        </p:txBody>
      </p:sp>
      <p:sp>
        <p:nvSpPr>
          <p:cNvPr id="1461" name="Arrow"/>
          <p:cNvSpPr/>
          <p:nvPr/>
        </p:nvSpPr>
        <p:spPr>
          <a:xfrm rot="8768654">
            <a:off x="13529000" y="4959167"/>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55">
                                            <p:txEl>
                                              <p:pRg st="1" end="1"/>
                                            </p:txEl>
                                          </p:spTgt>
                                        </p:tgtEl>
                                        <p:attrNameLst>
                                          <p:attrName>style.visibility</p:attrName>
                                        </p:attrNameLst>
                                      </p:cBhvr>
                                      <p:to>
                                        <p:strVal val="visible"/>
                                      </p:to>
                                    </p:set>
                                    <p:animEffect filter="fade" transition="in">
                                      <p:cBhvr>
                                        <p:cTn id="7" dur="500"/>
                                        <p:tgtEl>
                                          <p:spTgt spid="14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455">
                                            <p:txEl>
                                              <p:pRg st="2" end="2"/>
                                            </p:txEl>
                                          </p:spTgt>
                                        </p:tgtEl>
                                        <p:attrNameLst>
                                          <p:attrName>style.visibility</p:attrName>
                                        </p:attrNameLst>
                                      </p:cBhvr>
                                      <p:to>
                                        <p:strVal val="visible"/>
                                      </p:to>
                                    </p:set>
                                    <p:animEffect filter="fade" transition="in">
                                      <p:cBhvr>
                                        <p:cTn id="12" dur="500"/>
                                        <p:tgtEl>
                                          <p:spTgt spid="1455">
                                            <p:txEl>
                                              <p:pRg st="2" end="2"/>
                                            </p:txEl>
                                          </p:spTgt>
                                        </p:tgtEl>
                                      </p:cBhvr>
                                    </p:animEffect>
                                  </p:childTnLst>
                                </p:cTn>
                              </p:par>
                            </p:childTnLst>
                          </p:cTn>
                        </p:par>
                        <p:par>
                          <p:cTn id="13" fill="hold">
                            <p:stCondLst>
                              <p:cond delay="500"/>
                            </p:stCondLst>
                            <p:childTnLst>
                              <p:par>
                                <p:cTn id="14" presetClass="entr" nodeType="afterEffect" presetID="10" grpId="2" fill="hold">
                                  <p:stCondLst>
                                    <p:cond delay="0"/>
                                  </p:stCondLst>
                                  <p:iterate type="el" backwards="0">
                                    <p:tmAbs val="0"/>
                                  </p:iterate>
                                  <p:childTnLst>
                                    <p:set>
                                      <p:cBhvr>
                                        <p:cTn id="15" fill="hold"/>
                                        <p:tgtEl>
                                          <p:spTgt spid="1461"/>
                                        </p:tgtEl>
                                        <p:attrNameLst>
                                          <p:attrName>style.visibility</p:attrName>
                                        </p:attrNameLst>
                                      </p:cBhvr>
                                      <p:to>
                                        <p:strVal val="visible"/>
                                      </p:to>
                                    </p:set>
                                    <p:animEffect filter="fade" transition="in">
                                      <p:cBhvr>
                                        <p:cTn id="16" dur="500"/>
                                        <p:tgtEl>
                                          <p:spTgt spid="1461"/>
                                        </p:tgtEl>
                                      </p:cBhvr>
                                    </p:animEffect>
                                  </p:childTnLst>
                                </p:cTn>
                              </p:par>
                            </p:childTnLst>
                          </p:cTn>
                        </p:par>
                        <p:par>
                          <p:cTn id="17" fill="hold">
                            <p:stCondLst>
                              <p:cond delay="1000"/>
                            </p:stCondLst>
                            <p:childTnLst>
                              <p:par>
                                <p:cTn id="18" presetClass="entr" nodeType="afterEffect" presetID="10" grpId="3" fill="hold">
                                  <p:stCondLst>
                                    <p:cond delay="0"/>
                                  </p:stCondLst>
                                  <p:iterate type="el" backwards="0">
                                    <p:tmAbs val="0"/>
                                  </p:iterate>
                                  <p:childTnLst>
                                    <p:set>
                                      <p:cBhvr>
                                        <p:cTn id="19" fill="hold"/>
                                        <p:tgtEl>
                                          <p:spTgt spid="1458"/>
                                        </p:tgtEl>
                                        <p:attrNameLst>
                                          <p:attrName>style.visibility</p:attrName>
                                        </p:attrNameLst>
                                      </p:cBhvr>
                                      <p:to>
                                        <p:strVal val="visible"/>
                                      </p:to>
                                    </p:set>
                                    <p:animEffect filter="fade" transition="in">
                                      <p:cBhvr>
                                        <p:cTn id="20" dur="500"/>
                                        <p:tgtEl>
                                          <p:spTgt spid="1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55" grpId="1"/>
      <p:bldP build="whole" bldLvl="1" animBg="1" rev="0" advAuto="0" spid="1458" grpId="3"/>
      <p:bldP build="whole" bldLvl="1" animBg="1" rev="0" advAuto="0" spid="1461"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Benchmark"/>
          <p:cNvSpPr txBox="1"/>
          <p:nvPr>
            <p:ph type="title"/>
          </p:nvPr>
        </p:nvSpPr>
        <p:spPr>
          <a:prstGeom prst="rect">
            <a:avLst/>
          </a:prstGeom>
        </p:spPr>
        <p:txBody>
          <a:bodyPr/>
          <a:lstStyle/>
          <a:p>
            <a:pPr/>
            <a:r>
              <a:t>Benchmark</a:t>
            </a:r>
          </a:p>
        </p:txBody>
      </p:sp>
      <p:sp>
        <p:nvSpPr>
          <p:cNvPr id="1466" name="Messiness…"/>
          <p:cNvSpPr txBox="1"/>
          <p:nvPr>
            <p:ph type="body" sz="half" idx="1"/>
          </p:nvPr>
        </p:nvSpPr>
        <p:spPr>
          <a:xfrm>
            <a:off x="869626" y="2400886"/>
            <a:ext cx="5734587" cy="6125136"/>
          </a:xfrm>
          <a:prstGeom prst="rect">
            <a:avLst/>
          </a:prstGeom>
        </p:spPr>
        <p:txBody>
          <a:bodyPr/>
          <a:lstStyle/>
          <a:p>
            <a:pPr>
              <a:lnSpc>
                <a:spcPct val="150000"/>
              </a:lnSpc>
            </a:pPr>
            <a:r>
              <a:t>Messiness</a:t>
            </a:r>
          </a:p>
          <a:p>
            <a:pPr lvl="1" marL="636814" indent="-293914">
              <a:lnSpc>
                <a:spcPct val="150000"/>
              </a:lnSpc>
            </a:pPr>
            <a:r>
              <a:t>How much non-essential information does the input sketch contain?</a:t>
            </a:r>
          </a:p>
          <a:p>
            <a:pPr lvl="1" marL="636814" indent="-293914">
              <a:lnSpc>
                <a:spcPct val="150000"/>
              </a:lnSpc>
            </a:pPr>
            <a:r>
              <a:t>The fraction of covered pixels removed during cleanup</a:t>
            </a:r>
          </a:p>
        </p:txBody>
      </p:sp>
      <p:sp>
        <p:nvSpPr>
          <p:cNvPr id="1467" name="Image: ©Trip Ivey (CC-BY-4.0)"/>
          <p:cNvSpPr txBox="1"/>
          <p:nvPr/>
        </p:nvSpPr>
        <p:spPr>
          <a:xfrm>
            <a:off x="-7838" y="8834413"/>
            <a:ext cx="3206518"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©Trip Ivey (CC-BY-4.0)</a:t>
            </a:r>
          </a:p>
        </p:txBody>
      </p:sp>
      <p:grpSp>
        <p:nvGrpSpPr>
          <p:cNvPr id="1472" name="Group"/>
          <p:cNvGrpSpPr/>
          <p:nvPr/>
        </p:nvGrpSpPr>
        <p:grpSpPr>
          <a:xfrm>
            <a:off x="7138744" y="3393845"/>
            <a:ext cx="8092037" cy="5080001"/>
            <a:chOff x="0" y="0"/>
            <a:chExt cx="8092035" cy="5080000"/>
          </a:xfrm>
        </p:grpSpPr>
        <p:pic>
          <p:nvPicPr>
            <p:cNvPr id="1468" name="Image" descr="Image"/>
            <p:cNvPicPr>
              <a:picLocks noChangeAspect="1"/>
            </p:cNvPicPr>
            <p:nvPr/>
          </p:nvPicPr>
          <p:blipFill>
            <a:blip r:embed="rId3">
              <a:extLst/>
            </a:blip>
            <a:stretch>
              <a:fillRect/>
            </a:stretch>
          </p:blipFill>
          <p:spPr>
            <a:xfrm>
              <a:off x="0" y="0"/>
              <a:ext cx="8092036" cy="5080000"/>
            </a:xfrm>
            <a:prstGeom prst="rect">
              <a:avLst/>
            </a:prstGeom>
            <a:ln w="12700" cap="flat">
              <a:noFill/>
              <a:miter lim="400000"/>
            </a:ln>
            <a:effectLst>
              <a:outerShdw sx="100000" sy="100000" kx="0" ky="0" algn="b" rotWithShape="0" blurRad="190500" dist="8455" dir="5400000">
                <a:srgbClr val="000000"/>
              </a:outerShdw>
            </a:effectLst>
          </p:spPr>
        </p:pic>
        <p:pic>
          <p:nvPicPr>
            <p:cNvPr id="1469" name="Image" descr="Image"/>
            <p:cNvPicPr>
              <a:picLocks noChangeAspect="0"/>
            </p:cNvPicPr>
            <p:nvPr/>
          </p:nvPicPr>
          <p:blipFill>
            <a:blip r:embed="rId4">
              <a:extLst/>
            </a:blip>
            <a:stretch>
              <a:fillRect/>
            </a:stretch>
          </p:blipFill>
          <p:spPr>
            <a:xfrm>
              <a:off x="100371" y="32351"/>
              <a:ext cx="381001" cy="381001"/>
            </a:xfrm>
            <a:prstGeom prst="rect">
              <a:avLst/>
            </a:prstGeom>
            <a:ln w="12700" cap="flat">
              <a:noFill/>
              <a:miter lim="400000"/>
            </a:ln>
            <a:effectLst/>
          </p:spPr>
        </p:pic>
        <p:sp>
          <p:nvSpPr>
            <p:cNvPr id="1470" name="Rough Sketch"/>
            <p:cNvSpPr txBox="1"/>
            <p:nvPr/>
          </p:nvSpPr>
          <p:spPr>
            <a:xfrm>
              <a:off x="168481" y="1635103"/>
              <a:ext cx="1557626"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2000">
                  <a:latin typeface="+mn-lt"/>
                  <a:ea typeface="+mn-ea"/>
                  <a:cs typeface="+mn-cs"/>
                  <a:sym typeface="Calibri"/>
                </a:defRPr>
              </a:lvl1pPr>
            </a:lstStyle>
            <a:p>
              <a:pPr/>
              <a:r>
                <a:t>Rough Sketch</a:t>
              </a:r>
            </a:p>
          </p:txBody>
        </p:sp>
        <p:sp>
          <p:nvSpPr>
            <p:cNvPr id="1471" name="Multiple Ground Truths"/>
            <p:cNvSpPr txBox="1"/>
            <p:nvPr/>
          </p:nvSpPr>
          <p:spPr>
            <a:xfrm>
              <a:off x="2414699" y="4344485"/>
              <a:ext cx="2585226"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spAutoFit/>
            </a:bodyPr>
            <a:lstStyle>
              <a:lvl1pPr algn="l">
                <a:defRPr sz="2000">
                  <a:latin typeface="+mn-lt"/>
                  <a:ea typeface="+mn-ea"/>
                  <a:cs typeface="+mn-cs"/>
                  <a:sym typeface="Calibri"/>
                </a:defRPr>
              </a:lvl1pPr>
            </a:lstStyle>
            <a:p>
              <a:pPr/>
              <a:r>
                <a:t>Multiple Ground Truths</a:t>
              </a:r>
            </a:p>
          </p:txBody>
        </p:sp>
      </p:grpSp>
      <p:sp>
        <p:nvSpPr>
          <p:cNvPr id="1473" name="Arrow"/>
          <p:cNvSpPr/>
          <p:nvPr/>
        </p:nvSpPr>
        <p:spPr>
          <a:xfrm rot="6485229">
            <a:off x="14140282" y="4398183"/>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474" name="Arrow"/>
          <p:cNvSpPr/>
          <p:nvPr/>
        </p:nvSpPr>
        <p:spPr>
          <a:xfrm rot="6485229">
            <a:off x="14140282" y="6474248"/>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477" name="Group"/>
          <p:cNvGrpSpPr/>
          <p:nvPr/>
        </p:nvGrpSpPr>
        <p:grpSpPr>
          <a:xfrm>
            <a:off x="7141441" y="1297842"/>
            <a:ext cx="3575940" cy="1905001"/>
            <a:chOff x="0" y="0"/>
            <a:chExt cx="3575938" cy="1905000"/>
          </a:xfrm>
        </p:grpSpPr>
        <p:pic>
          <p:nvPicPr>
            <p:cNvPr id="1475" name="Image" descr="Image"/>
            <p:cNvPicPr>
              <a:picLocks noChangeAspect="1"/>
            </p:cNvPicPr>
            <p:nvPr/>
          </p:nvPicPr>
          <p:blipFill>
            <a:blip r:embed="rId5">
              <a:extLst/>
            </a:blip>
            <a:stretch>
              <a:fillRect/>
            </a:stretch>
          </p:blipFill>
          <p:spPr>
            <a:xfrm>
              <a:off x="0" y="0"/>
              <a:ext cx="3575939" cy="1905000"/>
            </a:xfrm>
            <a:prstGeom prst="rect">
              <a:avLst/>
            </a:prstGeom>
            <a:ln w="12700" cap="flat">
              <a:noFill/>
              <a:miter lim="400000"/>
            </a:ln>
            <a:effectLst>
              <a:outerShdw sx="100000" sy="100000" kx="0" ky="0" algn="b" rotWithShape="0" blurRad="190500" dist="8455" dir="5400000">
                <a:srgbClr val="000000"/>
              </a:outerShdw>
            </a:effectLst>
          </p:spPr>
        </p:pic>
        <p:pic>
          <p:nvPicPr>
            <p:cNvPr id="1476" name="Image" descr="Image"/>
            <p:cNvPicPr>
              <a:picLocks noChangeAspect="0"/>
            </p:cNvPicPr>
            <p:nvPr/>
          </p:nvPicPr>
          <p:blipFill>
            <a:blip r:embed="rId4">
              <a:extLst/>
            </a:blip>
            <a:stretch>
              <a:fillRect/>
            </a:stretch>
          </p:blipFill>
          <p:spPr>
            <a:xfrm>
              <a:off x="104152" y="38375"/>
              <a:ext cx="142876" cy="14287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466">
                                            <p:txEl>
                                              <p:pRg st="1" end="1"/>
                                            </p:txEl>
                                          </p:spTgt>
                                        </p:tgtEl>
                                        <p:attrNameLst>
                                          <p:attrName>style.visibility</p:attrName>
                                        </p:attrNameLst>
                                      </p:cBhvr>
                                      <p:to>
                                        <p:strVal val="visible"/>
                                      </p:to>
                                    </p:set>
                                    <p:animEffect filter="fade" transition="in">
                                      <p:cBhvr>
                                        <p:cTn id="7" dur="500"/>
                                        <p:tgtEl>
                                          <p:spTgt spid="14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466">
                                            <p:txEl>
                                              <p:pRg st="2" end="2"/>
                                            </p:txEl>
                                          </p:spTgt>
                                        </p:tgtEl>
                                        <p:attrNameLst>
                                          <p:attrName>style.visibility</p:attrName>
                                        </p:attrNameLst>
                                      </p:cBhvr>
                                      <p:to>
                                        <p:strVal val="visible"/>
                                      </p:to>
                                    </p:set>
                                    <p:animEffect filter="fade" transition="in">
                                      <p:cBhvr>
                                        <p:cTn id="12" dur="500"/>
                                        <p:tgtEl>
                                          <p:spTgt spid="1466">
                                            <p:txEl>
                                              <p:pRg st="2" end="2"/>
                                            </p:txEl>
                                          </p:spTgt>
                                        </p:tgtEl>
                                      </p:cBhvr>
                                    </p:animEffect>
                                  </p:childTnLst>
                                </p:cTn>
                              </p:par>
                            </p:childTnLst>
                          </p:cTn>
                        </p:par>
                        <p:par>
                          <p:cTn id="13" fill="hold">
                            <p:stCondLst>
                              <p:cond delay="500"/>
                            </p:stCondLst>
                            <p:childTnLst>
                              <p:par>
                                <p:cTn id="14" presetClass="entr" nodeType="afterEffect" presetID="10" grpId="2" fill="hold">
                                  <p:stCondLst>
                                    <p:cond delay="0"/>
                                  </p:stCondLst>
                                  <p:iterate type="el" backwards="0">
                                    <p:tmAbs val="0"/>
                                  </p:iterate>
                                  <p:childTnLst>
                                    <p:set>
                                      <p:cBhvr>
                                        <p:cTn id="15" fill="hold"/>
                                        <p:tgtEl>
                                          <p:spTgt spid="1473"/>
                                        </p:tgtEl>
                                        <p:attrNameLst>
                                          <p:attrName>style.visibility</p:attrName>
                                        </p:attrNameLst>
                                      </p:cBhvr>
                                      <p:to>
                                        <p:strVal val="visible"/>
                                      </p:to>
                                    </p:set>
                                    <p:animEffect filter="fade" transition="in">
                                      <p:cBhvr>
                                        <p:cTn id="16" dur="500"/>
                                        <p:tgtEl>
                                          <p:spTgt spid="1473"/>
                                        </p:tgtEl>
                                      </p:cBhvr>
                                    </p:animEffect>
                                  </p:childTnLst>
                                </p:cTn>
                              </p:par>
                            </p:childTnLst>
                          </p:cTn>
                        </p:par>
                        <p:par>
                          <p:cTn id="17" fill="hold">
                            <p:stCondLst>
                              <p:cond delay="1000"/>
                            </p:stCondLst>
                            <p:childTnLst>
                              <p:par>
                                <p:cTn id="18" presetClass="entr" nodeType="afterEffect" presetID="10" grpId="3" fill="hold">
                                  <p:stCondLst>
                                    <p:cond delay="0"/>
                                  </p:stCondLst>
                                  <p:iterate type="el" backwards="0">
                                    <p:tmAbs val="0"/>
                                  </p:iterate>
                                  <p:childTnLst>
                                    <p:set>
                                      <p:cBhvr>
                                        <p:cTn id="19" fill="hold"/>
                                        <p:tgtEl>
                                          <p:spTgt spid="1474"/>
                                        </p:tgtEl>
                                        <p:attrNameLst>
                                          <p:attrName>style.visibility</p:attrName>
                                        </p:attrNameLst>
                                      </p:cBhvr>
                                      <p:to>
                                        <p:strVal val="visible"/>
                                      </p:to>
                                    </p:set>
                                    <p:animEffect filter="fade" transition="in">
                                      <p:cBhvr>
                                        <p:cTn id="20" dur="500"/>
                                        <p:tgtEl>
                                          <p:spTgt spid="1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4" grpId="3"/>
      <p:bldP build="p" bldLvl="5" animBg="1" rev="0" advAuto="0" spid="1466" grpId="1"/>
      <p:bldP build="whole" bldLvl="1" animBg="1" rev="0" advAuto="0" spid="1473"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1" name="Benchmark"/>
          <p:cNvSpPr txBox="1"/>
          <p:nvPr>
            <p:ph type="title"/>
          </p:nvPr>
        </p:nvSpPr>
        <p:spPr>
          <a:prstGeom prst="rect">
            <a:avLst/>
          </a:prstGeom>
        </p:spPr>
        <p:txBody>
          <a:bodyPr/>
          <a:lstStyle/>
          <a:p>
            <a:pPr/>
            <a:r>
              <a:t>Benchmark</a:t>
            </a:r>
          </a:p>
        </p:txBody>
      </p:sp>
      <p:sp>
        <p:nvSpPr>
          <p:cNvPr id="1482" name="Ambiguity vs. Messiness"/>
          <p:cNvSpPr txBox="1"/>
          <p:nvPr>
            <p:ph type="body" sz="half" idx="1"/>
          </p:nvPr>
        </p:nvSpPr>
        <p:spPr>
          <a:xfrm>
            <a:off x="869626" y="2400886"/>
            <a:ext cx="5734586" cy="5427006"/>
          </a:xfrm>
          <a:prstGeom prst="rect">
            <a:avLst/>
          </a:prstGeom>
        </p:spPr>
        <p:txBody>
          <a:bodyPr/>
          <a:lstStyle>
            <a:lvl1pPr>
              <a:lnSpc>
                <a:spcPct val="150000"/>
              </a:lnSpc>
            </a:lvl1pPr>
          </a:lstStyle>
          <a:p>
            <a:pPr/>
            <a:r>
              <a:t>Ambiguity vs. Messiness</a:t>
            </a:r>
          </a:p>
        </p:txBody>
      </p:sp>
      <p:sp>
        <p:nvSpPr>
          <p:cNvPr id="1483" name="Image: ©Alexander Strugach (CC-BY-2.0)"/>
          <p:cNvSpPr txBox="1"/>
          <p:nvPr/>
        </p:nvSpPr>
        <p:spPr>
          <a:xfrm>
            <a:off x="-7838" y="8834413"/>
            <a:ext cx="4340092"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©Alexander Strugach (CC-BY-2.0)</a:t>
            </a:r>
          </a:p>
        </p:txBody>
      </p:sp>
      <p:grpSp>
        <p:nvGrpSpPr>
          <p:cNvPr id="1489" name="Group"/>
          <p:cNvGrpSpPr/>
          <p:nvPr/>
        </p:nvGrpSpPr>
        <p:grpSpPr>
          <a:xfrm>
            <a:off x="6766024" y="3755782"/>
            <a:ext cx="8366056" cy="5080001"/>
            <a:chOff x="0" y="0"/>
            <a:chExt cx="8366054" cy="5080000"/>
          </a:xfrm>
        </p:grpSpPr>
        <p:grpSp>
          <p:nvGrpSpPr>
            <p:cNvPr id="1486" name="Group"/>
            <p:cNvGrpSpPr/>
            <p:nvPr/>
          </p:nvGrpSpPr>
          <p:grpSpPr>
            <a:xfrm>
              <a:off x="-1" y="0"/>
              <a:ext cx="8366056" cy="5080000"/>
              <a:chOff x="0" y="0"/>
              <a:chExt cx="8366054" cy="5080000"/>
            </a:xfrm>
          </p:grpSpPr>
          <p:pic>
            <p:nvPicPr>
              <p:cNvPr id="1484" name="Image" descr="Image"/>
              <p:cNvPicPr>
                <a:picLocks noChangeAspect="1"/>
              </p:cNvPicPr>
              <p:nvPr/>
            </p:nvPicPr>
            <p:blipFill>
              <a:blip r:embed="rId3">
                <a:extLst/>
              </a:blip>
              <a:srcRect l="1234" t="0" r="0" b="0"/>
              <a:stretch>
                <a:fillRect/>
              </a:stretch>
            </p:blipFill>
            <p:spPr>
              <a:xfrm>
                <a:off x="0" y="0"/>
                <a:ext cx="8366055" cy="5080000"/>
              </a:xfrm>
              <a:prstGeom prst="rect">
                <a:avLst/>
              </a:prstGeom>
              <a:ln w="12700" cap="flat">
                <a:noFill/>
                <a:miter lim="400000"/>
              </a:ln>
              <a:effectLst>
                <a:outerShdw sx="100000" sy="100000" kx="0" ky="0" algn="b" rotWithShape="0" blurRad="190500" dist="8455" dir="5400000">
                  <a:srgbClr val="000000"/>
                </a:outerShdw>
              </a:effectLst>
            </p:spPr>
          </p:pic>
          <p:pic>
            <p:nvPicPr>
              <p:cNvPr id="1485" name="Image" descr="Image"/>
              <p:cNvPicPr>
                <a:picLocks noChangeAspect="0"/>
              </p:cNvPicPr>
              <p:nvPr/>
            </p:nvPicPr>
            <p:blipFill>
              <a:blip r:embed="rId4">
                <a:extLst/>
              </a:blip>
              <a:stretch>
                <a:fillRect/>
              </a:stretch>
            </p:blipFill>
            <p:spPr>
              <a:xfrm>
                <a:off x="33824" y="4403593"/>
                <a:ext cx="228601" cy="330201"/>
              </a:xfrm>
              <a:prstGeom prst="rect">
                <a:avLst/>
              </a:prstGeom>
              <a:ln w="12700" cap="flat">
                <a:noFill/>
                <a:miter lim="400000"/>
              </a:ln>
              <a:effectLst/>
            </p:spPr>
          </p:pic>
        </p:grpSp>
        <p:sp>
          <p:nvSpPr>
            <p:cNvPr id="1487" name="Rough Sketch"/>
            <p:cNvSpPr txBox="1"/>
            <p:nvPr/>
          </p:nvSpPr>
          <p:spPr>
            <a:xfrm>
              <a:off x="794414" y="2944373"/>
              <a:ext cx="1557626"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2000">
                  <a:latin typeface="+mn-lt"/>
                  <a:ea typeface="+mn-ea"/>
                  <a:cs typeface="+mn-cs"/>
                  <a:sym typeface="Calibri"/>
                </a:defRPr>
              </a:lvl1pPr>
            </a:lstStyle>
            <a:p>
              <a:pPr/>
              <a:r>
                <a:t>Rough Sketch</a:t>
              </a:r>
            </a:p>
          </p:txBody>
        </p:sp>
        <p:sp>
          <p:nvSpPr>
            <p:cNvPr id="1488" name="Multiple Ground Truths"/>
            <p:cNvSpPr txBox="1"/>
            <p:nvPr/>
          </p:nvSpPr>
          <p:spPr>
            <a:xfrm>
              <a:off x="3116597" y="4185119"/>
              <a:ext cx="2585226" cy="467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spAutoFit/>
            </a:bodyPr>
            <a:lstStyle>
              <a:lvl1pPr algn="l">
                <a:defRPr sz="2000">
                  <a:latin typeface="+mn-lt"/>
                  <a:ea typeface="+mn-ea"/>
                  <a:cs typeface="+mn-cs"/>
                  <a:sym typeface="Calibri"/>
                </a:defRPr>
              </a:lvl1pPr>
            </a:lstStyle>
            <a:p>
              <a:pPr/>
              <a:r>
                <a:t>Multiple Ground Truths</a:t>
              </a:r>
            </a:p>
          </p:txBody>
        </p:sp>
      </p:grpSp>
      <p:grpSp>
        <p:nvGrpSpPr>
          <p:cNvPr id="1493" name="Group"/>
          <p:cNvGrpSpPr/>
          <p:nvPr/>
        </p:nvGrpSpPr>
        <p:grpSpPr>
          <a:xfrm>
            <a:off x="10503776" y="1750696"/>
            <a:ext cx="3034514" cy="1905001"/>
            <a:chOff x="0" y="0"/>
            <a:chExt cx="3034513" cy="1905000"/>
          </a:xfrm>
        </p:grpSpPr>
        <p:pic>
          <p:nvPicPr>
            <p:cNvPr id="1490" name="Image" descr="Image"/>
            <p:cNvPicPr>
              <a:picLocks noChangeAspect="1"/>
            </p:cNvPicPr>
            <p:nvPr/>
          </p:nvPicPr>
          <p:blipFill>
            <a:blip r:embed="rId5">
              <a:extLst/>
            </a:blip>
            <a:stretch>
              <a:fillRect/>
            </a:stretch>
          </p:blipFill>
          <p:spPr>
            <a:xfrm>
              <a:off x="0" y="0"/>
              <a:ext cx="3034514" cy="1905000"/>
            </a:xfrm>
            <a:prstGeom prst="rect">
              <a:avLst/>
            </a:prstGeom>
            <a:ln w="12700" cap="flat">
              <a:noFill/>
              <a:miter lim="400000"/>
            </a:ln>
            <a:effectLst>
              <a:outerShdw sx="100000" sy="100000" kx="0" ky="0" algn="b" rotWithShape="0" blurRad="190500" dist="8455" dir="5400000">
                <a:srgbClr val="000000"/>
              </a:outerShdw>
            </a:effectLst>
          </p:spPr>
        </p:pic>
        <p:sp>
          <p:nvSpPr>
            <p:cNvPr id="1491" name="Rough sketch"/>
            <p:cNvSpPr txBox="1"/>
            <p:nvPr/>
          </p:nvSpPr>
          <p:spPr>
            <a:xfrm>
              <a:off x="82171" y="467828"/>
              <a:ext cx="577599" cy="154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a:defRPr sz="2000">
                  <a:latin typeface="+mn-lt"/>
                  <a:ea typeface="+mn-ea"/>
                  <a:cs typeface="+mn-cs"/>
                  <a:sym typeface="Calibri"/>
                </a:defRPr>
              </a:lvl1pPr>
            </a:lstStyle>
            <a:p>
              <a:pPr/>
              <a:r>
                <a:t>Rough sketch</a:t>
              </a:r>
            </a:p>
          </p:txBody>
        </p:sp>
        <p:pic>
          <p:nvPicPr>
            <p:cNvPr id="1492" name="Image" descr="Image"/>
            <p:cNvPicPr>
              <a:picLocks noChangeAspect="0"/>
            </p:cNvPicPr>
            <p:nvPr/>
          </p:nvPicPr>
          <p:blipFill>
            <a:blip r:embed="rId4">
              <a:extLst/>
            </a:blip>
            <a:stretch>
              <a:fillRect/>
            </a:stretch>
          </p:blipFill>
          <p:spPr>
            <a:xfrm>
              <a:off x="37639" y="12131"/>
              <a:ext cx="142876" cy="142876"/>
            </a:xfrm>
            <a:prstGeom prst="rect">
              <a:avLst/>
            </a:prstGeom>
            <a:ln w="12700" cap="flat">
              <a:noFill/>
              <a:miter lim="400000"/>
            </a:ln>
            <a:effectLst/>
          </p:spPr>
        </p:pic>
      </p:grpSp>
      <p:grpSp>
        <p:nvGrpSpPr>
          <p:cNvPr id="1496" name="Group"/>
          <p:cNvGrpSpPr/>
          <p:nvPr/>
        </p:nvGrpSpPr>
        <p:grpSpPr>
          <a:xfrm>
            <a:off x="6766024" y="1750696"/>
            <a:ext cx="3575940" cy="1905001"/>
            <a:chOff x="0" y="0"/>
            <a:chExt cx="3575938" cy="1905000"/>
          </a:xfrm>
        </p:grpSpPr>
        <p:pic>
          <p:nvPicPr>
            <p:cNvPr id="1494" name="Image" descr="Image"/>
            <p:cNvPicPr>
              <a:picLocks noChangeAspect="1"/>
            </p:cNvPicPr>
            <p:nvPr/>
          </p:nvPicPr>
          <p:blipFill>
            <a:blip r:embed="rId6">
              <a:extLst/>
            </a:blip>
            <a:stretch>
              <a:fillRect/>
            </a:stretch>
          </p:blipFill>
          <p:spPr>
            <a:xfrm>
              <a:off x="0" y="0"/>
              <a:ext cx="3575939" cy="1905000"/>
            </a:xfrm>
            <a:prstGeom prst="rect">
              <a:avLst/>
            </a:prstGeom>
            <a:ln w="12700" cap="flat">
              <a:noFill/>
              <a:miter lim="400000"/>
            </a:ln>
            <a:effectLst>
              <a:outerShdw sx="100000" sy="100000" kx="0" ky="0" algn="b" rotWithShape="0" blurRad="190500" dist="8455" dir="5400000">
                <a:srgbClr val="000000"/>
              </a:outerShdw>
            </a:effectLst>
          </p:spPr>
        </p:pic>
        <p:pic>
          <p:nvPicPr>
            <p:cNvPr id="1495" name="Image" descr="Image"/>
            <p:cNvPicPr>
              <a:picLocks noChangeAspect="0"/>
            </p:cNvPicPr>
            <p:nvPr/>
          </p:nvPicPr>
          <p:blipFill>
            <a:blip r:embed="rId4">
              <a:extLst/>
            </a:blip>
            <a:stretch>
              <a:fillRect/>
            </a:stretch>
          </p:blipFill>
          <p:spPr>
            <a:xfrm>
              <a:off x="104152" y="38375"/>
              <a:ext cx="142876" cy="142876"/>
            </a:xfrm>
            <a:prstGeom prst="rect">
              <a:avLst/>
            </a:prstGeom>
            <a:ln w="12700" cap="flat">
              <a:noFill/>
              <a:miter lim="400000"/>
            </a:ln>
            <a:effectLst/>
          </p:spPr>
        </p:pic>
      </p:grpSp>
      <p:sp>
        <p:nvSpPr>
          <p:cNvPr id="1497" name="Line"/>
          <p:cNvSpPr/>
          <p:nvPr/>
        </p:nvSpPr>
        <p:spPr>
          <a:xfrm>
            <a:off x="6508546" y="8280352"/>
            <a:ext cx="487404" cy="1"/>
          </a:xfrm>
          <a:prstGeom prst="line">
            <a:avLst/>
          </a:prstGeom>
          <a:ln w="63500">
            <a:solidFill>
              <a:srgbClr val="FF2600"/>
            </a:solidFill>
            <a:miter lim="400000"/>
            <a:tailEnd type="stealth"/>
          </a:ln>
        </p:spPr>
        <p:txBody>
          <a:bodyPr lIns="81279" tIns="81279" rIns="81279" bIns="81279"/>
          <a:lstStyle/>
          <a:p>
            <a:pPr algn="l">
              <a:defRPr>
                <a:latin typeface="+mn-lt"/>
                <a:ea typeface="+mn-ea"/>
                <a:cs typeface="+mn-cs"/>
                <a:sym typeface="Calibri"/>
              </a:defRPr>
            </a:pPr>
          </a:p>
        </p:txBody>
      </p:sp>
      <p:sp>
        <p:nvSpPr>
          <p:cNvPr id="1498" name="Line"/>
          <p:cNvSpPr/>
          <p:nvPr/>
        </p:nvSpPr>
        <p:spPr>
          <a:xfrm>
            <a:off x="6508546" y="8622152"/>
            <a:ext cx="487404" cy="1"/>
          </a:xfrm>
          <a:prstGeom prst="line">
            <a:avLst/>
          </a:prstGeom>
          <a:ln w="63500">
            <a:solidFill>
              <a:srgbClr val="000000"/>
            </a:solidFill>
            <a:miter lim="400000"/>
            <a:tailEnd type="stealth"/>
          </a:ln>
        </p:spPr>
        <p:txBody>
          <a:bodyPr lIns="81279" tIns="81279" rIns="81279" bIns="81279"/>
          <a:lstStyle/>
          <a:p>
            <a:pPr algn="l">
              <a:defRPr>
                <a:latin typeface="+mn-lt"/>
                <a:ea typeface="+mn-ea"/>
                <a:cs typeface="+mn-cs"/>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1000"/>
                                  </p:stCondLst>
                                  <p:iterate type="el" backwards="0">
                                    <p:tmAbs val="0"/>
                                  </p:iterate>
                                  <p:childTnLst>
                                    <p:set>
                                      <p:cBhvr>
                                        <p:cTn id="6" fill="hold"/>
                                        <p:tgtEl>
                                          <p:spTgt spid="1497"/>
                                        </p:tgtEl>
                                        <p:attrNameLst>
                                          <p:attrName>style.visibility</p:attrName>
                                        </p:attrNameLst>
                                      </p:cBhvr>
                                      <p:to>
                                        <p:strVal val="visible"/>
                                      </p:to>
                                    </p:set>
                                    <p:animEffect filter="wipe(left)" transition="in">
                                      <p:cBhvr>
                                        <p:cTn id="7" dur="500"/>
                                        <p:tgtEl>
                                          <p:spTgt spid="1497"/>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1498"/>
                                        </p:tgtEl>
                                        <p:attrNameLst>
                                          <p:attrName>style.visibility</p:attrName>
                                        </p:attrNameLst>
                                      </p:cBhvr>
                                      <p:to>
                                        <p:strVal val="visible"/>
                                      </p:to>
                                    </p:set>
                                    <p:animEffect filter="wipe(left)" transition="in">
                                      <p:cBhvr>
                                        <p:cTn id="11" dur="500"/>
                                        <p:tgtEl>
                                          <p:spTgt spid="1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8" grpId="2"/>
      <p:bldP build="whole" bldLvl="1" animBg="1" rev="0" advAuto="0" spid="1497"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2" name="Algorithm characteristics"/>
          <p:cNvSpPr txBox="1"/>
          <p:nvPr>
            <p:ph type="title"/>
          </p:nvPr>
        </p:nvSpPr>
        <p:spPr>
          <a:prstGeom prst="rect">
            <a:avLst/>
          </a:prstGeom>
        </p:spPr>
        <p:txBody>
          <a:bodyPr/>
          <a:lstStyle/>
          <a:p>
            <a:pPr lvl="1">
              <a:defRPr b="0" sz="4400">
                <a:latin typeface="Helvetica Neue Medium"/>
                <a:ea typeface="Helvetica Neue Medium"/>
                <a:cs typeface="Helvetica Neue Medium"/>
                <a:sym typeface="Helvetica Neue Medium"/>
              </a:defRPr>
            </a:pPr>
            <a:r>
              <a:t>Algorithm characteristics</a:t>
            </a:r>
          </a:p>
        </p:txBody>
      </p:sp>
      <p:sp>
        <p:nvSpPr>
          <p:cNvPr id="1503" name="Resolution dependence"/>
          <p:cNvSpPr txBox="1"/>
          <p:nvPr>
            <p:ph type="body" sz="half" idx="1"/>
          </p:nvPr>
        </p:nvSpPr>
        <p:spPr>
          <a:xfrm>
            <a:off x="869626" y="2400886"/>
            <a:ext cx="5817067" cy="5427006"/>
          </a:xfrm>
          <a:prstGeom prst="rect">
            <a:avLst/>
          </a:prstGeom>
        </p:spPr>
        <p:txBody>
          <a:bodyPr/>
          <a:lstStyle>
            <a:lvl1pPr>
              <a:lnSpc>
                <a:spcPct val="150000"/>
              </a:lnSpc>
            </a:lvl1pPr>
          </a:lstStyle>
          <a:p>
            <a:pPr/>
            <a:r>
              <a:t>Resolution dependence</a:t>
            </a:r>
          </a:p>
        </p:txBody>
      </p:sp>
      <p:pic>
        <p:nvPicPr>
          <p:cNvPr id="1504" name="Image" descr="Image"/>
          <p:cNvPicPr>
            <a:picLocks noChangeAspect="1"/>
          </p:cNvPicPr>
          <p:nvPr/>
        </p:nvPicPr>
        <p:blipFill>
          <a:blip r:embed="rId3">
            <a:extLst/>
          </a:blip>
          <a:stretch>
            <a:fillRect/>
          </a:stretch>
        </p:blipFill>
        <p:spPr>
          <a:xfrm>
            <a:off x="7135857" y="1621889"/>
            <a:ext cx="6777526" cy="6985001"/>
          </a:xfrm>
          <a:prstGeom prst="rect">
            <a:avLst/>
          </a:prstGeom>
          <a:ln w="12700">
            <a:miter lim="400000"/>
          </a:ln>
          <a:effectLst>
            <a:outerShdw sx="100000" sy="100000" kx="0" ky="0" algn="b" rotWithShape="0" blurRad="190500" dist="8455" dir="5400000">
              <a:srgbClr val="000000"/>
            </a:outerShdw>
          </a:effectLst>
        </p:spPr>
      </p:pic>
      <p:sp>
        <p:nvSpPr>
          <p:cNvPr id="1505" name="Image: ©Enrique Rosales"/>
          <p:cNvSpPr txBox="1"/>
          <p:nvPr/>
        </p:nvSpPr>
        <p:spPr>
          <a:xfrm>
            <a:off x="-3664" y="8711370"/>
            <a:ext cx="2771692"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©Enrique Rosales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prstGeom prst="rect">
            <a:avLst/>
          </a:prstGeom>
        </p:spPr>
        <p:txBody>
          <a:bodyPr/>
          <a:lstStyle/>
          <a:p>
            <a:pPr/>
            <a:r>
              <a:t>The Design Process</a:t>
            </a:r>
          </a:p>
        </p:txBody>
      </p:sp>
      <p:sp>
        <p:nvSpPr>
          <p:cNvPr id="134" name="The design squiggle: Damien Newman (CC-BY-ND 3.0),  Design works: Jaguar MENA (CC-BY 2.0), Photo: Daremoshiranai (CC-BY-NC 2.0)"/>
          <p:cNvSpPr txBox="1"/>
          <p:nvPr/>
        </p:nvSpPr>
        <p:spPr>
          <a:xfrm>
            <a:off x="-3664" y="8711370"/>
            <a:ext cx="13974481"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The design squiggle: Damien Newman (CC-BY-ND 3.0),  Design works: Jaguar MENA (CC-BY 2.0), Photo: Daremoshiranai (CC-BY-NC 2.0)</a:t>
            </a:r>
          </a:p>
        </p:txBody>
      </p:sp>
      <p:grpSp>
        <p:nvGrpSpPr>
          <p:cNvPr id="137" name="Group"/>
          <p:cNvGrpSpPr/>
          <p:nvPr/>
        </p:nvGrpSpPr>
        <p:grpSpPr>
          <a:xfrm>
            <a:off x="1058092" y="8009579"/>
            <a:ext cx="5711008" cy="679428"/>
            <a:chOff x="-38100" y="-45646"/>
            <a:chExt cx="5711007" cy="679426"/>
          </a:xfrm>
        </p:grpSpPr>
        <p:pic>
          <p:nvPicPr>
            <p:cNvPr id="146" name="Connection Line" descr="Connection Line"/>
            <p:cNvPicPr>
              <a:picLocks noChangeAspect="0"/>
            </p:cNvPicPr>
            <p:nvPr/>
          </p:nvPicPr>
          <p:blipFill>
            <a:blip r:embed="rId3">
              <a:extLst/>
            </a:blip>
            <a:stretch>
              <a:fillRect/>
            </a:stretch>
          </p:blipFill>
          <p:spPr>
            <a:xfrm>
              <a:off x="-38100" y="-45647"/>
              <a:ext cx="5711008" cy="354356"/>
            </a:xfrm>
            <a:prstGeom prst="rect">
              <a:avLst/>
            </a:prstGeom>
            <a:effectLst/>
          </p:spPr>
        </p:pic>
        <p:sp>
          <p:nvSpPr>
            <p:cNvPr id="136" name="Chaotic &amp; Easy"/>
            <p:cNvSpPr txBox="1"/>
            <p:nvPr/>
          </p:nvSpPr>
          <p:spPr>
            <a:xfrm>
              <a:off x="1348710" y="0"/>
              <a:ext cx="2937562" cy="633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a:r>
                <a:t>Chaotic &amp; Easy</a:t>
              </a:r>
            </a:p>
          </p:txBody>
        </p:sp>
      </p:grpSp>
      <p:pic>
        <p:nvPicPr>
          <p:cNvPr id="148" name="Connection Line" descr="Connection Line"/>
          <p:cNvPicPr>
            <a:picLocks noChangeAspect="0"/>
          </p:cNvPicPr>
          <p:nvPr/>
        </p:nvPicPr>
        <p:blipFill>
          <a:blip r:embed="rId4">
            <a:extLst/>
          </a:blip>
          <a:stretch>
            <a:fillRect/>
          </a:stretch>
        </p:blipFill>
        <p:spPr>
          <a:xfrm>
            <a:off x="8851900" y="8009205"/>
            <a:ext cx="4676489" cy="354389"/>
          </a:xfrm>
          <a:prstGeom prst="rect">
            <a:avLst/>
          </a:prstGeom>
        </p:spPr>
      </p:pic>
      <p:sp>
        <p:nvSpPr>
          <p:cNvPr id="139" name="Neat &amp; Costly"/>
          <p:cNvSpPr txBox="1"/>
          <p:nvPr/>
        </p:nvSpPr>
        <p:spPr>
          <a:xfrm>
            <a:off x="9857003" y="8055226"/>
            <a:ext cx="2666493" cy="63378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p>
            <a:pPr/>
            <a:r>
              <a:t>Neat &amp; Costly</a:t>
            </a:r>
          </a:p>
        </p:txBody>
      </p:sp>
      <p:pic>
        <p:nvPicPr>
          <p:cNvPr id="140" name="6429396361_40799ca1b8_o.jpg" descr="6429396361_40799ca1b8_o.jpg"/>
          <p:cNvPicPr>
            <a:picLocks noChangeAspect="1"/>
          </p:cNvPicPr>
          <p:nvPr/>
        </p:nvPicPr>
        <p:blipFill>
          <a:blip r:embed="rId5">
            <a:extLst/>
          </a:blip>
          <a:stretch>
            <a:fillRect/>
          </a:stretch>
        </p:blipFill>
        <p:spPr>
          <a:xfrm>
            <a:off x="12634865" y="3900417"/>
            <a:ext cx="3363311" cy="1905001"/>
          </a:xfrm>
          <a:prstGeom prst="rect">
            <a:avLst/>
          </a:prstGeom>
          <a:ln w="12700">
            <a:miter lim="400000"/>
          </a:ln>
          <a:effectLst>
            <a:outerShdw sx="100000" sy="100000" kx="0" ky="0" algn="b" rotWithShape="0" blurRad="190500" dist="8455" dir="5400000">
              <a:srgbClr val="000000"/>
            </a:outerShdw>
          </a:effectLst>
        </p:spPr>
      </p:pic>
      <p:pic>
        <p:nvPicPr>
          <p:cNvPr id="141" name="6213088537_d089e2bde0_o.jpg" descr="6213088537_d089e2bde0_o.jpg"/>
          <p:cNvPicPr>
            <a:picLocks noChangeAspect="1"/>
          </p:cNvPicPr>
          <p:nvPr/>
        </p:nvPicPr>
        <p:blipFill>
          <a:blip r:embed="rId6">
            <a:extLst/>
          </a:blip>
          <a:srcRect l="0" t="9602" r="1484" b="12062"/>
          <a:stretch>
            <a:fillRect/>
          </a:stretch>
        </p:blipFill>
        <p:spPr>
          <a:xfrm>
            <a:off x="279496" y="1736923"/>
            <a:ext cx="2693600" cy="1492281"/>
          </a:xfrm>
          <a:custGeom>
            <a:avLst/>
            <a:gdLst/>
            <a:ahLst/>
            <a:cxnLst>
              <a:cxn ang="0">
                <a:pos x="wd2" y="hd2"/>
              </a:cxn>
              <a:cxn ang="5400000">
                <a:pos x="wd2" y="hd2"/>
              </a:cxn>
              <a:cxn ang="10800000">
                <a:pos x="wd2" y="hd2"/>
              </a:cxn>
              <a:cxn ang="16200000">
                <a:pos x="wd2" y="hd2"/>
              </a:cxn>
            </a:cxnLst>
            <a:rect l="0" t="0" r="r" b="b"/>
            <a:pathLst>
              <a:path w="21595" h="21563" fill="norm" stroke="1" extrusionOk="0">
                <a:moveTo>
                  <a:pt x="1957" y="6"/>
                </a:moveTo>
                <a:cubicBezTo>
                  <a:pt x="1805" y="-37"/>
                  <a:pt x="1550" y="153"/>
                  <a:pt x="1390" y="425"/>
                </a:cubicBezTo>
                <a:cubicBezTo>
                  <a:pt x="1191" y="763"/>
                  <a:pt x="926" y="918"/>
                  <a:pt x="550" y="918"/>
                </a:cubicBezTo>
                <a:cubicBezTo>
                  <a:pt x="105" y="918"/>
                  <a:pt x="0" y="1001"/>
                  <a:pt x="0" y="1354"/>
                </a:cubicBezTo>
                <a:cubicBezTo>
                  <a:pt x="0" y="1593"/>
                  <a:pt x="38" y="1859"/>
                  <a:pt x="86" y="1945"/>
                </a:cubicBezTo>
                <a:cubicBezTo>
                  <a:pt x="133" y="2031"/>
                  <a:pt x="250" y="1982"/>
                  <a:pt x="344" y="1841"/>
                </a:cubicBezTo>
                <a:cubicBezTo>
                  <a:pt x="437" y="1701"/>
                  <a:pt x="572" y="1654"/>
                  <a:pt x="643" y="1733"/>
                </a:cubicBezTo>
                <a:cubicBezTo>
                  <a:pt x="713" y="1811"/>
                  <a:pt x="802" y="1773"/>
                  <a:pt x="843" y="1652"/>
                </a:cubicBezTo>
                <a:cubicBezTo>
                  <a:pt x="884" y="1532"/>
                  <a:pt x="1029" y="1485"/>
                  <a:pt x="1165" y="1549"/>
                </a:cubicBezTo>
                <a:cubicBezTo>
                  <a:pt x="1327" y="1626"/>
                  <a:pt x="1549" y="1400"/>
                  <a:pt x="1820" y="878"/>
                </a:cubicBezTo>
                <a:cubicBezTo>
                  <a:pt x="2208" y="132"/>
                  <a:pt x="2217" y="81"/>
                  <a:pt x="1957" y="6"/>
                </a:cubicBezTo>
                <a:close/>
                <a:moveTo>
                  <a:pt x="13901" y="2690"/>
                </a:moveTo>
                <a:cubicBezTo>
                  <a:pt x="13556" y="2711"/>
                  <a:pt x="13356" y="2766"/>
                  <a:pt x="13300" y="2851"/>
                </a:cubicBezTo>
                <a:cubicBezTo>
                  <a:pt x="13207" y="2991"/>
                  <a:pt x="12984" y="3040"/>
                  <a:pt x="12807" y="2960"/>
                </a:cubicBezTo>
                <a:cubicBezTo>
                  <a:pt x="12626" y="2878"/>
                  <a:pt x="12447" y="2927"/>
                  <a:pt x="12396" y="3074"/>
                </a:cubicBezTo>
                <a:cubicBezTo>
                  <a:pt x="12343" y="3230"/>
                  <a:pt x="12143" y="3277"/>
                  <a:pt x="11900" y="3189"/>
                </a:cubicBezTo>
                <a:cubicBezTo>
                  <a:pt x="11676" y="3108"/>
                  <a:pt x="11028" y="3166"/>
                  <a:pt x="10462" y="3315"/>
                </a:cubicBezTo>
                <a:cubicBezTo>
                  <a:pt x="9548" y="3557"/>
                  <a:pt x="9418" y="3656"/>
                  <a:pt x="9307" y="4187"/>
                </a:cubicBezTo>
                <a:lnTo>
                  <a:pt x="9180" y="4783"/>
                </a:lnTo>
                <a:lnTo>
                  <a:pt x="8826" y="4216"/>
                </a:lnTo>
                <a:cubicBezTo>
                  <a:pt x="8632" y="3903"/>
                  <a:pt x="8551" y="3827"/>
                  <a:pt x="8645" y="4049"/>
                </a:cubicBezTo>
                <a:cubicBezTo>
                  <a:pt x="8868" y="4577"/>
                  <a:pt x="8762" y="4856"/>
                  <a:pt x="8266" y="5036"/>
                </a:cubicBezTo>
                <a:cubicBezTo>
                  <a:pt x="7976" y="5141"/>
                  <a:pt x="7876" y="5296"/>
                  <a:pt x="7904" y="5598"/>
                </a:cubicBezTo>
                <a:cubicBezTo>
                  <a:pt x="7935" y="5940"/>
                  <a:pt x="7832" y="6030"/>
                  <a:pt x="7350" y="6079"/>
                </a:cubicBezTo>
                <a:cubicBezTo>
                  <a:pt x="4596" y="6362"/>
                  <a:pt x="2746" y="7473"/>
                  <a:pt x="1737" y="9457"/>
                </a:cubicBezTo>
                <a:cubicBezTo>
                  <a:pt x="1490" y="9943"/>
                  <a:pt x="1446" y="10233"/>
                  <a:pt x="1502" y="11063"/>
                </a:cubicBezTo>
                <a:cubicBezTo>
                  <a:pt x="1539" y="11620"/>
                  <a:pt x="1658" y="12384"/>
                  <a:pt x="1766" y="12760"/>
                </a:cubicBezTo>
                <a:cubicBezTo>
                  <a:pt x="1946" y="13390"/>
                  <a:pt x="1940" y="13493"/>
                  <a:pt x="1693" y="14062"/>
                </a:cubicBezTo>
                <a:cubicBezTo>
                  <a:pt x="1197" y="15201"/>
                  <a:pt x="548" y="14773"/>
                  <a:pt x="108" y="13018"/>
                </a:cubicBezTo>
                <a:cubicBezTo>
                  <a:pt x="59" y="12823"/>
                  <a:pt x="15" y="14666"/>
                  <a:pt x="10" y="17113"/>
                </a:cubicBezTo>
                <a:lnTo>
                  <a:pt x="0" y="21563"/>
                </a:lnTo>
                <a:lnTo>
                  <a:pt x="296" y="21557"/>
                </a:lnTo>
                <a:cubicBezTo>
                  <a:pt x="458" y="21556"/>
                  <a:pt x="767" y="21346"/>
                  <a:pt x="983" y="21087"/>
                </a:cubicBezTo>
                <a:cubicBezTo>
                  <a:pt x="1200" y="20828"/>
                  <a:pt x="1473" y="20612"/>
                  <a:pt x="1591" y="20611"/>
                </a:cubicBezTo>
                <a:cubicBezTo>
                  <a:pt x="1708" y="20610"/>
                  <a:pt x="1877" y="20456"/>
                  <a:pt x="1966" y="20261"/>
                </a:cubicBezTo>
                <a:cubicBezTo>
                  <a:pt x="2056" y="20067"/>
                  <a:pt x="2196" y="19979"/>
                  <a:pt x="2278" y="20072"/>
                </a:cubicBezTo>
                <a:cubicBezTo>
                  <a:pt x="2496" y="20318"/>
                  <a:pt x="2718" y="20385"/>
                  <a:pt x="3758" y="20514"/>
                </a:cubicBezTo>
                <a:cubicBezTo>
                  <a:pt x="4534" y="20610"/>
                  <a:pt x="4706" y="20565"/>
                  <a:pt x="4773" y="20250"/>
                </a:cubicBezTo>
                <a:cubicBezTo>
                  <a:pt x="4817" y="20041"/>
                  <a:pt x="4909" y="19933"/>
                  <a:pt x="4976" y="20009"/>
                </a:cubicBezTo>
                <a:cubicBezTo>
                  <a:pt x="5044" y="20085"/>
                  <a:pt x="5138" y="20038"/>
                  <a:pt x="5183" y="19906"/>
                </a:cubicBezTo>
                <a:cubicBezTo>
                  <a:pt x="5275" y="19637"/>
                  <a:pt x="5815" y="19576"/>
                  <a:pt x="5950" y="19820"/>
                </a:cubicBezTo>
                <a:cubicBezTo>
                  <a:pt x="5998" y="19906"/>
                  <a:pt x="5970" y="20120"/>
                  <a:pt x="5890" y="20296"/>
                </a:cubicBezTo>
                <a:cubicBezTo>
                  <a:pt x="5774" y="20547"/>
                  <a:pt x="5810" y="20611"/>
                  <a:pt x="6065" y="20611"/>
                </a:cubicBezTo>
                <a:cubicBezTo>
                  <a:pt x="6500" y="20611"/>
                  <a:pt x="6608" y="20365"/>
                  <a:pt x="6332" y="19997"/>
                </a:cubicBezTo>
                <a:cubicBezTo>
                  <a:pt x="6138" y="19740"/>
                  <a:pt x="6133" y="19681"/>
                  <a:pt x="6300" y="19585"/>
                </a:cubicBezTo>
                <a:cubicBezTo>
                  <a:pt x="6675" y="19368"/>
                  <a:pt x="9881" y="18698"/>
                  <a:pt x="9950" y="18822"/>
                </a:cubicBezTo>
                <a:cubicBezTo>
                  <a:pt x="9987" y="18890"/>
                  <a:pt x="10101" y="18822"/>
                  <a:pt x="10204" y="18667"/>
                </a:cubicBezTo>
                <a:cubicBezTo>
                  <a:pt x="10404" y="18367"/>
                  <a:pt x="11635" y="18334"/>
                  <a:pt x="12571" y="18604"/>
                </a:cubicBezTo>
                <a:cubicBezTo>
                  <a:pt x="13140" y="18768"/>
                  <a:pt x="13541" y="18470"/>
                  <a:pt x="13481" y="17933"/>
                </a:cubicBezTo>
                <a:cubicBezTo>
                  <a:pt x="13431" y="17478"/>
                  <a:pt x="13952" y="17456"/>
                  <a:pt x="14134" y="17904"/>
                </a:cubicBezTo>
                <a:cubicBezTo>
                  <a:pt x="14229" y="18139"/>
                  <a:pt x="14309" y="18214"/>
                  <a:pt x="14309" y="18071"/>
                </a:cubicBezTo>
                <a:cubicBezTo>
                  <a:pt x="14309" y="17690"/>
                  <a:pt x="15501" y="16551"/>
                  <a:pt x="16962" y="15536"/>
                </a:cubicBezTo>
                <a:cubicBezTo>
                  <a:pt x="18208" y="14670"/>
                  <a:pt x="18694" y="14587"/>
                  <a:pt x="18369" y="15295"/>
                </a:cubicBezTo>
                <a:cubicBezTo>
                  <a:pt x="18250" y="15553"/>
                  <a:pt x="18262" y="15759"/>
                  <a:pt x="18426" y="16213"/>
                </a:cubicBezTo>
                <a:cubicBezTo>
                  <a:pt x="18696" y="16958"/>
                  <a:pt x="18693" y="17253"/>
                  <a:pt x="18410" y="17864"/>
                </a:cubicBezTo>
                <a:cubicBezTo>
                  <a:pt x="18244" y="18222"/>
                  <a:pt x="18279" y="18201"/>
                  <a:pt x="18540" y="17784"/>
                </a:cubicBezTo>
                <a:cubicBezTo>
                  <a:pt x="18738" y="17467"/>
                  <a:pt x="18900" y="17296"/>
                  <a:pt x="18900" y="17405"/>
                </a:cubicBezTo>
                <a:cubicBezTo>
                  <a:pt x="18900" y="17515"/>
                  <a:pt x="18938" y="17543"/>
                  <a:pt x="18983" y="17463"/>
                </a:cubicBezTo>
                <a:cubicBezTo>
                  <a:pt x="19027" y="17383"/>
                  <a:pt x="18938" y="17028"/>
                  <a:pt x="18785" y="16677"/>
                </a:cubicBezTo>
                <a:cubicBezTo>
                  <a:pt x="18432" y="15865"/>
                  <a:pt x="18436" y="15678"/>
                  <a:pt x="18817" y="15364"/>
                </a:cubicBezTo>
                <a:cubicBezTo>
                  <a:pt x="19052" y="15171"/>
                  <a:pt x="19126" y="14926"/>
                  <a:pt x="19116" y="14366"/>
                </a:cubicBezTo>
                <a:cubicBezTo>
                  <a:pt x="19106" y="13726"/>
                  <a:pt x="19162" y="13595"/>
                  <a:pt x="19533" y="13403"/>
                </a:cubicBezTo>
                <a:cubicBezTo>
                  <a:pt x="20104" y="13107"/>
                  <a:pt x="20434" y="13592"/>
                  <a:pt x="19909" y="13953"/>
                </a:cubicBezTo>
                <a:cubicBezTo>
                  <a:pt x="19716" y="14085"/>
                  <a:pt x="19559" y="14243"/>
                  <a:pt x="19559" y="14303"/>
                </a:cubicBezTo>
                <a:cubicBezTo>
                  <a:pt x="19559" y="14584"/>
                  <a:pt x="20196" y="14297"/>
                  <a:pt x="20618" y="13827"/>
                </a:cubicBezTo>
                <a:cubicBezTo>
                  <a:pt x="21300" y="13066"/>
                  <a:pt x="21600" y="11428"/>
                  <a:pt x="21595" y="8511"/>
                </a:cubicBezTo>
                <a:cubicBezTo>
                  <a:pt x="21591" y="6293"/>
                  <a:pt x="21588" y="6253"/>
                  <a:pt x="21267" y="6171"/>
                </a:cubicBezTo>
                <a:cubicBezTo>
                  <a:pt x="21088" y="6125"/>
                  <a:pt x="20745" y="5781"/>
                  <a:pt x="20507" y="5403"/>
                </a:cubicBezTo>
                <a:cubicBezTo>
                  <a:pt x="20268" y="5024"/>
                  <a:pt x="19953" y="4715"/>
                  <a:pt x="19807" y="4715"/>
                </a:cubicBezTo>
                <a:cubicBezTo>
                  <a:pt x="19478" y="4715"/>
                  <a:pt x="19109" y="4365"/>
                  <a:pt x="18499" y="3482"/>
                </a:cubicBezTo>
                <a:cubicBezTo>
                  <a:pt x="18203" y="3053"/>
                  <a:pt x="17885" y="2811"/>
                  <a:pt x="17643" y="2828"/>
                </a:cubicBezTo>
                <a:cubicBezTo>
                  <a:pt x="17432" y="2842"/>
                  <a:pt x="16408" y="2795"/>
                  <a:pt x="15365" y="2725"/>
                </a:cubicBezTo>
                <a:cubicBezTo>
                  <a:pt x="14736" y="2682"/>
                  <a:pt x="14247" y="2669"/>
                  <a:pt x="13901" y="2690"/>
                </a:cubicBezTo>
                <a:close/>
              </a:path>
            </a:pathLst>
          </a:custGeom>
          <a:ln w="12700">
            <a:miter lim="400000"/>
          </a:ln>
        </p:spPr>
      </p:pic>
      <p:pic>
        <p:nvPicPr>
          <p:cNvPr id="142" name="6213089905_d1e89df745_o.jpg" descr="6213089905_d1e89df745_o.jpg"/>
          <p:cNvPicPr>
            <a:picLocks noChangeAspect="1"/>
          </p:cNvPicPr>
          <p:nvPr/>
        </p:nvPicPr>
        <p:blipFill>
          <a:blip r:embed="rId7">
            <a:extLst/>
          </a:blip>
          <a:stretch>
            <a:fillRect/>
          </a:stretch>
        </p:blipFill>
        <p:spPr>
          <a:xfrm>
            <a:off x="8126562" y="3900417"/>
            <a:ext cx="4064001" cy="1905001"/>
          </a:xfrm>
          <a:prstGeom prst="rect">
            <a:avLst/>
          </a:prstGeom>
          <a:ln w="12700">
            <a:miter lim="400000"/>
          </a:ln>
          <a:effectLst>
            <a:outerShdw sx="100000" sy="100000" kx="0" ky="0" algn="b" rotWithShape="0" blurRad="190500" dist="8455" dir="5400000">
              <a:srgbClr val="000000"/>
            </a:outerShdw>
          </a:effectLst>
        </p:spPr>
      </p:pic>
      <p:pic>
        <p:nvPicPr>
          <p:cNvPr id="143" name="6213088685_3a9ff70952_o.jpg" descr="6213088685_3a9ff70952_o.jpg"/>
          <p:cNvPicPr>
            <a:picLocks noChangeAspect="1"/>
          </p:cNvPicPr>
          <p:nvPr/>
        </p:nvPicPr>
        <p:blipFill>
          <a:blip r:embed="rId8">
            <a:extLst/>
          </a:blip>
          <a:srcRect l="2528" t="19050" r="1934" b="11297"/>
          <a:stretch>
            <a:fillRect/>
          </a:stretch>
        </p:blipFill>
        <p:spPr>
          <a:xfrm>
            <a:off x="783664" y="3150873"/>
            <a:ext cx="4568826" cy="1326865"/>
          </a:xfrm>
          <a:custGeom>
            <a:avLst/>
            <a:gdLst/>
            <a:ahLst/>
            <a:cxnLst>
              <a:cxn ang="0">
                <a:pos x="wd2" y="hd2"/>
              </a:cxn>
              <a:cxn ang="5400000">
                <a:pos x="wd2" y="hd2"/>
              </a:cxn>
              <a:cxn ang="10800000">
                <a:pos x="wd2" y="hd2"/>
              </a:cxn>
              <a:cxn ang="16200000">
                <a:pos x="wd2" y="hd2"/>
              </a:cxn>
            </a:cxnLst>
            <a:rect l="0" t="0" r="r" b="b"/>
            <a:pathLst>
              <a:path w="21485" h="21569" fill="norm" stroke="1" extrusionOk="0">
                <a:moveTo>
                  <a:pt x="7602" y="14"/>
                </a:moveTo>
                <a:cubicBezTo>
                  <a:pt x="7333" y="44"/>
                  <a:pt x="7244" y="120"/>
                  <a:pt x="7253" y="253"/>
                </a:cubicBezTo>
                <a:cubicBezTo>
                  <a:pt x="7268" y="481"/>
                  <a:pt x="7041" y="741"/>
                  <a:pt x="6542" y="1059"/>
                </a:cubicBezTo>
                <a:cubicBezTo>
                  <a:pt x="5121" y="1965"/>
                  <a:pt x="3164" y="3851"/>
                  <a:pt x="2059" y="5375"/>
                </a:cubicBezTo>
                <a:cubicBezTo>
                  <a:pt x="1740" y="5815"/>
                  <a:pt x="1401" y="6173"/>
                  <a:pt x="1305" y="6175"/>
                </a:cubicBezTo>
                <a:cubicBezTo>
                  <a:pt x="1209" y="6177"/>
                  <a:pt x="1110" y="6285"/>
                  <a:pt x="1087" y="6414"/>
                </a:cubicBezTo>
                <a:cubicBezTo>
                  <a:pt x="1064" y="6542"/>
                  <a:pt x="865" y="6650"/>
                  <a:pt x="644" y="6652"/>
                </a:cubicBezTo>
                <a:cubicBezTo>
                  <a:pt x="177" y="6657"/>
                  <a:pt x="-67" y="7009"/>
                  <a:pt x="217" y="7272"/>
                </a:cubicBezTo>
                <a:cubicBezTo>
                  <a:pt x="316" y="7363"/>
                  <a:pt x="561" y="7444"/>
                  <a:pt x="760" y="7446"/>
                </a:cubicBezTo>
                <a:cubicBezTo>
                  <a:pt x="959" y="7448"/>
                  <a:pt x="1146" y="7578"/>
                  <a:pt x="1174" y="7736"/>
                </a:cubicBezTo>
                <a:cubicBezTo>
                  <a:pt x="1203" y="7895"/>
                  <a:pt x="1236" y="8623"/>
                  <a:pt x="1251" y="9349"/>
                </a:cubicBezTo>
                <a:cubicBezTo>
                  <a:pt x="1273" y="10501"/>
                  <a:pt x="1248" y="10785"/>
                  <a:pt x="1047" y="11575"/>
                </a:cubicBezTo>
                <a:cubicBezTo>
                  <a:pt x="921" y="12073"/>
                  <a:pt x="851" y="12551"/>
                  <a:pt x="892" y="12639"/>
                </a:cubicBezTo>
                <a:cubicBezTo>
                  <a:pt x="1041" y="12957"/>
                  <a:pt x="1189" y="14314"/>
                  <a:pt x="1120" y="14736"/>
                </a:cubicBezTo>
                <a:cubicBezTo>
                  <a:pt x="1067" y="15065"/>
                  <a:pt x="1001" y="15100"/>
                  <a:pt x="803" y="14904"/>
                </a:cubicBezTo>
                <a:cubicBezTo>
                  <a:pt x="446" y="14550"/>
                  <a:pt x="386" y="14592"/>
                  <a:pt x="532" y="15097"/>
                </a:cubicBezTo>
                <a:cubicBezTo>
                  <a:pt x="603" y="15341"/>
                  <a:pt x="786" y="15591"/>
                  <a:pt x="941" y="15646"/>
                </a:cubicBezTo>
                <a:cubicBezTo>
                  <a:pt x="1255" y="15757"/>
                  <a:pt x="1617" y="16453"/>
                  <a:pt x="1551" y="16820"/>
                </a:cubicBezTo>
                <a:cubicBezTo>
                  <a:pt x="1528" y="16950"/>
                  <a:pt x="1202" y="17058"/>
                  <a:pt x="827" y="17058"/>
                </a:cubicBezTo>
                <a:cubicBezTo>
                  <a:pt x="316" y="17058"/>
                  <a:pt x="121" y="17158"/>
                  <a:pt x="49" y="17458"/>
                </a:cubicBezTo>
                <a:cubicBezTo>
                  <a:pt x="19" y="17583"/>
                  <a:pt x="3" y="17686"/>
                  <a:pt x="0" y="17755"/>
                </a:cubicBezTo>
                <a:cubicBezTo>
                  <a:pt x="-2" y="17824"/>
                  <a:pt x="10" y="17858"/>
                  <a:pt x="36" y="17858"/>
                </a:cubicBezTo>
                <a:cubicBezTo>
                  <a:pt x="81" y="17858"/>
                  <a:pt x="215" y="17996"/>
                  <a:pt x="334" y="18162"/>
                </a:cubicBezTo>
                <a:cubicBezTo>
                  <a:pt x="454" y="18327"/>
                  <a:pt x="830" y="18511"/>
                  <a:pt x="1171" y="18568"/>
                </a:cubicBezTo>
                <a:cubicBezTo>
                  <a:pt x="2414" y="18778"/>
                  <a:pt x="2947" y="19035"/>
                  <a:pt x="2947" y="19439"/>
                </a:cubicBezTo>
                <a:cubicBezTo>
                  <a:pt x="2947" y="19965"/>
                  <a:pt x="3308" y="20263"/>
                  <a:pt x="3976" y="20284"/>
                </a:cubicBezTo>
                <a:cubicBezTo>
                  <a:pt x="4500" y="20300"/>
                  <a:pt x="4546" y="20347"/>
                  <a:pt x="4612" y="20949"/>
                </a:cubicBezTo>
                <a:cubicBezTo>
                  <a:pt x="4660" y="21380"/>
                  <a:pt x="4712" y="21584"/>
                  <a:pt x="4758" y="21568"/>
                </a:cubicBezTo>
                <a:cubicBezTo>
                  <a:pt x="4803" y="21552"/>
                  <a:pt x="4840" y="21318"/>
                  <a:pt x="4855" y="20865"/>
                </a:cubicBezTo>
                <a:cubicBezTo>
                  <a:pt x="4873" y="20301"/>
                  <a:pt x="4915" y="20149"/>
                  <a:pt x="5034" y="20213"/>
                </a:cubicBezTo>
                <a:cubicBezTo>
                  <a:pt x="5300" y="20357"/>
                  <a:pt x="5644" y="20313"/>
                  <a:pt x="5885" y="20110"/>
                </a:cubicBezTo>
                <a:cubicBezTo>
                  <a:pt x="6276" y="19781"/>
                  <a:pt x="9921" y="19666"/>
                  <a:pt x="9978" y="19981"/>
                </a:cubicBezTo>
                <a:cubicBezTo>
                  <a:pt x="10044" y="20350"/>
                  <a:pt x="10768" y="20346"/>
                  <a:pt x="10835" y="19974"/>
                </a:cubicBezTo>
                <a:cubicBezTo>
                  <a:pt x="10872" y="19765"/>
                  <a:pt x="10910" y="19765"/>
                  <a:pt x="10971" y="19974"/>
                </a:cubicBezTo>
                <a:cubicBezTo>
                  <a:pt x="11074" y="20330"/>
                  <a:pt x="11462" y="20357"/>
                  <a:pt x="11523" y="20013"/>
                </a:cubicBezTo>
                <a:cubicBezTo>
                  <a:pt x="11551" y="19858"/>
                  <a:pt x="11648" y="19854"/>
                  <a:pt x="11779" y="20007"/>
                </a:cubicBezTo>
                <a:cubicBezTo>
                  <a:pt x="11895" y="20143"/>
                  <a:pt x="12371" y="20203"/>
                  <a:pt x="12839" y="20142"/>
                </a:cubicBezTo>
                <a:cubicBezTo>
                  <a:pt x="13841" y="20011"/>
                  <a:pt x="13679" y="20015"/>
                  <a:pt x="14888" y="20103"/>
                </a:cubicBezTo>
                <a:cubicBezTo>
                  <a:pt x="15420" y="20142"/>
                  <a:pt x="15871" y="20208"/>
                  <a:pt x="15892" y="20252"/>
                </a:cubicBezTo>
                <a:cubicBezTo>
                  <a:pt x="15914" y="20296"/>
                  <a:pt x="16128" y="20364"/>
                  <a:pt x="16368" y="20400"/>
                </a:cubicBezTo>
                <a:cubicBezTo>
                  <a:pt x="16608" y="20437"/>
                  <a:pt x="16841" y="20544"/>
                  <a:pt x="16885" y="20639"/>
                </a:cubicBezTo>
                <a:cubicBezTo>
                  <a:pt x="16930" y="20734"/>
                  <a:pt x="17005" y="20569"/>
                  <a:pt x="17051" y="20271"/>
                </a:cubicBezTo>
                <a:cubicBezTo>
                  <a:pt x="17169" y="19510"/>
                  <a:pt x="17351" y="19599"/>
                  <a:pt x="17449" y="20465"/>
                </a:cubicBezTo>
                <a:cubicBezTo>
                  <a:pt x="17530" y="21179"/>
                  <a:pt x="17534" y="21181"/>
                  <a:pt x="17596" y="20620"/>
                </a:cubicBezTo>
                <a:cubicBezTo>
                  <a:pt x="17673" y="19932"/>
                  <a:pt x="17919" y="19603"/>
                  <a:pt x="18111" y="19936"/>
                </a:cubicBezTo>
                <a:cubicBezTo>
                  <a:pt x="18266" y="20204"/>
                  <a:pt x="19007" y="20122"/>
                  <a:pt x="19978" y="19729"/>
                </a:cubicBezTo>
                <a:cubicBezTo>
                  <a:pt x="20334" y="19585"/>
                  <a:pt x="20652" y="19524"/>
                  <a:pt x="20685" y="19594"/>
                </a:cubicBezTo>
                <a:cubicBezTo>
                  <a:pt x="20718" y="19664"/>
                  <a:pt x="20800" y="19424"/>
                  <a:pt x="20870" y="19058"/>
                </a:cubicBezTo>
                <a:cubicBezTo>
                  <a:pt x="20951" y="18628"/>
                  <a:pt x="21069" y="18394"/>
                  <a:pt x="21200" y="18394"/>
                </a:cubicBezTo>
                <a:cubicBezTo>
                  <a:pt x="21385" y="18394"/>
                  <a:pt x="21394" y="18354"/>
                  <a:pt x="21292" y="17929"/>
                </a:cubicBezTo>
                <a:cubicBezTo>
                  <a:pt x="21099" y="17127"/>
                  <a:pt x="21190" y="12813"/>
                  <a:pt x="21428" y="11517"/>
                </a:cubicBezTo>
                <a:cubicBezTo>
                  <a:pt x="21533" y="10944"/>
                  <a:pt x="21520" y="10875"/>
                  <a:pt x="21168" y="10097"/>
                </a:cubicBezTo>
                <a:cubicBezTo>
                  <a:pt x="20125" y="7788"/>
                  <a:pt x="19040" y="6485"/>
                  <a:pt x="17632" y="5846"/>
                </a:cubicBezTo>
                <a:cubicBezTo>
                  <a:pt x="17015" y="5566"/>
                  <a:pt x="14911" y="5033"/>
                  <a:pt x="14440" y="5040"/>
                </a:cubicBezTo>
                <a:cubicBezTo>
                  <a:pt x="14230" y="5042"/>
                  <a:pt x="13415" y="3667"/>
                  <a:pt x="13270" y="3065"/>
                </a:cubicBezTo>
                <a:cubicBezTo>
                  <a:pt x="13214" y="2833"/>
                  <a:pt x="13109" y="2646"/>
                  <a:pt x="13037" y="2646"/>
                </a:cubicBezTo>
                <a:cubicBezTo>
                  <a:pt x="12964" y="2646"/>
                  <a:pt x="12683" y="2325"/>
                  <a:pt x="12410" y="1936"/>
                </a:cubicBezTo>
                <a:cubicBezTo>
                  <a:pt x="11343" y="418"/>
                  <a:pt x="10960" y="207"/>
                  <a:pt x="9032" y="59"/>
                </a:cubicBezTo>
                <a:cubicBezTo>
                  <a:pt x="8320" y="4"/>
                  <a:pt x="7871" y="-16"/>
                  <a:pt x="7602" y="14"/>
                </a:cubicBezTo>
                <a:close/>
              </a:path>
            </a:pathLst>
          </a:custGeom>
          <a:ln w="12700">
            <a:miter lim="400000"/>
          </a:ln>
        </p:spPr>
      </p:pic>
      <p:pic>
        <p:nvPicPr>
          <p:cNvPr id="144" name="6213603198_2814f54d33_o.jpg" descr="6213603198_2814f54d33_o.jpg"/>
          <p:cNvPicPr>
            <a:picLocks noChangeAspect="1"/>
          </p:cNvPicPr>
          <p:nvPr/>
        </p:nvPicPr>
        <p:blipFill>
          <a:blip r:embed="rId9">
            <a:extLst/>
          </a:blip>
          <a:srcRect l="8693" t="104" r="3055" b="13363"/>
          <a:stretch>
            <a:fillRect/>
          </a:stretch>
        </p:blipFill>
        <p:spPr>
          <a:xfrm>
            <a:off x="3365714" y="1658841"/>
            <a:ext cx="3362357" cy="1648445"/>
          </a:xfrm>
          <a:custGeom>
            <a:avLst/>
            <a:gdLst/>
            <a:ahLst/>
            <a:cxnLst>
              <a:cxn ang="0">
                <a:pos x="wd2" y="hd2"/>
              </a:cxn>
              <a:cxn ang="5400000">
                <a:pos x="wd2" y="hd2"/>
              </a:cxn>
              <a:cxn ang="10800000">
                <a:pos x="wd2" y="hd2"/>
              </a:cxn>
              <a:cxn ang="16200000">
                <a:pos x="wd2" y="hd2"/>
              </a:cxn>
            </a:cxnLst>
            <a:rect l="0" t="0" r="r" b="b"/>
            <a:pathLst>
              <a:path w="21438" h="21583" fill="norm" stroke="1" extrusionOk="0">
                <a:moveTo>
                  <a:pt x="11266" y="34"/>
                </a:moveTo>
                <a:cubicBezTo>
                  <a:pt x="11021" y="79"/>
                  <a:pt x="11221" y="112"/>
                  <a:pt x="11711" y="112"/>
                </a:cubicBezTo>
                <a:cubicBezTo>
                  <a:pt x="12200" y="112"/>
                  <a:pt x="12401" y="79"/>
                  <a:pt x="12156" y="34"/>
                </a:cubicBezTo>
                <a:cubicBezTo>
                  <a:pt x="11912" y="-11"/>
                  <a:pt x="11510" y="-11"/>
                  <a:pt x="11266" y="34"/>
                </a:cubicBezTo>
                <a:close/>
                <a:moveTo>
                  <a:pt x="16815" y="39"/>
                </a:moveTo>
                <a:cubicBezTo>
                  <a:pt x="16685" y="90"/>
                  <a:pt x="16791" y="133"/>
                  <a:pt x="17050" y="133"/>
                </a:cubicBezTo>
                <a:cubicBezTo>
                  <a:pt x="17309" y="133"/>
                  <a:pt x="17415" y="90"/>
                  <a:pt x="17286" y="39"/>
                </a:cubicBezTo>
                <a:cubicBezTo>
                  <a:pt x="17156" y="-12"/>
                  <a:pt x="16945" y="-12"/>
                  <a:pt x="16815" y="39"/>
                </a:cubicBezTo>
                <a:close/>
                <a:moveTo>
                  <a:pt x="9874" y="3900"/>
                </a:moveTo>
                <a:cubicBezTo>
                  <a:pt x="9577" y="3912"/>
                  <a:pt x="9386" y="3956"/>
                  <a:pt x="9360" y="4040"/>
                </a:cubicBezTo>
                <a:cubicBezTo>
                  <a:pt x="9322" y="4168"/>
                  <a:pt x="8998" y="4277"/>
                  <a:pt x="8641" y="4279"/>
                </a:cubicBezTo>
                <a:cubicBezTo>
                  <a:pt x="7975" y="4285"/>
                  <a:pt x="7212" y="4557"/>
                  <a:pt x="6842" y="4919"/>
                </a:cubicBezTo>
                <a:cubicBezTo>
                  <a:pt x="5827" y="5912"/>
                  <a:pt x="4918" y="6702"/>
                  <a:pt x="4729" y="6753"/>
                </a:cubicBezTo>
                <a:cubicBezTo>
                  <a:pt x="4205" y="6895"/>
                  <a:pt x="3864" y="7113"/>
                  <a:pt x="3755" y="7382"/>
                </a:cubicBezTo>
                <a:cubicBezTo>
                  <a:pt x="3681" y="7564"/>
                  <a:pt x="3254" y="7722"/>
                  <a:pt x="2571" y="7818"/>
                </a:cubicBezTo>
                <a:cubicBezTo>
                  <a:pt x="1939" y="7907"/>
                  <a:pt x="1331" y="8127"/>
                  <a:pt x="1083" y="8348"/>
                </a:cubicBezTo>
                <a:cubicBezTo>
                  <a:pt x="658" y="8728"/>
                  <a:pt x="325" y="9347"/>
                  <a:pt x="430" y="9564"/>
                </a:cubicBezTo>
                <a:cubicBezTo>
                  <a:pt x="462" y="9629"/>
                  <a:pt x="366" y="10227"/>
                  <a:pt x="217" y="10894"/>
                </a:cubicBezTo>
                <a:cubicBezTo>
                  <a:pt x="-52" y="12104"/>
                  <a:pt x="-53" y="12116"/>
                  <a:pt x="119" y="13461"/>
                </a:cubicBezTo>
                <a:cubicBezTo>
                  <a:pt x="214" y="14203"/>
                  <a:pt x="266" y="14940"/>
                  <a:pt x="235" y="15103"/>
                </a:cubicBezTo>
                <a:cubicBezTo>
                  <a:pt x="170" y="15451"/>
                  <a:pt x="471" y="15591"/>
                  <a:pt x="1710" y="15779"/>
                </a:cubicBezTo>
                <a:cubicBezTo>
                  <a:pt x="2951" y="15966"/>
                  <a:pt x="4055" y="16286"/>
                  <a:pt x="4269" y="16522"/>
                </a:cubicBezTo>
                <a:cubicBezTo>
                  <a:pt x="4373" y="16636"/>
                  <a:pt x="4487" y="16671"/>
                  <a:pt x="4522" y="16600"/>
                </a:cubicBezTo>
                <a:cubicBezTo>
                  <a:pt x="4636" y="16366"/>
                  <a:pt x="5581" y="17025"/>
                  <a:pt x="5795" y="17488"/>
                </a:cubicBezTo>
                <a:cubicBezTo>
                  <a:pt x="5917" y="17752"/>
                  <a:pt x="6266" y="18057"/>
                  <a:pt x="6632" y="18216"/>
                </a:cubicBezTo>
                <a:cubicBezTo>
                  <a:pt x="6978" y="18366"/>
                  <a:pt x="7496" y="18589"/>
                  <a:pt x="7784" y="18715"/>
                </a:cubicBezTo>
                <a:cubicBezTo>
                  <a:pt x="8072" y="18840"/>
                  <a:pt x="8411" y="19076"/>
                  <a:pt x="8538" y="19239"/>
                </a:cubicBezTo>
                <a:cubicBezTo>
                  <a:pt x="8665" y="19403"/>
                  <a:pt x="8925" y="19510"/>
                  <a:pt x="9115" y="19473"/>
                </a:cubicBezTo>
                <a:cubicBezTo>
                  <a:pt x="9616" y="19377"/>
                  <a:pt x="10043" y="19727"/>
                  <a:pt x="10400" y="20533"/>
                </a:cubicBezTo>
                <a:cubicBezTo>
                  <a:pt x="10708" y="21227"/>
                  <a:pt x="11179" y="21497"/>
                  <a:pt x="11605" y="21219"/>
                </a:cubicBezTo>
                <a:cubicBezTo>
                  <a:pt x="11691" y="21163"/>
                  <a:pt x="11990" y="20962"/>
                  <a:pt x="12268" y="20778"/>
                </a:cubicBezTo>
                <a:cubicBezTo>
                  <a:pt x="12678" y="20504"/>
                  <a:pt x="12781" y="20496"/>
                  <a:pt x="12824" y="20726"/>
                </a:cubicBezTo>
                <a:cubicBezTo>
                  <a:pt x="12859" y="20909"/>
                  <a:pt x="13001" y="20976"/>
                  <a:pt x="13229" y="20918"/>
                </a:cubicBezTo>
                <a:cubicBezTo>
                  <a:pt x="13423" y="20868"/>
                  <a:pt x="13612" y="20930"/>
                  <a:pt x="13649" y="21053"/>
                </a:cubicBezTo>
                <a:cubicBezTo>
                  <a:pt x="13686" y="21176"/>
                  <a:pt x="13804" y="21220"/>
                  <a:pt x="13910" y="21152"/>
                </a:cubicBezTo>
                <a:cubicBezTo>
                  <a:pt x="14015" y="21083"/>
                  <a:pt x="14131" y="21127"/>
                  <a:pt x="14168" y="21250"/>
                </a:cubicBezTo>
                <a:cubicBezTo>
                  <a:pt x="14215" y="21406"/>
                  <a:pt x="14299" y="21404"/>
                  <a:pt x="14444" y="21245"/>
                </a:cubicBezTo>
                <a:cubicBezTo>
                  <a:pt x="14562" y="21115"/>
                  <a:pt x="14890" y="21072"/>
                  <a:pt x="15198" y="21141"/>
                </a:cubicBezTo>
                <a:cubicBezTo>
                  <a:pt x="15497" y="21209"/>
                  <a:pt x="16326" y="21309"/>
                  <a:pt x="17040" y="21365"/>
                </a:cubicBezTo>
                <a:cubicBezTo>
                  <a:pt x="17754" y="21421"/>
                  <a:pt x="18351" y="21494"/>
                  <a:pt x="18366" y="21526"/>
                </a:cubicBezTo>
                <a:cubicBezTo>
                  <a:pt x="18385" y="21564"/>
                  <a:pt x="18483" y="21581"/>
                  <a:pt x="18622" y="21583"/>
                </a:cubicBezTo>
                <a:cubicBezTo>
                  <a:pt x="19039" y="21588"/>
                  <a:pt x="19822" y="21451"/>
                  <a:pt x="19907" y="21318"/>
                </a:cubicBezTo>
                <a:cubicBezTo>
                  <a:pt x="19978" y="21207"/>
                  <a:pt x="20332" y="21110"/>
                  <a:pt x="20697" y="21100"/>
                </a:cubicBezTo>
                <a:cubicBezTo>
                  <a:pt x="21062" y="21090"/>
                  <a:pt x="21389" y="21024"/>
                  <a:pt x="21423" y="20954"/>
                </a:cubicBezTo>
                <a:cubicBezTo>
                  <a:pt x="21547" y="20700"/>
                  <a:pt x="20913" y="19586"/>
                  <a:pt x="20707" y="19697"/>
                </a:cubicBezTo>
                <a:cubicBezTo>
                  <a:pt x="20466" y="19826"/>
                  <a:pt x="19947" y="19183"/>
                  <a:pt x="20041" y="18871"/>
                </a:cubicBezTo>
                <a:cubicBezTo>
                  <a:pt x="20078" y="18749"/>
                  <a:pt x="20175" y="18703"/>
                  <a:pt x="20256" y="18767"/>
                </a:cubicBezTo>
                <a:cubicBezTo>
                  <a:pt x="20370" y="18856"/>
                  <a:pt x="20387" y="18751"/>
                  <a:pt x="20335" y="18299"/>
                </a:cubicBezTo>
                <a:cubicBezTo>
                  <a:pt x="20297" y="17977"/>
                  <a:pt x="20229" y="17609"/>
                  <a:pt x="20181" y="17483"/>
                </a:cubicBezTo>
                <a:cubicBezTo>
                  <a:pt x="20131" y="17352"/>
                  <a:pt x="20162" y="17047"/>
                  <a:pt x="20256" y="16771"/>
                </a:cubicBezTo>
                <a:cubicBezTo>
                  <a:pt x="20391" y="16377"/>
                  <a:pt x="20481" y="16318"/>
                  <a:pt x="20750" y="16439"/>
                </a:cubicBezTo>
                <a:cubicBezTo>
                  <a:pt x="21039" y="16569"/>
                  <a:pt x="21062" y="16549"/>
                  <a:pt x="20942" y="16252"/>
                </a:cubicBezTo>
                <a:cubicBezTo>
                  <a:pt x="20742" y="15757"/>
                  <a:pt x="20952" y="15022"/>
                  <a:pt x="21248" y="15181"/>
                </a:cubicBezTo>
                <a:cubicBezTo>
                  <a:pt x="21450" y="15289"/>
                  <a:pt x="21459" y="15258"/>
                  <a:pt x="21347" y="14828"/>
                </a:cubicBezTo>
                <a:cubicBezTo>
                  <a:pt x="21251" y="14459"/>
                  <a:pt x="21253" y="14279"/>
                  <a:pt x="21352" y="14033"/>
                </a:cubicBezTo>
                <a:cubicBezTo>
                  <a:pt x="21457" y="13772"/>
                  <a:pt x="21420" y="13592"/>
                  <a:pt x="21147" y="13014"/>
                </a:cubicBezTo>
                <a:lnTo>
                  <a:pt x="20816" y="12308"/>
                </a:lnTo>
                <a:lnTo>
                  <a:pt x="20975" y="11383"/>
                </a:lnTo>
                <a:cubicBezTo>
                  <a:pt x="21063" y="10873"/>
                  <a:pt x="21135" y="10233"/>
                  <a:pt x="21135" y="9959"/>
                </a:cubicBezTo>
                <a:cubicBezTo>
                  <a:pt x="21135" y="9685"/>
                  <a:pt x="21188" y="9392"/>
                  <a:pt x="21253" y="9309"/>
                </a:cubicBezTo>
                <a:cubicBezTo>
                  <a:pt x="21397" y="9128"/>
                  <a:pt x="20615" y="8454"/>
                  <a:pt x="18779" y="7174"/>
                </a:cubicBezTo>
                <a:cubicBezTo>
                  <a:pt x="17047" y="5966"/>
                  <a:pt x="15306" y="5047"/>
                  <a:pt x="13733" y="4513"/>
                </a:cubicBezTo>
                <a:cubicBezTo>
                  <a:pt x="12599" y="4129"/>
                  <a:pt x="10764" y="3865"/>
                  <a:pt x="9874" y="3900"/>
                </a:cubicBezTo>
                <a:close/>
              </a:path>
            </a:pathLst>
          </a:custGeom>
          <a:ln w="12700">
            <a:miter lim="400000"/>
          </a:ln>
        </p:spPr>
      </p:pic>
      <p:pic>
        <p:nvPicPr>
          <p:cNvPr id="145" name="Image" descr="Image"/>
          <p:cNvPicPr>
            <a:picLocks noChangeAspect="1"/>
          </p:cNvPicPr>
          <p:nvPr/>
        </p:nvPicPr>
        <p:blipFill>
          <a:blip r:embed="rId10">
            <a:extLst/>
          </a:blip>
          <a:stretch>
            <a:fillRect/>
          </a:stretch>
        </p:blipFill>
        <p:spPr>
          <a:xfrm>
            <a:off x="1290158" y="4445000"/>
            <a:ext cx="11940409" cy="3663874"/>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9" name="Gap sensitivity"/>
          <p:cNvSpPr txBox="1"/>
          <p:nvPr>
            <p:ph type="body" idx="1"/>
          </p:nvPr>
        </p:nvSpPr>
        <p:spPr>
          <a:prstGeom prst="rect">
            <a:avLst/>
          </a:prstGeom>
        </p:spPr>
        <p:txBody>
          <a:bodyPr/>
          <a:lstStyle>
            <a:lvl1pPr>
              <a:lnSpc>
                <a:spcPct val="150000"/>
              </a:lnSpc>
            </a:lvl1pPr>
          </a:lstStyle>
          <a:p>
            <a:pPr/>
            <a:r>
              <a:t>Gap sensitivity</a:t>
            </a:r>
          </a:p>
        </p:txBody>
      </p:sp>
      <p:grpSp>
        <p:nvGrpSpPr>
          <p:cNvPr id="1512" name="Group"/>
          <p:cNvGrpSpPr/>
          <p:nvPr/>
        </p:nvGrpSpPr>
        <p:grpSpPr>
          <a:xfrm>
            <a:off x="6359557" y="1459982"/>
            <a:ext cx="7381410" cy="7041376"/>
            <a:chOff x="0" y="0"/>
            <a:chExt cx="7381409" cy="7041375"/>
          </a:xfrm>
        </p:grpSpPr>
        <p:sp>
          <p:nvSpPr>
            <p:cNvPr id="1510" name="Fidelity vs Simplicity"/>
            <p:cNvSpPr/>
            <p:nvPr/>
          </p:nvSpPr>
          <p:spPr>
            <a:xfrm>
              <a:off x="0" y="0"/>
              <a:ext cx="7381410"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Fidelity vs Simplicity</a:t>
              </a:r>
            </a:p>
          </p:txBody>
        </p:sp>
        <p:pic>
          <p:nvPicPr>
            <p:cNvPr id="1511" name="Image" descr="Image"/>
            <p:cNvPicPr>
              <a:picLocks noChangeAspect="1"/>
            </p:cNvPicPr>
            <p:nvPr/>
          </p:nvPicPr>
          <p:blipFill>
            <a:blip r:embed="rId3">
              <a:extLst/>
            </a:blip>
            <a:stretch>
              <a:fillRect/>
            </a:stretch>
          </p:blipFill>
          <p:spPr>
            <a:xfrm>
              <a:off x="0" y="691375"/>
              <a:ext cx="7381410" cy="6350001"/>
            </a:xfrm>
            <a:prstGeom prst="rect">
              <a:avLst/>
            </a:prstGeom>
            <a:ln w="12700" cap="flat">
              <a:noFill/>
              <a:miter lim="400000"/>
            </a:ln>
            <a:effectLst>
              <a:outerShdw sx="100000" sy="100000" kx="0" ky="0" algn="b" rotWithShape="0" blurRad="190500" dist="8455" dir="5400000">
                <a:srgbClr val="000000"/>
              </a:outerShdw>
            </a:effectLst>
          </p:spPr>
        </p:pic>
      </p:grpSp>
      <p:sp>
        <p:nvSpPr>
          <p:cNvPr id="1513" name="Image: ©Enrique Rosales"/>
          <p:cNvSpPr txBox="1"/>
          <p:nvPr/>
        </p:nvSpPr>
        <p:spPr>
          <a:xfrm>
            <a:off x="-3664" y="8711370"/>
            <a:ext cx="2771692"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©Enrique Rosales</a:t>
            </a:r>
          </a:p>
        </p:txBody>
      </p:sp>
      <p:sp>
        <p:nvSpPr>
          <p:cNvPr id="1514" name="Algorithm characteristics"/>
          <p:cNvSpPr txBox="1"/>
          <p:nvPr>
            <p:ph type="title"/>
          </p:nvPr>
        </p:nvSpPr>
        <p:spPr>
          <a:prstGeom prst="rect">
            <a:avLst/>
          </a:prstGeom>
        </p:spPr>
        <p:txBody>
          <a:bodyPr/>
          <a:lstStyle/>
          <a:p>
            <a:pPr/>
            <a:r>
              <a:t>Algorithm characteristics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8" name="Parameter sensitivity"/>
          <p:cNvSpPr txBox="1"/>
          <p:nvPr>
            <p:ph type="body" idx="1"/>
          </p:nvPr>
        </p:nvSpPr>
        <p:spPr>
          <a:prstGeom prst="rect">
            <a:avLst/>
          </a:prstGeom>
        </p:spPr>
        <p:txBody>
          <a:bodyPr/>
          <a:lstStyle>
            <a:lvl1pPr>
              <a:lnSpc>
                <a:spcPct val="150000"/>
              </a:lnSpc>
            </a:lvl1pPr>
          </a:lstStyle>
          <a:p>
            <a:pPr/>
            <a:r>
              <a:t>Parameter sensitivity</a:t>
            </a:r>
          </a:p>
        </p:txBody>
      </p:sp>
      <p:grpSp>
        <p:nvGrpSpPr>
          <p:cNvPr id="1521" name="Group"/>
          <p:cNvGrpSpPr/>
          <p:nvPr/>
        </p:nvGrpSpPr>
        <p:grpSpPr>
          <a:xfrm>
            <a:off x="6670453" y="1344515"/>
            <a:ext cx="8959383" cy="7041377"/>
            <a:chOff x="0" y="0"/>
            <a:chExt cx="8959382" cy="7041375"/>
          </a:xfrm>
        </p:grpSpPr>
        <p:sp>
          <p:nvSpPr>
            <p:cNvPr id="1519" name="Delaunay Triangulation"/>
            <p:cNvSpPr/>
            <p:nvPr/>
          </p:nvSpPr>
          <p:spPr>
            <a:xfrm>
              <a:off x="0" y="0"/>
              <a:ext cx="8959383"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Delaunay Triangulation</a:t>
              </a:r>
            </a:p>
          </p:txBody>
        </p:sp>
        <p:pic>
          <p:nvPicPr>
            <p:cNvPr id="1520" name="Group" descr="Group"/>
            <p:cNvPicPr>
              <a:picLocks noChangeAspect="1"/>
            </p:cNvPicPr>
            <p:nvPr/>
          </p:nvPicPr>
          <p:blipFill>
            <a:blip r:embed="rId3">
              <a:extLst/>
            </a:blip>
            <a:stretch>
              <a:fillRect/>
            </a:stretch>
          </p:blipFill>
          <p:spPr>
            <a:xfrm>
              <a:off x="0" y="691375"/>
              <a:ext cx="8959383" cy="6350001"/>
            </a:xfrm>
            <a:prstGeom prst="rect">
              <a:avLst/>
            </a:prstGeom>
            <a:ln w="12700" cap="flat">
              <a:noFill/>
              <a:miter lim="400000"/>
            </a:ln>
            <a:effectLst>
              <a:outerShdw sx="100000" sy="100000" kx="0" ky="0" algn="b" rotWithShape="0" blurRad="190500" dist="8455" dir="5400000">
                <a:srgbClr val="000000"/>
              </a:outerShdw>
            </a:effectLst>
          </p:spPr>
        </p:pic>
      </p:grpSp>
      <p:sp>
        <p:nvSpPr>
          <p:cNvPr id="1522" name="Image: ©Hugo Fonseca (CC-BY-NC-SA-3.0)"/>
          <p:cNvSpPr txBox="1"/>
          <p:nvPr/>
        </p:nvSpPr>
        <p:spPr>
          <a:xfrm>
            <a:off x="-3664" y="8711370"/>
            <a:ext cx="4493881"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©Hugo Fonseca (CC-BY-NC-SA-3.0)</a:t>
            </a:r>
          </a:p>
        </p:txBody>
      </p:sp>
      <p:sp>
        <p:nvSpPr>
          <p:cNvPr id="1523" name="Algorithm characteristics"/>
          <p:cNvSpPr txBox="1"/>
          <p:nvPr>
            <p:ph type="title"/>
          </p:nvPr>
        </p:nvSpPr>
        <p:spPr>
          <a:prstGeom prst="rect">
            <a:avLst/>
          </a:prstGeom>
        </p:spPr>
        <p:txBody>
          <a:bodyPr/>
          <a:lstStyle/>
          <a:p>
            <a:pPr/>
            <a:r>
              <a:t>Algorithm characteristics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Messiness sensitivity"/>
          <p:cNvSpPr txBox="1"/>
          <p:nvPr>
            <p:ph type="body" idx="1"/>
          </p:nvPr>
        </p:nvSpPr>
        <p:spPr>
          <a:prstGeom prst="rect">
            <a:avLst/>
          </a:prstGeom>
        </p:spPr>
        <p:txBody>
          <a:bodyPr/>
          <a:lstStyle>
            <a:lvl1pPr>
              <a:lnSpc>
                <a:spcPct val="150000"/>
              </a:lnSpc>
            </a:lvl1pPr>
          </a:lstStyle>
          <a:p>
            <a:pPr/>
            <a:r>
              <a:t>Messiness sensitivity</a:t>
            </a:r>
          </a:p>
        </p:txBody>
      </p:sp>
      <p:grpSp>
        <p:nvGrpSpPr>
          <p:cNvPr id="1530" name="Group"/>
          <p:cNvGrpSpPr/>
          <p:nvPr/>
        </p:nvGrpSpPr>
        <p:grpSpPr>
          <a:xfrm>
            <a:off x="6270999" y="1969933"/>
            <a:ext cx="9516881" cy="7041376"/>
            <a:chOff x="0" y="0"/>
            <a:chExt cx="9516879" cy="7041375"/>
          </a:xfrm>
        </p:grpSpPr>
        <p:sp>
          <p:nvSpPr>
            <p:cNvPr id="1528" name="PolyVector &amp; TopologyDriven"/>
            <p:cNvSpPr/>
            <p:nvPr/>
          </p:nvSpPr>
          <p:spPr>
            <a:xfrm>
              <a:off x="0" y="0"/>
              <a:ext cx="9516880"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PolyVector &amp; TopologyDriven</a:t>
              </a:r>
            </a:p>
          </p:txBody>
        </p:sp>
        <p:pic>
          <p:nvPicPr>
            <p:cNvPr id="1529" name="Image" descr="Image"/>
            <p:cNvPicPr>
              <a:picLocks noChangeAspect="1"/>
            </p:cNvPicPr>
            <p:nvPr/>
          </p:nvPicPr>
          <p:blipFill>
            <a:blip r:embed="rId3">
              <a:extLst/>
            </a:blip>
            <a:stretch>
              <a:fillRect/>
            </a:stretch>
          </p:blipFill>
          <p:spPr>
            <a:xfrm>
              <a:off x="0" y="691375"/>
              <a:ext cx="9516880" cy="6350001"/>
            </a:xfrm>
            <a:prstGeom prst="rect">
              <a:avLst/>
            </a:prstGeom>
            <a:ln w="12700" cap="flat">
              <a:noFill/>
              <a:miter lim="400000"/>
            </a:ln>
            <a:effectLst>
              <a:outerShdw sx="100000" sy="100000" kx="0" ky="0" algn="b" rotWithShape="0" blurRad="190500" dist="8455" dir="5400000">
                <a:srgbClr val="000000"/>
              </a:outerShdw>
            </a:effectLst>
          </p:spPr>
        </p:pic>
      </p:grpSp>
      <p:sp>
        <p:nvSpPr>
          <p:cNvPr id="1531" name="Algorithm characteristics"/>
          <p:cNvSpPr txBox="1"/>
          <p:nvPr>
            <p:ph type="title"/>
          </p:nvPr>
        </p:nvSpPr>
        <p:spPr>
          <a:prstGeom prst="rect">
            <a:avLst/>
          </a:prstGeom>
        </p:spPr>
        <p:txBody>
          <a:bodyPr/>
          <a:lstStyle/>
          <a:p>
            <a:pPr/>
            <a:r>
              <a:t>Algorithm characteristics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5" name="Open Problems"/>
          <p:cNvSpPr txBox="1"/>
          <p:nvPr>
            <p:ph type="title"/>
          </p:nvPr>
        </p:nvSpPr>
        <p:spPr>
          <a:prstGeom prst="rect">
            <a:avLst/>
          </a:prstGeom>
        </p:spPr>
        <p:txBody>
          <a:bodyPr/>
          <a:lstStyle/>
          <a:p>
            <a:pPr/>
            <a:r>
              <a:t>Open Problems</a:t>
            </a:r>
          </a:p>
        </p:txBody>
      </p:sp>
      <p:sp>
        <p:nvSpPr>
          <p:cNvPr id="1536" name="Algorithm robustness"/>
          <p:cNvSpPr txBox="1"/>
          <p:nvPr>
            <p:ph type="body" idx="1"/>
          </p:nvPr>
        </p:nvSpPr>
        <p:spPr>
          <a:xfrm>
            <a:off x="869626" y="1524000"/>
            <a:ext cx="11412686" cy="5427005"/>
          </a:xfrm>
          <a:prstGeom prst="rect">
            <a:avLst/>
          </a:prstGeom>
        </p:spPr>
        <p:txBody>
          <a:bodyPr/>
          <a:lstStyle/>
          <a:p>
            <a:pPr>
              <a:lnSpc>
                <a:spcPct val="150000"/>
              </a:lnSpc>
            </a:pPr>
            <a:r>
              <a:t>Algorithm robustness</a:t>
            </a:r>
          </a:p>
          <a:p>
            <a:pPr>
              <a:lnSpc>
                <a:spcPct val="150000"/>
              </a:lnSpc>
            </a:pPr>
          </a:p>
          <a:p>
            <a:pPr>
              <a:lnSpc>
                <a:spcPct val="150000"/>
              </a:lnSpc>
            </a:pPr>
          </a:p>
          <a:p>
            <a:pPr>
              <a:lnSpc>
                <a:spcPct val="150000"/>
              </a:lnSpc>
            </a:pPr>
          </a:p>
        </p:txBody>
      </p:sp>
      <p:grpSp>
        <p:nvGrpSpPr>
          <p:cNvPr id="1549" name="Group"/>
          <p:cNvGrpSpPr/>
          <p:nvPr/>
        </p:nvGrpSpPr>
        <p:grpSpPr>
          <a:xfrm>
            <a:off x="17361" y="2412029"/>
            <a:ext cx="3856681" cy="6690477"/>
            <a:chOff x="-962053" y="-592354"/>
            <a:chExt cx="3856680" cy="6690476"/>
          </a:xfrm>
        </p:grpSpPr>
        <p:grpSp>
          <p:nvGrpSpPr>
            <p:cNvPr id="1542" name="Group"/>
            <p:cNvGrpSpPr/>
            <p:nvPr/>
          </p:nvGrpSpPr>
          <p:grpSpPr>
            <a:xfrm>
              <a:off x="-918509" y="-592355"/>
              <a:ext cx="3769592" cy="3132356"/>
              <a:chOff x="-962053" y="-592354"/>
              <a:chExt cx="3769590" cy="3132354"/>
            </a:xfrm>
          </p:grpSpPr>
          <p:grpSp>
            <p:nvGrpSpPr>
              <p:cNvPr id="1539" name="Group"/>
              <p:cNvGrpSpPr/>
              <p:nvPr/>
            </p:nvGrpSpPr>
            <p:grpSpPr>
              <a:xfrm>
                <a:off x="-962054" y="-592355"/>
                <a:ext cx="3048001" cy="3132356"/>
                <a:chOff x="0" y="0"/>
                <a:chExt cx="3048000" cy="3132354"/>
              </a:xfrm>
            </p:grpSpPr>
            <p:sp>
              <p:nvSpPr>
                <p:cNvPr id="1537" name="Rough"/>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Rough</a:t>
                  </a:r>
                </a:p>
              </p:txBody>
            </p:sp>
            <p:pic>
              <p:nvPicPr>
                <p:cNvPr id="1538" name="Image" descr="Image"/>
                <p:cNvPicPr>
                  <a:picLocks noChangeAspect="1"/>
                </p:cNvPicPr>
                <p:nvPr/>
              </p:nvPicPr>
              <p:blipFill>
                <a:blip r:embed="rId2">
                  <a:extLst/>
                </a:blip>
                <a:stretch>
                  <a:fillRect/>
                </a:stretch>
              </p:blipFill>
              <p:spPr>
                <a:xfrm>
                  <a:off x="962053" y="592354"/>
                  <a:ext cx="1123894" cy="2540001"/>
                </a:xfrm>
                <a:prstGeom prst="rect">
                  <a:avLst/>
                </a:prstGeom>
                <a:ln w="12700" cap="flat">
                  <a:noFill/>
                  <a:miter lim="400000"/>
                </a:ln>
                <a:effectLst/>
              </p:spPr>
            </p:pic>
          </p:grpSp>
          <p:sp>
            <p:nvSpPr>
              <p:cNvPr id="1540" name="Arrow"/>
              <p:cNvSpPr/>
              <p:nvPr/>
            </p:nvSpPr>
            <p:spPr>
              <a:xfrm>
                <a:off x="1269488" y="1094009"/>
                <a:ext cx="528534" cy="351982"/>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541" name="Failed"/>
              <p:cNvSpPr txBox="1"/>
              <p:nvPr/>
            </p:nvSpPr>
            <p:spPr>
              <a:xfrm>
                <a:off x="1950287" y="1039876"/>
                <a:ext cx="857251"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defRPr sz="2000">
                    <a:solidFill>
                      <a:srgbClr val="FF2600"/>
                    </a:solidFill>
                  </a:defRPr>
                </a:lvl1pPr>
              </a:lstStyle>
              <a:p>
                <a:pPr/>
                <a:r>
                  <a:t>Failed</a:t>
                </a:r>
              </a:p>
            </p:txBody>
          </p:sp>
        </p:grpSp>
        <p:grpSp>
          <p:nvGrpSpPr>
            <p:cNvPr id="1548" name="Group"/>
            <p:cNvGrpSpPr/>
            <p:nvPr/>
          </p:nvGrpSpPr>
          <p:grpSpPr>
            <a:xfrm>
              <a:off x="-962054" y="2965767"/>
              <a:ext cx="3856682" cy="3132355"/>
              <a:chOff x="-962053" y="-592354"/>
              <a:chExt cx="3856680" cy="3132354"/>
            </a:xfrm>
          </p:grpSpPr>
          <p:grpSp>
            <p:nvGrpSpPr>
              <p:cNvPr id="1545" name="Group"/>
              <p:cNvGrpSpPr/>
              <p:nvPr/>
            </p:nvGrpSpPr>
            <p:grpSpPr>
              <a:xfrm>
                <a:off x="-962054" y="-592355"/>
                <a:ext cx="3048001" cy="3132356"/>
                <a:chOff x="0" y="0"/>
                <a:chExt cx="3048000" cy="3132354"/>
              </a:xfrm>
            </p:grpSpPr>
            <p:sp>
              <p:nvSpPr>
                <p:cNvPr id="1543" name="Thresholded"/>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Thresholded</a:t>
                  </a:r>
                </a:p>
              </p:txBody>
            </p:sp>
            <p:pic>
              <p:nvPicPr>
                <p:cNvPr id="1544" name="Image" descr="Image"/>
                <p:cNvPicPr>
                  <a:picLocks noChangeAspect="1"/>
                </p:cNvPicPr>
                <p:nvPr/>
              </p:nvPicPr>
              <p:blipFill>
                <a:blip r:embed="rId3">
                  <a:extLst/>
                </a:blip>
                <a:stretch>
                  <a:fillRect/>
                </a:stretch>
              </p:blipFill>
              <p:spPr>
                <a:xfrm>
                  <a:off x="962053" y="592354"/>
                  <a:ext cx="1123894"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546" name="Arrow"/>
              <p:cNvSpPr/>
              <p:nvPr/>
            </p:nvSpPr>
            <p:spPr>
              <a:xfrm>
                <a:off x="1313033" y="1094009"/>
                <a:ext cx="528534" cy="351982"/>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547" name="Failed"/>
              <p:cNvSpPr txBox="1"/>
              <p:nvPr/>
            </p:nvSpPr>
            <p:spPr>
              <a:xfrm>
                <a:off x="2037377" y="1039876"/>
                <a:ext cx="857251" cy="460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defRPr sz="2000">
                    <a:solidFill>
                      <a:srgbClr val="FF2600"/>
                    </a:solidFill>
                  </a:defRPr>
                </a:lvl1pPr>
              </a:lstStyle>
              <a:p>
                <a:pPr/>
                <a:r>
                  <a:t>Failed</a:t>
                </a:r>
              </a:p>
            </p:txBody>
          </p:sp>
        </p:grpSp>
      </p:grpSp>
      <p:grpSp>
        <p:nvGrpSpPr>
          <p:cNvPr id="1566" name="Group"/>
          <p:cNvGrpSpPr/>
          <p:nvPr/>
        </p:nvGrpSpPr>
        <p:grpSpPr>
          <a:xfrm>
            <a:off x="4471971" y="2094529"/>
            <a:ext cx="5705951" cy="7007977"/>
            <a:chOff x="-962053" y="-909854"/>
            <a:chExt cx="5705950" cy="7007976"/>
          </a:xfrm>
        </p:grpSpPr>
        <p:grpSp>
          <p:nvGrpSpPr>
            <p:cNvPr id="1557" name="Group"/>
            <p:cNvGrpSpPr/>
            <p:nvPr/>
          </p:nvGrpSpPr>
          <p:grpSpPr>
            <a:xfrm>
              <a:off x="-962054" y="-909855"/>
              <a:ext cx="5705951" cy="3449856"/>
              <a:chOff x="-962053" y="-909854"/>
              <a:chExt cx="5705950" cy="3449854"/>
            </a:xfrm>
          </p:grpSpPr>
          <p:grpSp>
            <p:nvGrpSpPr>
              <p:cNvPr id="1552" name="Group"/>
              <p:cNvGrpSpPr/>
              <p:nvPr/>
            </p:nvGrpSpPr>
            <p:grpSpPr>
              <a:xfrm>
                <a:off x="-962054" y="-909855"/>
                <a:ext cx="3048001" cy="3449856"/>
                <a:chOff x="0" y="0"/>
                <a:chExt cx="3048000" cy="3449854"/>
              </a:xfrm>
            </p:grpSpPr>
            <p:sp>
              <p:nvSpPr>
                <p:cNvPr id="1550" name="Vectorized - all stroke, 1000px"/>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Vectorized - all stroke, 1000px</a:t>
                  </a:r>
                </a:p>
              </p:txBody>
            </p:sp>
            <p:pic>
              <p:nvPicPr>
                <p:cNvPr id="1551" name="Image" descr="Image"/>
                <p:cNvPicPr>
                  <a:picLocks noChangeAspect="1"/>
                </p:cNvPicPr>
                <p:nvPr/>
              </p:nvPicPr>
              <p:blipFill>
                <a:blip r:embed="rId4">
                  <a:extLst/>
                </a:blip>
                <a:stretch>
                  <a:fillRect/>
                </a:stretch>
              </p:blipFill>
              <p:spPr>
                <a:xfrm>
                  <a:off x="962053" y="909854"/>
                  <a:ext cx="1123894"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55" name="Group"/>
              <p:cNvGrpSpPr/>
              <p:nvPr/>
            </p:nvGrpSpPr>
            <p:grpSpPr>
              <a:xfrm>
                <a:off x="1695896" y="-592355"/>
                <a:ext cx="3048001" cy="3132356"/>
                <a:chOff x="0" y="0"/>
                <a:chExt cx="3048000" cy="3132354"/>
              </a:xfrm>
            </p:grpSpPr>
            <p:sp>
              <p:nvSpPr>
                <p:cNvPr id="1553" name="Algorithmic outpu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chemeClr val="accent3">
                          <a:lumOff val="8823"/>
                        </a:schemeClr>
                      </a:solidFill>
                    </a:defRPr>
                  </a:lvl1pPr>
                </a:lstStyle>
                <a:p>
                  <a:pPr/>
                  <a:r>
                    <a:t>Algorithmic output</a:t>
                  </a:r>
                </a:p>
              </p:txBody>
            </p:sp>
            <p:pic>
              <p:nvPicPr>
                <p:cNvPr id="1554" name="Image" descr="Image"/>
                <p:cNvPicPr>
                  <a:picLocks noChangeAspect="1"/>
                </p:cNvPicPr>
                <p:nvPr/>
              </p:nvPicPr>
              <p:blipFill>
                <a:blip r:embed="rId5">
                  <a:extLst/>
                </a:blip>
                <a:stretch>
                  <a:fillRect/>
                </a:stretch>
              </p:blipFill>
              <p:spPr>
                <a:xfrm>
                  <a:off x="955983" y="592354"/>
                  <a:ext cx="1136034"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556" name="Arrow"/>
              <p:cNvSpPr/>
              <p:nvPr/>
            </p:nvSpPr>
            <p:spPr>
              <a:xfrm>
                <a:off x="1620285" y="1094009"/>
                <a:ext cx="528533" cy="351982"/>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nvGrpSpPr>
            <p:cNvPr id="1565" name="Group"/>
            <p:cNvGrpSpPr/>
            <p:nvPr/>
          </p:nvGrpSpPr>
          <p:grpSpPr>
            <a:xfrm>
              <a:off x="-931114" y="2965767"/>
              <a:ext cx="5638713" cy="3132355"/>
              <a:chOff x="-962053" y="-592354"/>
              <a:chExt cx="5638711" cy="3132354"/>
            </a:xfrm>
          </p:grpSpPr>
          <p:grpSp>
            <p:nvGrpSpPr>
              <p:cNvPr id="1560" name="Group"/>
              <p:cNvGrpSpPr/>
              <p:nvPr/>
            </p:nvGrpSpPr>
            <p:grpSpPr>
              <a:xfrm>
                <a:off x="-962054" y="-592355"/>
                <a:ext cx="3048001" cy="3132356"/>
                <a:chOff x="0" y="0"/>
                <a:chExt cx="3048000" cy="3132354"/>
              </a:xfrm>
            </p:grpSpPr>
            <p:sp>
              <p:nvSpPr>
                <p:cNvPr id="1558" name="Thresholded - 1000px"/>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Thresholded - 1000px</a:t>
                  </a:r>
                </a:p>
              </p:txBody>
            </p:sp>
            <p:pic>
              <p:nvPicPr>
                <p:cNvPr id="1559" name="Image" descr="Image"/>
                <p:cNvPicPr>
                  <a:picLocks noChangeAspect="1"/>
                </p:cNvPicPr>
                <p:nvPr/>
              </p:nvPicPr>
              <p:blipFill>
                <a:blip r:embed="rId3">
                  <a:extLst/>
                </a:blip>
                <a:stretch>
                  <a:fillRect/>
                </a:stretch>
              </p:blipFill>
              <p:spPr>
                <a:xfrm>
                  <a:off x="962053" y="592354"/>
                  <a:ext cx="1123894"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63" name="Group"/>
              <p:cNvGrpSpPr/>
              <p:nvPr/>
            </p:nvGrpSpPr>
            <p:grpSpPr>
              <a:xfrm>
                <a:off x="1628658" y="-592355"/>
                <a:ext cx="3048001" cy="3132356"/>
                <a:chOff x="0" y="0"/>
                <a:chExt cx="3048000" cy="3132354"/>
              </a:xfrm>
            </p:grpSpPr>
            <p:sp>
              <p:nvSpPr>
                <p:cNvPr id="1561" name="Algorithmic outpu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chemeClr val="accent3">
                          <a:lumOff val="8823"/>
                        </a:schemeClr>
                      </a:solidFill>
                    </a:defRPr>
                  </a:lvl1pPr>
                </a:lstStyle>
                <a:p>
                  <a:pPr/>
                  <a:r>
                    <a:t>Algorithmic output</a:t>
                  </a:r>
                </a:p>
              </p:txBody>
            </p:sp>
            <p:pic>
              <p:nvPicPr>
                <p:cNvPr id="1562" name="Image" descr="Image"/>
                <p:cNvPicPr>
                  <a:picLocks noChangeAspect="1"/>
                </p:cNvPicPr>
                <p:nvPr/>
              </p:nvPicPr>
              <p:blipFill>
                <a:blip r:embed="rId6">
                  <a:extLst/>
                </a:blip>
                <a:stretch>
                  <a:fillRect/>
                </a:stretch>
              </p:blipFill>
              <p:spPr>
                <a:xfrm>
                  <a:off x="950624" y="592354"/>
                  <a:ext cx="1146752"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564" name="Arrow"/>
              <p:cNvSpPr/>
              <p:nvPr/>
            </p:nvSpPr>
            <p:spPr>
              <a:xfrm>
                <a:off x="1583986" y="1094009"/>
                <a:ext cx="528534" cy="351982"/>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grpSp>
      <p:grpSp>
        <p:nvGrpSpPr>
          <p:cNvPr id="1581" name="Group"/>
          <p:cNvGrpSpPr/>
          <p:nvPr/>
        </p:nvGrpSpPr>
        <p:grpSpPr>
          <a:xfrm>
            <a:off x="10262933" y="2116302"/>
            <a:ext cx="5451729" cy="7007977"/>
            <a:chOff x="-962053" y="-909854"/>
            <a:chExt cx="5451728" cy="7007976"/>
          </a:xfrm>
        </p:grpSpPr>
        <p:grpSp>
          <p:nvGrpSpPr>
            <p:cNvPr id="1569" name="Group"/>
            <p:cNvGrpSpPr/>
            <p:nvPr/>
          </p:nvGrpSpPr>
          <p:grpSpPr>
            <a:xfrm>
              <a:off x="-962026" y="-909855"/>
              <a:ext cx="3048002" cy="3449856"/>
              <a:chOff x="0" y="0"/>
              <a:chExt cx="3048000" cy="3449854"/>
            </a:xfrm>
          </p:grpSpPr>
          <p:sp>
            <p:nvSpPr>
              <p:cNvPr id="1567" name="Vectorized - shape stroke, 1000px"/>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Vectorized - shape stroke, 1000px</a:t>
                </a:r>
              </a:p>
            </p:txBody>
          </p:sp>
          <p:pic>
            <p:nvPicPr>
              <p:cNvPr id="1568" name="Image" descr="Image"/>
              <p:cNvPicPr>
                <a:picLocks noChangeAspect="1"/>
              </p:cNvPicPr>
              <p:nvPr/>
            </p:nvPicPr>
            <p:blipFill>
              <a:blip r:embed="rId7">
                <a:extLst/>
              </a:blip>
              <a:srcRect l="0" t="0" r="0" b="0"/>
              <a:stretch>
                <a:fillRect/>
              </a:stretch>
            </p:blipFill>
            <p:spPr>
              <a:xfrm>
                <a:off x="962025" y="909854"/>
                <a:ext cx="1123894"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72" name="Group"/>
            <p:cNvGrpSpPr/>
            <p:nvPr/>
          </p:nvGrpSpPr>
          <p:grpSpPr>
            <a:xfrm>
              <a:off x="-962054" y="2965767"/>
              <a:ext cx="3048001" cy="3132355"/>
              <a:chOff x="0" y="0"/>
              <a:chExt cx="3048000" cy="3132354"/>
            </a:xfrm>
          </p:grpSpPr>
          <p:sp>
            <p:nvSpPr>
              <p:cNvPr id="1570" name="Thresholded - 500px"/>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Thresholded - 500px</a:t>
                </a:r>
              </a:p>
            </p:txBody>
          </p:sp>
          <p:pic>
            <p:nvPicPr>
              <p:cNvPr id="1571" name="Image" descr="Image"/>
              <p:cNvPicPr>
                <a:picLocks noChangeAspect="1"/>
              </p:cNvPicPr>
              <p:nvPr/>
            </p:nvPicPr>
            <p:blipFill>
              <a:blip r:embed="rId3">
                <a:extLst/>
              </a:blip>
              <a:stretch>
                <a:fillRect/>
              </a:stretch>
            </p:blipFill>
            <p:spPr>
              <a:xfrm>
                <a:off x="962053" y="592354"/>
                <a:ext cx="1123894"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75" name="Group"/>
            <p:cNvGrpSpPr/>
            <p:nvPr/>
          </p:nvGrpSpPr>
          <p:grpSpPr>
            <a:xfrm>
              <a:off x="1441674" y="-592355"/>
              <a:ext cx="3048001" cy="3132356"/>
              <a:chOff x="0" y="0"/>
              <a:chExt cx="3048000" cy="3132354"/>
            </a:xfrm>
          </p:grpSpPr>
          <p:sp>
            <p:nvSpPr>
              <p:cNvPr id="1573" name="Algorithmic outpu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chemeClr val="accent3">
                        <a:lumOff val="8823"/>
                      </a:schemeClr>
                    </a:solidFill>
                  </a:defRPr>
                </a:lvl1pPr>
              </a:lstStyle>
              <a:p>
                <a:pPr/>
                <a:r>
                  <a:t>Algorithmic output</a:t>
                </a:r>
              </a:p>
            </p:txBody>
          </p:sp>
          <p:pic>
            <p:nvPicPr>
              <p:cNvPr id="1574" name="Image" descr="Image"/>
              <p:cNvPicPr>
                <a:picLocks noChangeAspect="1"/>
              </p:cNvPicPr>
              <p:nvPr/>
            </p:nvPicPr>
            <p:blipFill>
              <a:blip r:embed="rId8">
                <a:extLst/>
              </a:blip>
              <a:stretch>
                <a:fillRect/>
              </a:stretch>
            </p:blipFill>
            <p:spPr>
              <a:xfrm>
                <a:off x="960152" y="592354"/>
                <a:ext cx="1127696" cy="2540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78" name="Group"/>
            <p:cNvGrpSpPr/>
            <p:nvPr/>
          </p:nvGrpSpPr>
          <p:grpSpPr>
            <a:xfrm>
              <a:off x="1441674" y="2965767"/>
              <a:ext cx="3048001" cy="3132355"/>
              <a:chOff x="0" y="0"/>
              <a:chExt cx="3048000" cy="3132354"/>
            </a:xfrm>
          </p:grpSpPr>
          <p:sp>
            <p:nvSpPr>
              <p:cNvPr id="1576" name="Algorithmic outpu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solidFill>
                      <a:schemeClr val="accent3">
                        <a:lumOff val="8823"/>
                      </a:schemeClr>
                    </a:solidFill>
                  </a:defRPr>
                </a:lvl1pPr>
              </a:lstStyle>
              <a:p>
                <a:pPr/>
                <a:r>
                  <a:t>Algorithmic output</a:t>
                </a:r>
              </a:p>
            </p:txBody>
          </p:sp>
          <p:pic>
            <p:nvPicPr>
              <p:cNvPr id="1577" name="Image" descr="Image"/>
              <p:cNvPicPr>
                <a:picLocks noChangeAspect="1"/>
              </p:cNvPicPr>
              <p:nvPr/>
            </p:nvPicPr>
            <p:blipFill>
              <a:blip r:embed="rId9">
                <a:extLst/>
              </a:blip>
              <a:stretch>
                <a:fillRect/>
              </a:stretch>
            </p:blipFill>
            <p:spPr>
              <a:xfrm>
                <a:off x="957178" y="592354"/>
                <a:ext cx="1133644" cy="2540001"/>
              </a:xfrm>
              <a:prstGeom prst="rect">
                <a:avLst/>
              </a:prstGeom>
              <a:ln w="12700" cap="flat">
                <a:noFill/>
                <a:miter lim="400000"/>
              </a:ln>
              <a:effectLst>
                <a:outerShdw sx="100000" sy="100000" kx="0" ky="0" algn="b" rotWithShape="0" blurRad="190500" dist="8455" dir="5400000">
                  <a:srgbClr val="000000"/>
                </a:outerShdw>
              </a:effectLst>
            </p:spPr>
          </p:pic>
        </p:grpSp>
        <p:sp>
          <p:nvSpPr>
            <p:cNvPr id="1579" name="Arrow"/>
            <p:cNvSpPr/>
            <p:nvPr/>
          </p:nvSpPr>
          <p:spPr>
            <a:xfrm>
              <a:off x="1495286" y="1094009"/>
              <a:ext cx="528533" cy="351982"/>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sp>
          <p:nvSpPr>
            <p:cNvPr id="1580" name="Arrow"/>
            <p:cNvSpPr/>
            <p:nvPr/>
          </p:nvSpPr>
          <p:spPr>
            <a:xfrm>
              <a:off x="1495286" y="4652130"/>
              <a:ext cx="528533" cy="351983"/>
            </a:xfrm>
            <a:prstGeom prst="rightArrow">
              <a:avLst>
                <a:gd name="adj1" fmla="val 32710"/>
                <a:gd name="adj2" fmla="val 89510"/>
              </a:avLst>
            </a:prstGeom>
            <a:solidFill>
              <a:schemeClr val="accent2"/>
            </a:solidFill>
            <a:ln w="12700" cap="flat">
              <a:solidFill>
                <a:srgbClr val="AD5B24"/>
              </a:solidFill>
              <a:prstDash val="solid"/>
              <a:miter lim="800000"/>
            </a:ln>
            <a:effectLst/>
          </p:spPr>
          <p:txBody>
            <a:bodyPr wrap="square" lIns="81279" tIns="81279" rIns="81279" bIns="81279" numCol="1" anchor="ctr">
              <a:noAutofit/>
            </a:bodyPr>
            <a:lstStyle/>
            <a:p>
              <a:pPr algn="l">
                <a:defRPr>
                  <a:solidFill>
                    <a:srgbClr val="FFFFFF"/>
                  </a:solidFill>
                  <a:latin typeface="+mn-lt"/>
                  <a:ea typeface="+mn-ea"/>
                  <a:cs typeface="+mn-cs"/>
                  <a:sym typeface="Calibri"/>
                </a:defRPr>
              </a:pPr>
            </a:p>
          </p:txBody>
        </p:sp>
      </p:gr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Open Problems"/>
          <p:cNvSpPr txBox="1"/>
          <p:nvPr>
            <p:ph type="title"/>
          </p:nvPr>
        </p:nvSpPr>
        <p:spPr>
          <a:prstGeom prst="rect">
            <a:avLst/>
          </a:prstGeom>
        </p:spPr>
        <p:txBody>
          <a:bodyPr/>
          <a:lstStyle/>
          <a:p>
            <a:pPr/>
            <a:r>
              <a:t>Open Problems</a:t>
            </a:r>
          </a:p>
        </p:txBody>
      </p:sp>
      <p:sp>
        <p:nvSpPr>
          <p:cNvPr id="1584" name="Algorithm robustness…"/>
          <p:cNvSpPr txBox="1"/>
          <p:nvPr>
            <p:ph type="body" idx="1"/>
          </p:nvPr>
        </p:nvSpPr>
        <p:spPr>
          <a:xfrm>
            <a:off x="869626" y="1524000"/>
            <a:ext cx="11412686" cy="5427005"/>
          </a:xfrm>
          <a:prstGeom prst="rect">
            <a:avLst/>
          </a:prstGeom>
        </p:spPr>
        <p:txBody>
          <a:bodyPr/>
          <a:lstStyle/>
          <a:p>
            <a:pPr>
              <a:lnSpc>
                <a:spcPct val="150000"/>
              </a:lnSpc>
            </a:pPr>
            <a:r>
              <a:t>Algorithm robustness</a:t>
            </a:r>
          </a:p>
          <a:p>
            <a:pPr>
              <a:lnSpc>
                <a:spcPct val="150000"/>
              </a:lnSpc>
            </a:pPr>
            <a:r>
              <a:t>Resolution dependence</a:t>
            </a:r>
          </a:p>
        </p:txBody>
      </p:sp>
      <p:grpSp>
        <p:nvGrpSpPr>
          <p:cNvPr id="1587" name="Group"/>
          <p:cNvGrpSpPr/>
          <p:nvPr/>
        </p:nvGrpSpPr>
        <p:grpSpPr>
          <a:xfrm>
            <a:off x="615824" y="4328238"/>
            <a:ext cx="4491038" cy="3767356"/>
            <a:chOff x="0" y="0"/>
            <a:chExt cx="4491037" cy="3767354"/>
          </a:xfrm>
        </p:grpSpPr>
        <p:sp>
          <p:nvSpPr>
            <p:cNvPr id="1585" name="Rough"/>
            <p:cNvSpPr/>
            <p:nvPr/>
          </p:nvSpPr>
          <p:spPr>
            <a:xfrm>
              <a:off x="0" y="0"/>
              <a:ext cx="4491038"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Rough</a:t>
              </a:r>
            </a:p>
          </p:txBody>
        </p:sp>
        <p:pic>
          <p:nvPicPr>
            <p:cNvPr id="1586" name="Art_freeform_AP_01.jpg" descr="Art_freeform_AP_01.jpg"/>
            <p:cNvPicPr>
              <a:picLocks noChangeAspect="1"/>
            </p:cNvPicPr>
            <p:nvPr/>
          </p:nvPicPr>
          <p:blipFill>
            <a:blip r:embed="rId2">
              <a:extLst/>
            </a:blip>
            <a:stretch>
              <a:fillRect/>
            </a:stretch>
          </p:blipFill>
          <p:spPr>
            <a:xfrm>
              <a:off x="0" y="592354"/>
              <a:ext cx="4491038" cy="317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90" name="Group"/>
          <p:cNvGrpSpPr/>
          <p:nvPr/>
        </p:nvGrpSpPr>
        <p:grpSpPr>
          <a:xfrm>
            <a:off x="5908901" y="4328239"/>
            <a:ext cx="4564460" cy="3767355"/>
            <a:chOff x="0" y="0"/>
            <a:chExt cx="4564459" cy="3767354"/>
          </a:xfrm>
        </p:grpSpPr>
        <p:sp>
          <p:nvSpPr>
            <p:cNvPr id="1588" name="Algorithmic result - 1000px"/>
            <p:cNvSpPr/>
            <p:nvPr/>
          </p:nvSpPr>
          <p:spPr>
            <a:xfrm>
              <a:off x="0" y="0"/>
              <a:ext cx="4564460"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Algorithmic result - 1000px</a:t>
              </a:r>
            </a:p>
          </p:txBody>
        </p:sp>
        <p:pic>
          <p:nvPicPr>
            <p:cNvPr id="1589" name="Image" descr="Image"/>
            <p:cNvPicPr>
              <a:picLocks noChangeAspect="1"/>
            </p:cNvPicPr>
            <p:nvPr/>
          </p:nvPicPr>
          <p:blipFill>
            <a:blip r:embed="rId3">
              <a:extLst/>
            </a:blip>
            <a:srcRect l="0" t="2109" r="1205" b="2109"/>
            <a:stretch>
              <a:fillRect/>
            </a:stretch>
          </p:blipFill>
          <p:spPr>
            <a:xfrm>
              <a:off x="0" y="592354"/>
              <a:ext cx="4564394" cy="317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593" name="Group"/>
          <p:cNvGrpSpPr/>
          <p:nvPr/>
        </p:nvGrpSpPr>
        <p:grpSpPr>
          <a:xfrm>
            <a:off x="11274775" y="4328238"/>
            <a:ext cx="4492288" cy="3767356"/>
            <a:chOff x="0" y="0"/>
            <a:chExt cx="4492287" cy="3767354"/>
          </a:xfrm>
        </p:grpSpPr>
        <p:sp>
          <p:nvSpPr>
            <p:cNvPr id="1591" name="Algorithmic result - 500px"/>
            <p:cNvSpPr/>
            <p:nvPr/>
          </p:nvSpPr>
          <p:spPr>
            <a:xfrm>
              <a:off x="0" y="0"/>
              <a:ext cx="4492288"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Algorithmic result - 500px</a:t>
              </a:r>
            </a:p>
          </p:txBody>
        </p:sp>
        <p:pic>
          <p:nvPicPr>
            <p:cNvPr id="1592" name="Image" descr="Image"/>
            <p:cNvPicPr>
              <a:picLocks noChangeAspect="1"/>
            </p:cNvPicPr>
            <p:nvPr/>
          </p:nvPicPr>
          <p:blipFill>
            <a:blip r:embed="rId4">
              <a:extLst/>
            </a:blip>
            <a:stretch>
              <a:fillRect/>
            </a:stretch>
          </p:blipFill>
          <p:spPr>
            <a:xfrm>
              <a:off x="0" y="592354"/>
              <a:ext cx="4492288" cy="3175001"/>
            </a:xfrm>
            <a:prstGeom prst="rect">
              <a:avLst/>
            </a:prstGeom>
            <a:ln w="12700" cap="flat">
              <a:noFill/>
              <a:miter lim="400000"/>
            </a:ln>
            <a:effectLst>
              <a:outerShdw sx="100000" sy="100000" kx="0" ky="0" algn="b" rotWithShape="0" blurRad="190500" dist="8455" dir="5400000">
                <a:srgbClr val="000000"/>
              </a:outerShdw>
            </a:effectLst>
          </p:spPr>
        </p:pic>
      </p:grpSp>
      <p:sp>
        <p:nvSpPr>
          <p:cNvPr id="1594" name="Image: ©AP (CC-BY-SA 3.0)"/>
          <p:cNvSpPr txBox="1"/>
          <p:nvPr/>
        </p:nvSpPr>
        <p:spPr>
          <a:xfrm>
            <a:off x="-3664" y="8711370"/>
            <a:ext cx="2942224"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©AP (CC-BY-SA 3.0)</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6" name="Open Problems"/>
          <p:cNvSpPr txBox="1"/>
          <p:nvPr>
            <p:ph type="title"/>
          </p:nvPr>
        </p:nvSpPr>
        <p:spPr>
          <a:prstGeom prst="rect">
            <a:avLst/>
          </a:prstGeom>
        </p:spPr>
        <p:txBody>
          <a:bodyPr/>
          <a:lstStyle/>
          <a:p>
            <a:pPr/>
            <a:r>
              <a:t>Open Problems</a:t>
            </a:r>
          </a:p>
        </p:txBody>
      </p:sp>
      <p:sp>
        <p:nvSpPr>
          <p:cNvPr id="1597" name="Algorithm robustness…"/>
          <p:cNvSpPr txBox="1"/>
          <p:nvPr>
            <p:ph type="body" sz="half" idx="1"/>
          </p:nvPr>
        </p:nvSpPr>
        <p:spPr>
          <a:xfrm>
            <a:off x="869626" y="1524000"/>
            <a:ext cx="5794435" cy="5427005"/>
          </a:xfrm>
          <a:prstGeom prst="rect">
            <a:avLst/>
          </a:prstGeom>
        </p:spPr>
        <p:txBody>
          <a:bodyPr/>
          <a:lstStyle/>
          <a:p>
            <a:pPr>
              <a:lnSpc>
                <a:spcPct val="150000"/>
              </a:lnSpc>
            </a:pPr>
            <a:r>
              <a:t>Algorithm robustness</a:t>
            </a:r>
          </a:p>
          <a:p>
            <a:pPr>
              <a:lnSpc>
                <a:spcPct val="150000"/>
              </a:lnSpc>
            </a:pPr>
            <a:r>
              <a:t>Resolution dependence</a:t>
            </a:r>
          </a:p>
          <a:p>
            <a:pPr>
              <a:lnSpc>
                <a:spcPct val="150000"/>
              </a:lnSpc>
            </a:pPr>
            <a:r>
              <a:t>Physical artifacts removal</a:t>
            </a:r>
          </a:p>
        </p:txBody>
      </p:sp>
      <p:grpSp>
        <p:nvGrpSpPr>
          <p:cNvPr id="1600" name="Group"/>
          <p:cNvGrpSpPr/>
          <p:nvPr/>
        </p:nvGrpSpPr>
        <p:grpSpPr>
          <a:xfrm>
            <a:off x="6193067" y="3250384"/>
            <a:ext cx="3048001" cy="4415056"/>
            <a:chOff x="0" y="0"/>
            <a:chExt cx="3048000" cy="4415054"/>
          </a:xfrm>
        </p:grpSpPr>
        <p:sp>
          <p:nvSpPr>
            <p:cNvPr id="1598" name="Rough"/>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Rough</a:t>
              </a:r>
            </a:p>
          </p:txBody>
        </p:sp>
        <p:pic>
          <p:nvPicPr>
            <p:cNvPr id="1599" name="Group" descr="Group"/>
            <p:cNvPicPr>
              <a:picLocks noChangeAspect="1"/>
            </p:cNvPicPr>
            <p:nvPr/>
          </p:nvPicPr>
          <p:blipFill>
            <a:blip r:embed="rId2">
              <a:extLst/>
            </a:blip>
            <a:srcRect l="0" t="0" r="0" b="0"/>
            <a:stretch>
              <a:fillRect/>
            </a:stretch>
          </p:blipFill>
          <p:spPr>
            <a:xfrm>
              <a:off x="95250" y="605054"/>
              <a:ext cx="2857501" cy="3810001"/>
            </a:xfrm>
            <a:prstGeom prst="rect">
              <a:avLst/>
            </a:prstGeom>
            <a:ln w="25400" cap="flat">
              <a:solidFill>
                <a:srgbClr val="FFFFFF"/>
              </a:solidFill>
              <a:prstDash val="solid"/>
              <a:miter lim="400000"/>
            </a:ln>
            <a:effectLst>
              <a:outerShdw sx="100000" sy="100000" kx="0" ky="0" algn="b" rotWithShape="0" blurRad="190500" dist="8455" dir="5400000">
                <a:srgbClr val="000000"/>
              </a:outerShdw>
            </a:effectLst>
          </p:spPr>
        </p:pic>
      </p:grpSp>
      <p:grpSp>
        <p:nvGrpSpPr>
          <p:cNvPr id="1603" name="Group"/>
          <p:cNvGrpSpPr/>
          <p:nvPr/>
        </p:nvGrpSpPr>
        <p:grpSpPr>
          <a:xfrm>
            <a:off x="12665595" y="3263084"/>
            <a:ext cx="3048001" cy="4402356"/>
            <a:chOff x="0" y="0"/>
            <a:chExt cx="3048000" cy="4402354"/>
          </a:xfrm>
        </p:grpSpPr>
        <p:sp>
          <p:nvSpPr>
            <p:cNvPr id="1601" name="Ground truth"/>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Ground truth</a:t>
              </a:r>
            </a:p>
          </p:txBody>
        </p:sp>
        <p:pic>
          <p:nvPicPr>
            <p:cNvPr id="1602" name="Ind_architecture_TU_01_Branislav Mirkovic_norm_cleaned.png" descr="Ind_architecture_TU_01_Branislav Mirkovic_norm_cleaned.png"/>
            <p:cNvPicPr>
              <a:picLocks noChangeAspect="1"/>
            </p:cNvPicPr>
            <p:nvPr/>
          </p:nvPicPr>
          <p:blipFill>
            <a:blip r:embed="rId3">
              <a:extLst/>
            </a:blip>
            <a:srcRect l="0" t="0" r="0" b="0"/>
            <a:stretch>
              <a:fillRect/>
            </a:stretch>
          </p:blipFill>
          <p:spPr>
            <a:xfrm>
              <a:off x="95250" y="592354"/>
              <a:ext cx="2857501" cy="3810001"/>
            </a:xfrm>
            <a:prstGeom prst="rect">
              <a:avLst/>
            </a:prstGeom>
            <a:ln w="12700" cap="flat">
              <a:noFill/>
              <a:miter lim="400000"/>
            </a:ln>
            <a:effectLst>
              <a:outerShdw sx="100000" sy="100000" kx="0" ky="0" algn="b" rotWithShape="0" blurRad="190500" dist="8455" dir="5400000">
                <a:srgbClr val="000000"/>
              </a:outerShdw>
            </a:effectLst>
          </p:spPr>
        </p:pic>
      </p:grpSp>
      <p:sp>
        <p:nvSpPr>
          <p:cNvPr id="1604" name="Arrow"/>
          <p:cNvSpPr/>
          <p:nvPr/>
        </p:nvSpPr>
        <p:spPr>
          <a:xfrm rot="19925878">
            <a:off x="6313658" y="6967757"/>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607" name="Group"/>
          <p:cNvGrpSpPr/>
          <p:nvPr/>
        </p:nvGrpSpPr>
        <p:grpSpPr>
          <a:xfrm>
            <a:off x="9429331" y="3263084"/>
            <a:ext cx="3048001" cy="4402356"/>
            <a:chOff x="0" y="0"/>
            <a:chExt cx="3048000" cy="4402354"/>
          </a:xfrm>
        </p:grpSpPr>
        <p:sp>
          <p:nvSpPr>
            <p:cNvPr id="1605" name="Algorithmic resul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Algorithmic result</a:t>
              </a:r>
            </a:p>
          </p:txBody>
        </p:sp>
        <p:pic>
          <p:nvPicPr>
            <p:cNvPr id="1606" name="Ind_architecture_TU_01.png" descr="Ind_architecture_TU_01.png"/>
            <p:cNvPicPr>
              <a:picLocks noChangeAspect="1"/>
            </p:cNvPicPr>
            <p:nvPr/>
          </p:nvPicPr>
          <p:blipFill>
            <a:blip r:embed="rId4">
              <a:extLst/>
            </a:blip>
            <a:stretch>
              <a:fillRect/>
            </a:stretch>
          </p:blipFill>
          <p:spPr>
            <a:xfrm>
              <a:off x="95250" y="592354"/>
              <a:ext cx="2857501" cy="3810001"/>
            </a:xfrm>
            <a:prstGeom prst="rect">
              <a:avLst/>
            </a:prstGeom>
            <a:ln w="12700" cap="flat">
              <a:noFill/>
              <a:miter lim="400000"/>
            </a:ln>
            <a:effectLst>
              <a:outerShdw sx="100000" sy="100000" kx="0" ky="0" algn="b" rotWithShape="0" blurRad="190500" dist="8455" dir="5400000">
                <a:srgbClr val="000000"/>
              </a:outerShdw>
            </a:effectLst>
          </p:spPr>
        </p:pic>
      </p:grpSp>
      <p:sp>
        <p:nvSpPr>
          <p:cNvPr id="1608" name="Arrow"/>
          <p:cNvSpPr/>
          <p:nvPr/>
        </p:nvSpPr>
        <p:spPr>
          <a:xfrm rot="19925878">
            <a:off x="9535212" y="6967757"/>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09" name="Arrow"/>
          <p:cNvSpPr/>
          <p:nvPr/>
        </p:nvSpPr>
        <p:spPr>
          <a:xfrm rot="19925878">
            <a:off x="12756766" y="6967757"/>
            <a:ext cx="711842" cy="361100"/>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10" name="Image: ©Tinyhouse University (CC-BY-SA)"/>
          <p:cNvSpPr txBox="1"/>
          <p:nvPr/>
        </p:nvSpPr>
        <p:spPr>
          <a:xfrm>
            <a:off x="-7838" y="8834413"/>
            <a:ext cx="4430009"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©Tinyhouse University (CC-BY-SA)</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Open Problems"/>
          <p:cNvSpPr txBox="1"/>
          <p:nvPr>
            <p:ph type="title"/>
          </p:nvPr>
        </p:nvSpPr>
        <p:spPr>
          <a:prstGeom prst="rect">
            <a:avLst/>
          </a:prstGeom>
        </p:spPr>
        <p:txBody>
          <a:bodyPr/>
          <a:lstStyle/>
          <a:p>
            <a:pPr/>
            <a:r>
              <a:t>Open Problems</a:t>
            </a:r>
          </a:p>
        </p:txBody>
      </p:sp>
      <p:sp>
        <p:nvSpPr>
          <p:cNvPr id="1613" name="Algorithm robustness…"/>
          <p:cNvSpPr txBox="1"/>
          <p:nvPr>
            <p:ph type="body" idx="1"/>
          </p:nvPr>
        </p:nvSpPr>
        <p:spPr>
          <a:xfrm>
            <a:off x="869626" y="1524000"/>
            <a:ext cx="11412686" cy="5427005"/>
          </a:xfrm>
          <a:prstGeom prst="rect">
            <a:avLst/>
          </a:prstGeom>
        </p:spPr>
        <p:txBody>
          <a:bodyPr/>
          <a:lstStyle/>
          <a:p>
            <a:pPr>
              <a:lnSpc>
                <a:spcPct val="150000"/>
              </a:lnSpc>
            </a:pPr>
            <a:r>
              <a:t>Algorithm robustness</a:t>
            </a:r>
          </a:p>
          <a:p>
            <a:pPr>
              <a:lnSpc>
                <a:spcPct val="150000"/>
              </a:lnSpc>
            </a:pPr>
            <a:r>
              <a:t>Resolution dependence</a:t>
            </a:r>
          </a:p>
          <a:p>
            <a:pPr>
              <a:lnSpc>
                <a:spcPct val="150000"/>
              </a:lnSpc>
            </a:pPr>
            <a:r>
              <a:t>Physical artifacts removal</a:t>
            </a:r>
          </a:p>
          <a:p>
            <a:pPr>
              <a:lnSpc>
                <a:spcPct val="150000"/>
              </a:lnSpc>
            </a:pPr>
            <a:r>
              <a:t>Non-shape stroke separation</a:t>
            </a:r>
          </a:p>
        </p:txBody>
      </p:sp>
      <p:grpSp>
        <p:nvGrpSpPr>
          <p:cNvPr id="1616" name="Group"/>
          <p:cNvGrpSpPr/>
          <p:nvPr/>
        </p:nvGrpSpPr>
        <p:grpSpPr>
          <a:xfrm>
            <a:off x="6981263" y="1208650"/>
            <a:ext cx="3048001" cy="3688333"/>
            <a:chOff x="0" y="0"/>
            <a:chExt cx="3048000" cy="3688332"/>
          </a:xfrm>
        </p:grpSpPr>
        <p:sp>
          <p:nvSpPr>
            <p:cNvPr id="1614" name="Rough"/>
            <p:cNvSpPr/>
            <p:nvPr/>
          </p:nvSpPr>
          <p:spPr>
            <a:xfrm>
              <a:off x="0" y="0"/>
              <a:ext cx="3048001" cy="411733"/>
            </a:xfrm>
            <a:prstGeom prst="roundRect">
              <a:avLst>
                <a:gd name="adj" fmla="val 0"/>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2000"/>
              </a:lvl1pPr>
            </a:lstStyle>
            <a:p>
              <a:pPr/>
              <a:r>
                <a:t>Rough</a:t>
              </a:r>
            </a:p>
          </p:txBody>
        </p:sp>
        <p:pic>
          <p:nvPicPr>
            <p:cNvPr id="1615" name="Art_freeform_DR_03.png" descr="Art_freeform_DR_03.png"/>
            <p:cNvPicPr>
              <a:picLocks noChangeAspect="1"/>
            </p:cNvPicPr>
            <p:nvPr/>
          </p:nvPicPr>
          <p:blipFill>
            <a:blip r:embed="rId2">
              <a:extLst/>
            </a:blip>
            <a:srcRect l="14618" t="4017" r="1355" b="47176"/>
            <a:stretch>
              <a:fillRect/>
            </a:stretch>
          </p:blipFill>
          <p:spPr>
            <a:xfrm>
              <a:off x="94591" y="513332"/>
              <a:ext cx="2858818" cy="317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619" name="Group"/>
          <p:cNvGrpSpPr/>
          <p:nvPr/>
        </p:nvGrpSpPr>
        <p:grpSpPr>
          <a:xfrm>
            <a:off x="10263612" y="4813229"/>
            <a:ext cx="3048001" cy="4084856"/>
            <a:chOff x="0" y="0"/>
            <a:chExt cx="3048000" cy="4084854"/>
          </a:xfrm>
        </p:grpSpPr>
        <p:sp>
          <p:nvSpPr>
            <p:cNvPr id="1617" name="Ground Truth - shape stroke"/>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Ground Truth - shape stroke</a:t>
              </a:r>
            </a:p>
          </p:txBody>
        </p:sp>
        <p:pic>
          <p:nvPicPr>
            <p:cNvPr id="1618" name="Art_freeform_DR_03_Branislav Mirkovic_norm_cleaned.png" descr="Art_freeform_DR_03_Branislav Mirkovic_norm_cleaned.png"/>
            <p:cNvPicPr>
              <a:picLocks noChangeAspect="1"/>
            </p:cNvPicPr>
            <p:nvPr/>
          </p:nvPicPr>
          <p:blipFill>
            <a:blip r:embed="rId3">
              <a:extLst/>
            </a:blip>
            <a:srcRect l="5442" t="5898" r="9330" b="45455"/>
            <a:stretch>
              <a:fillRect/>
            </a:stretch>
          </p:blipFill>
          <p:spPr>
            <a:xfrm>
              <a:off x="69355" y="909854"/>
              <a:ext cx="2909291" cy="317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622" name="Group"/>
          <p:cNvGrpSpPr/>
          <p:nvPr/>
        </p:nvGrpSpPr>
        <p:grpSpPr>
          <a:xfrm>
            <a:off x="13296989" y="4813229"/>
            <a:ext cx="3048002" cy="4084856"/>
            <a:chOff x="0" y="0"/>
            <a:chExt cx="3048000" cy="4084854"/>
          </a:xfrm>
        </p:grpSpPr>
        <p:sp>
          <p:nvSpPr>
            <p:cNvPr id="1620" name="Ground Truth - shading &amp; texture"/>
            <p:cNvSpPr/>
            <p:nvPr/>
          </p:nvSpPr>
          <p:spPr>
            <a:xfrm>
              <a:off x="0" y="0"/>
              <a:ext cx="3048001" cy="8082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Ground Truth - shading &amp; texture</a:t>
              </a:r>
            </a:p>
          </p:txBody>
        </p:sp>
        <p:pic>
          <p:nvPicPr>
            <p:cNvPr id="1621" name="shading_1.png" descr="shading_1.png"/>
            <p:cNvPicPr>
              <a:picLocks noChangeAspect="1"/>
            </p:cNvPicPr>
            <p:nvPr/>
          </p:nvPicPr>
          <p:blipFill>
            <a:blip r:embed="rId4">
              <a:extLst/>
            </a:blip>
            <a:srcRect l="17175" t="3693" r="13160" b="45768"/>
            <a:stretch>
              <a:fillRect/>
            </a:stretch>
          </p:blipFill>
          <p:spPr>
            <a:xfrm>
              <a:off x="379412" y="909854"/>
              <a:ext cx="2288989" cy="3175001"/>
            </a:xfrm>
            <a:prstGeom prst="rect">
              <a:avLst/>
            </a:prstGeom>
            <a:ln w="12700" cap="flat">
              <a:noFill/>
              <a:miter lim="400000"/>
            </a:ln>
            <a:effectLst/>
          </p:spPr>
        </p:pic>
      </p:grpSp>
      <p:grpSp>
        <p:nvGrpSpPr>
          <p:cNvPr id="1625" name="Group"/>
          <p:cNvGrpSpPr/>
          <p:nvPr/>
        </p:nvGrpSpPr>
        <p:grpSpPr>
          <a:xfrm>
            <a:off x="6981199" y="5130729"/>
            <a:ext cx="3048001" cy="3767356"/>
            <a:chOff x="0" y="0"/>
            <a:chExt cx="3048000" cy="3767354"/>
          </a:xfrm>
        </p:grpSpPr>
        <p:sp>
          <p:nvSpPr>
            <p:cNvPr id="1623" name="Algorithmic resul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Algorithmic result</a:t>
              </a:r>
            </a:p>
          </p:txBody>
        </p:sp>
        <p:pic>
          <p:nvPicPr>
            <p:cNvPr id="1624" name="Art_freeform_DR_03_norm_full_1000.png" descr="Art_freeform_DR_03_norm_full_1000.png"/>
            <p:cNvPicPr>
              <a:picLocks noChangeAspect="1"/>
            </p:cNvPicPr>
            <p:nvPr/>
          </p:nvPicPr>
          <p:blipFill>
            <a:blip r:embed="rId5">
              <a:extLst/>
            </a:blip>
            <a:srcRect l="13976" t="4904" r="6864" b="47927"/>
            <a:stretch>
              <a:fillRect/>
            </a:stretch>
          </p:blipFill>
          <p:spPr>
            <a:xfrm>
              <a:off x="130571" y="592354"/>
              <a:ext cx="2786744" cy="3175001"/>
            </a:xfrm>
            <a:prstGeom prst="rect">
              <a:avLst/>
            </a:prstGeom>
            <a:ln w="12700" cap="flat">
              <a:noFill/>
              <a:miter lim="400000"/>
            </a:ln>
            <a:effectLst>
              <a:outerShdw sx="100000" sy="100000" kx="0" ky="0" algn="b" rotWithShape="0" blurRad="190500" dist="8455" dir="5400000">
                <a:srgbClr val="000000"/>
              </a:outerShdw>
            </a:effectLst>
          </p:spPr>
        </p:pic>
      </p:grpSp>
      <p:sp>
        <p:nvSpPr>
          <p:cNvPr id="1626" name="Image: ©David Revoy (CC BY 4.0)"/>
          <p:cNvSpPr txBox="1"/>
          <p:nvPr/>
        </p:nvSpPr>
        <p:spPr>
          <a:xfrm>
            <a:off x="-3664" y="8711370"/>
            <a:ext cx="3574743"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©David Revoy (CC BY 4.0)</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8" name="Open Problems"/>
          <p:cNvSpPr txBox="1"/>
          <p:nvPr>
            <p:ph type="title"/>
          </p:nvPr>
        </p:nvSpPr>
        <p:spPr>
          <a:prstGeom prst="rect">
            <a:avLst/>
          </a:prstGeom>
        </p:spPr>
        <p:txBody>
          <a:bodyPr/>
          <a:lstStyle/>
          <a:p>
            <a:pPr/>
            <a:r>
              <a:t>Open Problems</a:t>
            </a:r>
          </a:p>
        </p:txBody>
      </p:sp>
      <p:sp>
        <p:nvSpPr>
          <p:cNvPr id="1629" name="Algorithm robustness…"/>
          <p:cNvSpPr txBox="1"/>
          <p:nvPr>
            <p:ph type="body" sz="half" idx="1"/>
          </p:nvPr>
        </p:nvSpPr>
        <p:spPr>
          <a:xfrm>
            <a:off x="869626" y="1524000"/>
            <a:ext cx="8557847" cy="5427005"/>
          </a:xfrm>
          <a:prstGeom prst="rect">
            <a:avLst/>
          </a:prstGeom>
        </p:spPr>
        <p:txBody>
          <a:bodyPr/>
          <a:lstStyle/>
          <a:p>
            <a:pPr>
              <a:lnSpc>
                <a:spcPct val="150000"/>
              </a:lnSpc>
            </a:pPr>
            <a:r>
              <a:t>Algorithm robustness</a:t>
            </a:r>
          </a:p>
          <a:p>
            <a:pPr>
              <a:lnSpc>
                <a:spcPct val="150000"/>
              </a:lnSpc>
            </a:pPr>
            <a:r>
              <a:t>Resolution dependence</a:t>
            </a:r>
          </a:p>
          <a:p>
            <a:pPr>
              <a:lnSpc>
                <a:spcPct val="150000"/>
              </a:lnSpc>
            </a:pPr>
            <a:r>
              <a:t>Physical artifacts removal</a:t>
            </a:r>
          </a:p>
          <a:p>
            <a:pPr>
              <a:lnSpc>
                <a:spcPct val="150000"/>
              </a:lnSpc>
            </a:pPr>
            <a:r>
              <a:t>Non-shape stroke separation</a:t>
            </a:r>
          </a:p>
          <a:p>
            <a:pPr>
              <a:lnSpc>
                <a:spcPct val="150000"/>
              </a:lnSpc>
            </a:pPr>
            <a:r>
              <a:t>Stroke thickness and color preservation</a:t>
            </a:r>
          </a:p>
        </p:txBody>
      </p:sp>
      <p:grpSp>
        <p:nvGrpSpPr>
          <p:cNvPr id="1632" name="Group"/>
          <p:cNvGrpSpPr/>
          <p:nvPr/>
        </p:nvGrpSpPr>
        <p:grpSpPr>
          <a:xfrm>
            <a:off x="6765472" y="1693591"/>
            <a:ext cx="3048001" cy="3767355"/>
            <a:chOff x="0" y="0"/>
            <a:chExt cx="3048000" cy="3767354"/>
          </a:xfrm>
        </p:grpSpPr>
        <p:sp>
          <p:nvSpPr>
            <p:cNvPr id="1630" name="Rough"/>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Rough</a:t>
              </a:r>
            </a:p>
          </p:txBody>
        </p:sp>
        <p:pic>
          <p:nvPicPr>
            <p:cNvPr id="1631" name="Art_freeform_PB_01.jpg" descr="Art_freeform_PB_01.jpg"/>
            <p:cNvPicPr>
              <a:picLocks noChangeAspect="1"/>
            </p:cNvPicPr>
            <p:nvPr/>
          </p:nvPicPr>
          <p:blipFill>
            <a:blip r:embed="rId2">
              <a:extLst/>
            </a:blip>
            <a:srcRect l="21794" t="23801" r="34024" b="35499"/>
            <a:stretch>
              <a:fillRect/>
            </a:stretch>
          </p:blipFill>
          <p:spPr>
            <a:xfrm>
              <a:off x="164306" y="592354"/>
              <a:ext cx="2719351" cy="3175001"/>
            </a:xfrm>
            <a:prstGeom prst="rect">
              <a:avLst/>
            </a:prstGeom>
            <a:ln w="12700" cap="flat">
              <a:noFill/>
              <a:miter lim="400000"/>
            </a:ln>
            <a:effectLst>
              <a:outerShdw sx="100000" sy="100000" kx="0" ky="0" algn="b" rotWithShape="0" blurRad="190500" dist="8455" dir="5400000">
                <a:srgbClr val="000000"/>
              </a:outerShdw>
            </a:effectLst>
          </p:spPr>
        </p:pic>
      </p:grpSp>
      <p:grpSp>
        <p:nvGrpSpPr>
          <p:cNvPr id="1637" name="Group"/>
          <p:cNvGrpSpPr/>
          <p:nvPr/>
        </p:nvGrpSpPr>
        <p:grpSpPr>
          <a:xfrm>
            <a:off x="9700131" y="5089225"/>
            <a:ext cx="3048001" cy="4034056"/>
            <a:chOff x="0" y="0"/>
            <a:chExt cx="3048000" cy="4034054"/>
          </a:xfrm>
        </p:grpSpPr>
        <p:sp>
          <p:nvSpPr>
            <p:cNvPr id="1633" name="Idea ground truth"/>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Idea ground truth</a:t>
              </a:r>
            </a:p>
          </p:txBody>
        </p:sp>
        <p:grpSp>
          <p:nvGrpSpPr>
            <p:cNvPr id="1636" name="stroke.png"/>
            <p:cNvGrpSpPr/>
            <p:nvPr/>
          </p:nvGrpSpPr>
          <p:grpSpPr>
            <a:xfrm>
              <a:off x="81055" y="592354"/>
              <a:ext cx="2885890" cy="3441701"/>
              <a:chOff x="0" y="0"/>
              <a:chExt cx="2885889" cy="3441700"/>
            </a:xfrm>
          </p:grpSpPr>
          <p:pic>
            <p:nvPicPr>
              <p:cNvPr id="1635" name="stroke.png" descr="stroke.png"/>
              <p:cNvPicPr>
                <a:picLocks noChangeAspect="1"/>
              </p:cNvPicPr>
              <p:nvPr/>
            </p:nvPicPr>
            <p:blipFill>
              <a:blip r:embed="rId3">
                <a:extLst/>
              </a:blip>
              <a:srcRect l="23275" t="27701" r="41030" b="38965"/>
              <a:stretch>
                <a:fillRect/>
              </a:stretch>
            </p:blipFill>
            <p:spPr>
              <a:xfrm>
                <a:off x="101600" y="63500"/>
                <a:ext cx="2682690" cy="3175001"/>
              </a:xfrm>
              <a:prstGeom prst="rect">
                <a:avLst/>
              </a:prstGeom>
              <a:ln>
                <a:noFill/>
              </a:ln>
              <a:effectLst/>
            </p:spPr>
          </p:pic>
          <p:pic>
            <p:nvPicPr>
              <p:cNvPr id="1634" name="stroke.png" descr="stroke.png"/>
              <p:cNvPicPr>
                <a:picLocks noChangeAspect="0"/>
              </p:cNvPicPr>
              <p:nvPr/>
            </p:nvPicPr>
            <p:blipFill>
              <a:blip r:embed="rId4">
                <a:extLst/>
              </a:blip>
              <a:stretch>
                <a:fillRect/>
              </a:stretch>
            </p:blipFill>
            <p:spPr>
              <a:xfrm>
                <a:off x="0" y="-1"/>
                <a:ext cx="2885890" cy="3441702"/>
              </a:xfrm>
              <a:prstGeom prst="rect">
                <a:avLst/>
              </a:prstGeom>
              <a:effectLst/>
            </p:spPr>
          </p:pic>
        </p:grpSp>
      </p:grpSp>
      <p:sp>
        <p:nvSpPr>
          <p:cNvPr id="1638" name="Arrow"/>
          <p:cNvSpPr/>
          <p:nvPr/>
        </p:nvSpPr>
        <p:spPr>
          <a:xfrm rot="3212117">
            <a:off x="7193213" y="3246831"/>
            <a:ext cx="1044797" cy="388036"/>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39" name="Arrow"/>
          <p:cNvSpPr/>
          <p:nvPr/>
        </p:nvSpPr>
        <p:spPr>
          <a:xfrm rot="7331309">
            <a:off x="8431800" y="3460352"/>
            <a:ext cx="1044797"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grpSp>
        <p:nvGrpSpPr>
          <p:cNvPr id="1642" name="Group"/>
          <p:cNvGrpSpPr/>
          <p:nvPr/>
        </p:nvGrpSpPr>
        <p:grpSpPr>
          <a:xfrm>
            <a:off x="9700131" y="1137879"/>
            <a:ext cx="3048002" cy="3767356"/>
            <a:chOff x="0" y="0"/>
            <a:chExt cx="3048000" cy="3767354"/>
          </a:xfrm>
        </p:grpSpPr>
        <p:sp>
          <p:nvSpPr>
            <p:cNvPr id="1640" name="Algorithmic result"/>
            <p:cNvSpPr/>
            <p:nvPr/>
          </p:nvSpPr>
          <p:spPr>
            <a:xfrm>
              <a:off x="0" y="0"/>
              <a:ext cx="3048001" cy="490755"/>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000"/>
              </a:lvl1pPr>
            </a:lstStyle>
            <a:p>
              <a:pPr/>
              <a:r>
                <a:t>Algorithmic result</a:t>
              </a:r>
            </a:p>
          </p:txBody>
        </p:sp>
        <p:pic>
          <p:nvPicPr>
            <p:cNvPr id="1641" name="Art_freeform_PB_01_norm_rough_1000.png" descr="Art_freeform_PB_01_norm_rough_1000.png"/>
            <p:cNvPicPr>
              <a:picLocks noChangeAspect="1"/>
            </p:cNvPicPr>
            <p:nvPr/>
          </p:nvPicPr>
          <p:blipFill>
            <a:blip r:embed="rId5">
              <a:extLst/>
            </a:blip>
            <a:srcRect l="19831" t="22966" r="36471" b="37527"/>
            <a:stretch>
              <a:fillRect/>
            </a:stretch>
          </p:blipFill>
          <p:spPr>
            <a:xfrm>
              <a:off x="138509" y="592354"/>
              <a:ext cx="2770857" cy="3175001"/>
            </a:xfrm>
            <a:prstGeom prst="rect">
              <a:avLst/>
            </a:prstGeom>
            <a:ln w="12700" cap="flat">
              <a:noFill/>
              <a:miter lim="400000"/>
            </a:ln>
            <a:effectLst>
              <a:outerShdw sx="100000" sy="100000" kx="0" ky="0" algn="b" rotWithShape="0" blurRad="190500" dist="8455" dir="5400000">
                <a:srgbClr val="000000"/>
              </a:outerShdw>
            </a:effectLst>
          </p:spPr>
        </p:pic>
      </p:grpSp>
      <p:sp>
        <p:nvSpPr>
          <p:cNvPr id="1643" name="Arrow"/>
          <p:cNvSpPr/>
          <p:nvPr/>
        </p:nvSpPr>
        <p:spPr>
          <a:xfrm rot="3212117">
            <a:off x="10335821" y="2898575"/>
            <a:ext cx="1044796" cy="388036"/>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44" name="Arrow"/>
          <p:cNvSpPr/>
          <p:nvPr/>
        </p:nvSpPr>
        <p:spPr>
          <a:xfrm rot="7331309">
            <a:off x="11485393" y="3112080"/>
            <a:ext cx="1044797"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45" name="Arrow"/>
          <p:cNvSpPr/>
          <p:nvPr/>
        </p:nvSpPr>
        <p:spPr>
          <a:xfrm rot="3212117">
            <a:off x="10290458" y="6705134"/>
            <a:ext cx="1044797" cy="388036"/>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46" name="Arrow"/>
          <p:cNvSpPr/>
          <p:nvPr/>
        </p:nvSpPr>
        <p:spPr>
          <a:xfrm rot="7331309">
            <a:off x="11643231" y="7071039"/>
            <a:ext cx="1044796" cy="388037"/>
          </a:xfrm>
          <a:prstGeom prst="rightArrow">
            <a:avLst>
              <a:gd name="adj1" fmla="val 33984"/>
              <a:gd name="adj2" fmla="val 100865"/>
            </a:avLst>
          </a:prstGeom>
          <a:solidFill>
            <a:schemeClr val="accent2"/>
          </a:solidFill>
          <a:ln w="12700">
            <a:solidFill>
              <a:srgbClr val="AD5B24"/>
            </a:solidFill>
            <a:miter/>
          </a:ln>
          <a:effectLst>
            <a:outerShdw sx="100000" sy="100000" kx="0" ky="0" algn="b" rotWithShape="0" blurRad="381000" dist="119618" dir="0">
              <a:srgbClr val="000000">
                <a:alpha val="75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1647" name="Image: ©Preston Blair"/>
          <p:cNvSpPr txBox="1"/>
          <p:nvPr/>
        </p:nvSpPr>
        <p:spPr>
          <a:xfrm>
            <a:off x="-3664" y="8711370"/>
            <a:ext cx="251409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©Preston Blair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54" name="Group"/>
          <p:cNvGrpSpPr/>
          <p:nvPr/>
        </p:nvGrpSpPr>
        <p:grpSpPr>
          <a:xfrm>
            <a:off x="5568651" y="2067364"/>
            <a:ext cx="9009280" cy="6350001"/>
            <a:chOff x="0" y="0"/>
            <a:chExt cx="9009278" cy="6350000"/>
          </a:xfrm>
        </p:grpSpPr>
        <p:pic>
          <p:nvPicPr>
            <p:cNvPr id="1649" name="Image" descr="Image"/>
            <p:cNvPicPr>
              <a:picLocks noChangeAspect="1"/>
            </p:cNvPicPr>
            <p:nvPr/>
          </p:nvPicPr>
          <p:blipFill>
            <a:blip r:embed="rId3">
              <a:extLst/>
            </a:blip>
            <a:srcRect l="0" t="0" r="0" b="0"/>
            <a:stretch>
              <a:fillRect/>
            </a:stretch>
          </p:blipFill>
          <p:spPr>
            <a:xfrm>
              <a:off x="0" y="0"/>
              <a:ext cx="8937501" cy="6350000"/>
            </a:xfrm>
            <a:prstGeom prst="rect">
              <a:avLst/>
            </a:prstGeom>
            <a:ln w="12700" cap="flat">
              <a:noFill/>
              <a:miter lim="400000"/>
            </a:ln>
            <a:effectLst>
              <a:outerShdw sx="100000" sy="100000" kx="0" ky="0" algn="b" rotWithShape="0" blurRad="190500" dist="8455" dir="5400000">
                <a:srgbClr val="000000"/>
              </a:outerShdw>
            </a:effectLst>
          </p:spPr>
        </p:pic>
        <p:grpSp>
          <p:nvGrpSpPr>
            <p:cNvPr id="1653" name="Group"/>
            <p:cNvGrpSpPr/>
            <p:nvPr/>
          </p:nvGrpSpPr>
          <p:grpSpPr>
            <a:xfrm>
              <a:off x="251991" y="3767406"/>
              <a:ext cx="8757288" cy="1270001"/>
              <a:chOff x="0" y="0"/>
              <a:chExt cx="8757287" cy="1270000"/>
            </a:xfrm>
          </p:grpSpPr>
          <p:sp>
            <p:nvSpPr>
              <p:cNvPr id="1650" name="Rough Sketch"/>
              <p:cNvSpPr/>
              <p:nvPr/>
            </p:nvSpPr>
            <p:spPr>
              <a:xfrm>
                <a:off x="0" y="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3000"/>
                </a:lvl1pPr>
              </a:lstStyle>
              <a:p>
                <a:pPr/>
                <a:r>
                  <a:t>Rough Sketch</a:t>
                </a:r>
              </a:p>
            </p:txBody>
          </p:sp>
          <p:sp>
            <p:nvSpPr>
              <p:cNvPr id="1651" name="Artist’s Revision"/>
              <p:cNvSpPr/>
              <p:nvPr/>
            </p:nvSpPr>
            <p:spPr>
              <a:xfrm>
                <a:off x="2746211" y="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sz="3000"/>
                </a:lvl1pPr>
              </a:lstStyle>
              <a:p>
                <a:pPr/>
                <a:r>
                  <a:t>Artist’s Revision</a:t>
                </a:r>
              </a:p>
            </p:txBody>
          </p:sp>
          <p:sp>
            <p:nvSpPr>
              <p:cNvPr id="1652" name="Our Ground Truth"/>
              <p:cNvSpPr/>
              <p:nvPr/>
            </p:nvSpPr>
            <p:spPr>
              <a:xfrm>
                <a:off x="5618062" y="0"/>
                <a:ext cx="313922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spAutoFit/>
              </a:bodyPr>
              <a:lstStyle>
                <a:lvl1pPr algn="l">
                  <a:defRPr sz="3000"/>
                </a:lvl1pPr>
              </a:lstStyle>
              <a:p>
                <a:pPr/>
                <a:r>
                  <a:t>Our Ground Truth</a:t>
                </a:r>
              </a:p>
            </p:txBody>
          </p:sp>
        </p:grpSp>
      </p:grpSp>
      <p:sp>
        <p:nvSpPr>
          <p:cNvPr id="1655" name="Limitations and Future Work"/>
          <p:cNvSpPr txBox="1"/>
          <p:nvPr>
            <p:ph type="title"/>
          </p:nvPr>
        </p:nvSpPr>
        <p:spPr>
          <a:prstGeom prst="rect">
            <a:avLst/>
          </a:prstGeom>
        </p:spPr>
        <p:txBody>
          <a:bodyPr/>
          <a:lstStyle/>
          <a:p>
            <a:pPr/>
            <a:r>
              <a:t>Limitations and Future Work</a:t>
            </a:r>
          </a:p>
        </p:txBody>
      </p:sp>
      <p:sp>
        <p:nvSpPr>
          <p:cNvPr id="1656" name="Simple metrics…"/>
          <p:cNvSpPr txBox="1"/>
          <p:nvPr>
            <p:ph type="body" sz="quarter" idx="1"/>
          </p:nvPr>
        </p:nvSpPr>
        <p:spPr>
          <a:xfrm>
            <a:off x="869626" y="2400886"/>
            <a:ext cx="4792388" cy="6073096"/>
          </a:xfrm>
          <a:prstGeom prst="rect">
            <a:avLst/>
          </a:prstGeom>
        </p:spPr>
        <p:txBody>
          <a:bodyPr/>
          <a:lstStyle/>
          <a:p>
            <a:pPr>
              <a:lnSpc>
                <a:spcPct val="150000"/>
              </a:lnSpc>
            </a:pPr>
            <a:r>
              <a:t>Simple metrics</a:t>
            </a:r>
          </a:p>
          <a:p>
            <a:pPr>
              <a:lnSpc>
                <a:spcPct val="150000"/>
              </a:lnSpc>
            </a:pPr>
            <a:r>
              <a:t>Imperfect topology of vector ground truth</a:t>
            </a:r>
          </a:p>
          <a:p>
            <a:pPr>
              <a:lnSpc>
                <a:spcPct val="150000"/>
              </a:lnSpc>
            </a:pPr>
            <a:r>
              <a:t>Small dataset</a:t>
            </a:r>
          </a:p>
          <a:p>
            <a:pPr>
              <a:lnSpc>
                <a:spcPct val="150000"/>
              </a:lnSpc>
            </a:pPr>
            <a:r>
              <a:t>Narrowly defined problem</a:t>
            </a:r>
          </a:p>
        </p:txBody>
      </p:sp>
      <p:sp>
        <p:nvSpPr>
          <p:cNvPr id="1657" name="Upper image: Anastasia Majzhegisheva (CC-BY-4.0),  Lower image: Jinho Jung (CC-BY-SA-2.0)"/>
          <p:cNvSpPr txBox="1"/>
          <p:nvPr/>
        </p:nvSpPr>
        <p:spPr>
          <a:xfrm>
            <a:off x="-7838" y="8783319"/>
            <a:ext cx="9620762"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Upper image: Anastasia Majzhegisheva (CC-BY-4.0),  Lower image: Jinho Jung (CC-BY-SA-2.0)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56">
                                            <p:txEl>
                                              <p:pRg st="1" end="1"/>
                                            </p:txEl>
                                          </p:spTgt>
                                        </p:tgtEl>
                                        <p:attrNameLst>
                                          <p:attrName>style.visibility</p:attrName>
                                        </p:attrNameLst>
                                      </p:cBhvr>
                                      <p:to>
                                        <p:strVal val="visible"/>
                                      </p:to>
                                    </p:set>
                                    <p:animEffect filter="fade" transition="in">
                                      <p:cBhvr>
                                        <p:cTn id="7" dur="1000"/>
                                        <p:tgtEl>
                                          <p:spTgt spid="16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656">
                                            <p:txEl>
                                              <p:pRg st="2" end="2"/>
                                            </p:txEl>
                                          </p:spTgt>
                                        </p:tgtEl>
                                        <p:attrNameLst>
                                          <p:attrName>style.visibility</p:attrName>
                                        </p:attrNameLst>
                                      </p:cBhvr>
                                      <p:to>
                                        <p:strVal val="visible"/>
                                      </p:to>
                                    </p:set>
                                    <p:animEffect filter="fade" transition="in">
                                      <p:cBhvr>
                                        <p:cTn id="12" dur="1000"/>
                                        <p:tgtEl>
                                          <p:spTgt spid="16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656">
                                            <p:txEl>
                                              <p:pRg st="3" end="3"/>
                                            </p:txEl>
                                          </p:spTgt>
                                        </p:tgtEl>
                                        <p:attrNameLst>
                                          <p:attrName>style.visibility</p:attrName>
                                        </p:attrNameLst>
                                      </p:cBhvr>
                                      <p:to>
                                        <p:strVal val="visible"/>
                                      </p:to>
                                    </p:set>
                                    <p:animEffect filter="fade" transition="in">
                                      <p:cBhvr>
                                        <p:cTn id="17" dur="1000"/>
                                        <p:tgtEl>
                                          <p:spTgt spid="1656">
                                            <p:txEl>
                                              <p:pRg st="3" end="3"/>
                                            </p:txEl>
                                          </p:spTgt>
                                        </p:tgtEl>
                                      </p:cBhvr>
                                    </p:animEffect>
                                  </p:childTnLst>
                                </p:cTn>
                              </p:par>
                            </p:childTnLst>
                          </p:cTn>
                        </p:par>
                        <p:par>
                          <p:cTn id="18" fill="hold">
                            <p:stCondLst>
                              <p:cond delay="1000"/>
                            </p:stCondLst>
                            <p:childTnLst>
                              <p:par>
                                <p:cTn id="19" presetClass="entr" nodeType="afterEffect" presetID="10" grpId="2" fill="hold">
                                  <p:stCondLst>
                                    <p:cond delay="0"/>
                                  </p:stCondLst>
                                  <p:iterate type="el" backwards="0">
                                    <p:tmAbs val="0"/>
                                  </p:iterate>
                                  <p:childTnLst>
                                    <p:set>
                                      <p:cBhvr>
                                        <p:cTn id="20" fill="hold"/>
                                        <p:tgtEl>
                                          <p:spTgt spid="1654"/>
                                        </p:tgtEl>
                                        <p:attrNameLst>
                                          <p:attrName>style.visibility</p:attrName>
                                        </p:attrNameLst>
                                      </p:cBhvr>
                                      <p:to>
                                        <p:strVal val="visible"/>
                                      </p:to>
                                    </p:set>
                                    <p:animEffect filter="fade" transition="in">
                                      <p:cBhvr>
                                        <p:cTn id="21" dur="1000"/>
                                        <p:tgtEl>
                                          <p:spTgt spid="1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4" grpId="2"/>
      <p:bldP build="p" bldLvl="1" animBg="1" rev="0" advAuto="0" spid="1656"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1" name="Image" descr="Image"/>
          <p:cNvPicPr>
            <a:picLocks noChangeAspect="1"/>
          </p:cNvPicPr>
          <p:nvPr/>
        </p:nvPicPr>
        <p:blipFill>
          <a:blip r:embed="rId3">
            <a:extLst/>
          </a:blip>
          <a:stretch>
            <a:fillRect/>
          </a:stretch>
        </p:blipFill>
        <p:spPr>
          <a:xfrm>
            <a:off x="2404906" y="4104325"/>
            <a:ext cx="11940408" cy="3663875"/>
          </a:xfrm>
          <a:prstGeom prst="rect">
            <a:avLst/>
          </a:prstGeom>
          <a:ln w="12700">
            <a:miter lim="400000"/>
          </a:ln>
        </p:spPr>
      </p:pic>
      <p:sp>
        <p:nvSpPr>
          <p:cNvPr id="1662" name="Future Work"/>
          <p:cNvSpPr txBox="1"/>
          <p:nvPr>
            <p:ph type="title"/>
          </p:nvPr>
        </p:nvSpPr>
        <p:spPr>
          <a:prstGeom prst="rect">
            <a:avLst/>
          </a:prstGeom>
        </p:spPr>
        <p:txBody>
          <a:bodyPr/>
          <a:lstStyle/>
          <a:p>
            <a:pPr/>
            <a:r>
              <a:t>Future Work</a:t>
            </a:r>
          </a:p>
        </p:txBody>
      </p:sp>
      <p:grpSp>
        <p:nvGrpSpPr>
          <p:cNvPr id="1665" name="Group"/>
          <p:cNvGrpSpPr/>
          <p:nvPr/>
        </p:nvGrpSpPr>
        <p:grpSpPr>
          <a:xfrm>
            <a:off x="4406873" y="3734926"/>
            <a:ext cx="1167514" cy="889001"/>
            <a:chOff x="0" y="0"/>
            <a:chExt cx="1167513" cy="889000"/>
          </a:xfrm>
        </p:grpSpPr>
        <p:pic>
          <p:nvPicPr>
            <p:cNvPr id="1663" name="elephant.png" descr="elephant.png"/>
            <p:cNvPicPr>
              <a:picLocks noChangeAspect="1"/>
            </p:cNvPicPr>
            <p:nvPr/>
          </p:nvPicPr>
          <p:blipFill>
            <a:blip r:embed="rId4">
              <a:extLst/>
            </a:blip>
            <a:stretch>
              <a:fillRect/>
            </a:stretch>
          </p:blipFill>
          <p:spPr>
            <a:xfrm>
              <a:off x="0" y="0"/>
              <a:ext cx="590306" cy="889000"/>
            </a:xfrm>
            <a:prstGeom prst="rect">
              <a:avLst/>
            </a:prstGeom>
            <a:ln w="12700" cap="flat">
              <a:noFill/>
              <a:miter lim="400000"/>
            </a:ln>
            <a:effectLst/>
          </p:spPr>
        </p:pic>
        <p:pic>
          <p:nvPicPr>
            <p:cNvPr id="1664" name="elephant_clean.png" descr="elephant_clean.png"/>
            <p:cNvPicPr>
              <a:picLocks noChangeAspect="1"/>
            </p:cNvPicPr>
            <p:nvPr/>
          </p:nvPicPr>
          <p:blipFill>
            <a:blip r:embed="rId5">
              <a:extLst/>
            </a:blip>
            <a:stretch>
              <a:fillRect/>
            </a:stretch>
          </p:blipFill>
          <p:spPr>
            <a:xfrm>
              <a:off x="577208" y="0"/>
              <a:ext cx="590306" cy="889000"/>
            </a:xfrm>
            <a:prstGeom prst="rect">
              <a:avLst/>
            </a:prstGeom>
            <a:ln w="12700" cap="flat">
              <a:noFill/>
              <a:miter lim="400000"/>
            </a:ln>
            <a:effectLst/>
          </p:spPr>
        </p:pic>
      </p:grpSp>
      <p:grpSp>
        <p:nvGrpSpPr>
          <p:cNvPr id="1668" name="Group"/>
          <p:cNvGrpSpPr/>
          <p:nvPr/>
        </p:nvGrpSpPr>
        <p:grpSpPr>
          <a:xfrm>
            <a:off x="2901653" y="3955992"/>
            <a:ext cx="1119783" cy="653919"/>
            <a:chOff x="0" y="0"/>
            <a:chExt cx="1119781" cy="653918"/>
          </a:xfrm>
        </p:grpSpPr>
        <p:pic>
          <p:nvPicPr>
            <p:cNvPr id="1666" name="fidelity_simplicity_clean.jpg" descr="fidelity_simplicity_clean.jpg"/>
            <p:cNvPicPr>
              <a:picLocks noChangeAspect="1"/>
            </p:cNvPicPr>
            <p:nvPr/>
          </p:nvPicPr>
          <p:blipFill>
            <a:blip r:embed="rId6">
              <a:extLst/>
            </a:blip>
            <a:stretch>
              <a:fillRect/>
            </a:stretch>
          </p:blipFill>
          <p:spPr>
            <a:xfrm>
              <a:off x="543221" y="0"/>
              <a:ext cx="576561" cy="653919"/>
            </a:xfrm>
            <a:prstGeom prst="rect">
              <a:avLst/>
            </a:prstGeom>
            <a:ln w="12700" cap="flat">
              <a:noFill/>
              <a:miter lim="400000"/>
            </a:ln>
            <a:effectLst/>
          </p:spPr>
        </p:pic>
        <p:pic>
          <p:nvPicPr>
            <p:cNvPr id="1667" name="stool_1.png" descr="stool_1.png"/>
            <p:cNvPicPr>
              <a:picLocks noChangeAspect="0"/>
            </p:cNvPicPr>
            <p:nvPr/>
          </p:nvPicPr>
          <p:blipFill>
            <a:blip r:embed="rId7">
              <a:extLst/>
            </a:blip>
            <a:stretch>
              <a:fillRect/>
            </a:stretch>
          </p:blipFill>
          <p:spPr>
            <a:xfrm>
              <a:off x="0" y="241"/>
              <a:ext cx="576560" cy="653436"/>
            </a:xfrm>
            <a:prstGeom prst="rect">
              <a:avLst/>
            </a:prstGeom>
            <a:ln w="12700" cap="flat">
              <a:noFill/>
              <a:miter lim="400000"/>
            </a:ln>
            <a:effectLst/>
          </p:spPr>
        </p:pic>
      </p:grpSp>
      <p:grpSp>
        <p:nvGrpSpPr>
          <p:cNvPr id="1671" name="Group"/>
          <p:cNvGrpSpPr/>
          <p:nvPr/>
        </p:nvGrpSpPr>
        <p:grpSpPr>
          <a:xfrm>
            <a:off x="3432689" y="7635172"/>
            <a:ext cx="1777105" cy="889001"/>
            <a:chOff x="0" y="0"/>
            <a:chExt cx="1777103" cy="889000"/>
          </a:xfrm>
        </p:grpSpPr>
        <p:pic>
          <p:nvPicPr>
            <p:cNvPr id="1669" name="dracolion_clean.png" descr="dracolion_clean.png"/>
            <p:cNvPicPr>
              <a:picLocks noChangeAspect="1"/>
            </p:cNvPicPr>
            <p:nvPr/>
          </p:nvPicPr>
          <p:blipFill>
            <a:blip r:embed="rId8">
              <a:extLst/>
            </a:blip>
            <a:stretch>
              <a:fillRect/>
            </a:stretch>
          </p:blipFill>
          <p:spPr>
            <a:xfrm>
              <a:off x="888103" y="0"/>
              <a:ext cx="889001" cy="889000"/>
            </a:xfrm>
            <a:prstGeom prst="rect">
              <a:avLst/>
            </a:prstGeom>
            <a:ln w="12700" cap="flat">
              <a:noFill/>
              <a:miter lim="400000"/>
            </a:ln>
            <a:effectLst/>
          </p:spPr>
        </p:pic>
        <p:pic>
          <p:nvPicPr>
            <p:cNvPr id="1670" name="dracolion.png" descr="dracolion.png"/>
            <p:cNvPicPr>
              <a:picLocks noChangeAspect="1"/>
            </p:cNvPicPr>
            <p:nvPr/>
          </p:nvPicPr>
          <p:blipFill>
            <a:blip r:embed="rId9">
              <a:extLst/>
            </a:blip>
            <a:stretch>
              <a:fillRect/>
            </a:stretch>
          </p:blipFill>
          <p:spPr>
            <a:xfrm>
              <a:off x="0" y="0"/>
              <a:ext cx="889001" cy="889000"/>
            </a:xfrm>
            <a:prstGeom prst="rect">
              <a:avLst/>
            </a:prstGeom>
            <a:ln w="12700" cap="flat">
              <a:noFill/>
              <a:miter lim="400000"/>
            </a:ln>
            <a:effectLst/>
          </p:spPr>
        </p:pic>
      </p:grpSp>
      <p:grpSp>
        <p:nvGrpSpPr>
          <p:cNvPr id="1674" name="Group"/>
          <p:cNvGrpSpPr/>
          <p:nvPr/>
        </p:nvGrpSpPr>
        <p:grpSpPr>
          <a:xfrm>
            <a:off x="3518367" y="6446942"/>
            <a:ext cx="2086676" cy="889001"/>
            <a:chOff x="0" y="0"/>
            <a:chExt cx="2086674" cy="889000"/>
          </a:xfrm>
        </p:grpSpPr>
        <p:pic>
          <p:nvPicPr>
            <p:cNvPr id="1672" name="sa_rough.jpg" descr="sa_rough.jpg"/>
            <p:cNvPicPr>
              <a:picLocks noChangeAspect="1"/>
            </p:cNvPicPr>
            <p:nvPr/>
          </p:nvPicPr>
          <p:blipFill>
            <a:blip r:embed="rId10">
              <a:extLst/>
            </a:blip>
            <a:stretch>
              <a:fillRect/>
            </a:stretch>
          </p:blipFill>
          <p:spPr>
            <a:xfrm>
              <a:off x="0" y="2207"/>
              <a:ext cx="1089173" cy="884586"/>
            </a:xfrm>
            <a:prstGeom prst="rect">
              <a:avLst/>
            </a:prstGeom>
            <a:ln w="12700" cap="flat">
              <a:noFill/>
              <a:miter lim="400000"/>
            </a:ln>
            <a:effectLst/>
          </p:spPr>
        </p:pic>
        <p:pic>
          <p:nvPicPr>
            <p:cNvPr id="1673" name="sa_clean.jpg" descr="sa_clean.jpg"/>
            <p:cNvPicPr>
              <a:picLocks noChangeAspect="1"/>
            </p:cNvPicPr>
            <p:nvPr/>
          </p:nvPicPr>
          <p:blipFill>
            <a:blip r:embed="rId11">
              <a:extLst/>
            </a:blip>
            <a:stretch>
              <a:fillRect/>
            </a:stretch>
          </p:blipFill>
          <p:spPr>
            <a:xfrm>
              <a:off x="1034298" y="0"/>
              <a:ext cx="1052377" cy="889000"/>
            </a:xfrm>
            <a:prstGeom prst="rect">
              <a:avLst/>
            </a:prstGeom>
            <a:ln w="12700" cap="flat">
              <a:noFill/>
              <a:miter lim="400000"/>
            </a:ln>
            <a:effectLst/>
          </p:spPr>
        </p:pic>
      </p:grpSp>
      <p:grpSp>
        <p:nvGrpSpPr>
          <p:cNvPr id="1677" name="Group"/>
          <p:cNvGrpSpPr/>
          <p:nvPr/>
        </p:nvGrpSpPr>
        <p:grpSpPr>
          <a:xfrm>
            <a:off x="1606628" y="4686716"/>
            <a:ext cx="1329627" cy="889001"/>
            <a:chOff x="0" y="0"/>
            <a:chExt cx="1329626" cy="889000"/>
          </a:xfrm>
        </p:grpSpPr>
        <p:pic>
          <p:nvPicPr>
            <p:cNvPr id="1675" name="ms_clean.png" descr="ms_clean.png"/>
            <p:cNvPicPr>
              <a:picLocks noChangeAspect="0"/>
            </p:cNvPicPr>
            <p:nvPr/>
          </p:nvPicPr>
          <p:blipFill>
            <a:blip r:embed="rId12">
              <a:extLst/>
            </a:blip>
            <a:stretch>
              <a:fillRect/>
            </a:stretch>
          </p:blipFill>
          <p:spPr>
            <a:xfrm>
              <a:off x="664604" y="530"/>
              <a:ext cx="665023" cy="888471"/>
            </a:xfrm>
            <a:prstGeom prst="rect">
              <a:avLst/>
            </a:prstGeom>
            <a:ln w="12700" cap="flat">
              <a:noFill/>
              <a:miter lim="400000"/>
            </a:ln>
            <a:effectLst/>
          </p:spPr>
        </p:pic>
        <p:pic>
          <p:nvPicPr>
            <p:cNvPr id="1676" name="ms_rough.png" descr="ms_rough.png"/>
            <p:cNvPicPr>
              <a:picLocks noChangeAspect="1"/>
            </p:cNvPicPr>
            <p:nvPr/>
          </p:nvPicPr>
          <p:blipFill>
            <a:blip r:embed="rId13">
              <a:extLst/>
            </a:blip>
            <a:stretch>
              <a:fillRect/>
            </a:stretch>
          </p:blipFill>
          <p:spPr>
            <a:xfrm>
              <a:off x="0" y="0"/>
              <a:ext cx="665022" cy="889000"/>
            </a:xfrm>
            <a:prstGeom prst="rect">
              <a:avLst/>
            </a:prstGeom>
            <a:ln w="12700" cap="flat">
              <a:noFill/>
              <a:miter lim="400000"/>
            </a:ln>
            <a:effectLst/>
          </p:spPr>
        </p:pic>
      </p:grpSp>
      <p:pic>
        <p:nvPicPr>
          <p:cNvPr id="1701" name="Connection Line" descr="Connection Line"/>
          <p:cNvPicPr>
            <a:picLocks noChangeAspect="0"/>
          </p:cNvPicPr>
          <p:nvPr/>
        </p:nvPicPr>
        <p:blipFill>
          <a:blip r:embed="rId14">
            <a:extLst/>
          </a:blip>
          <a:stretch>
            <a:fillRect/>
          </a:stretch>
        </p:blipFill>
        <p:spPr>
          <a:xfrm>
            <a:off x="5977349" y="4263446"/>
            <a:ext cx="2585608" cy="851030"/>
          </a:xfrm>
          <a:prstGeom prst="rect">
            <a:avLst/>
          </a:prstGeom>
        </p:spPr>
      </p:pic>
      <p:pic>
        <p:nvPicPr>
          <p:cNvPr id="1703" name="Connection Line" descr="Connection Line"/>
          <p:cNvPicPr>
            <a:picLocks noChangeAspect="0"/>
          </p:cNvPicPr>
          <p:nvPr/>
        </p:nvPicPr>
        <p:blipFill>
          <a:blip r:embed="rId15">
            <a:extLst/>
          </a:blip>
          <a:stretch>
            <a:fillRect/>
          </a:stretch>
        </p:blipFill>
        <p:spPr>
          <a:xfrm>
            <a:off x="5334100" y="7092046"/>
            <a:ext cx="1721476" cy="1086780"/>
          </a:xfrm>
          <a:prstGeom prst="rect">
            <a:avLst/>
          </a:prstGeom>
        </p:spPr>
      </p:pic>
      <p:grpSp>
        <p:nvGrpSpPr>
          <p:cNvPr id="1682" name="Group"/>
          <p:cNvGrpSpPr/>
          <p:nvPr/>
        </p:nvGrpSpPr>
        <p:grpSpPr>
          <a:xfrm>
            <a:off x="1639642" y="6846129"/>
            <a:ext cx="1668740" cy="889001"/>
            <a:chOff x="0" y="0"/>
            <a:chExt cx="1668738" cy="889000"/>
          </a:xfrm>
        </p:grpSpPr>
        <p:pic>
          <p:nvPicPr>
            <p:cNvPr id="1680" name="dt_clean.jpg" descr="dt_clean.jpg"/>
            <p:cNvPicPr>
              <a:picLocks noChangeAspect="1"/>
            </p:cNvPicPr>
            <p:nvPr/>
          </p:nvPicPr>
          <p:blipFill>
            <a:blip r:embed="rId16">
              <a:extLst/>
            </a:blip>
            <a:stretch>
              <a:fillRect/>
            </a:stretch>
          </p:blipFill>
          <p:spPr>
            <a:xfrm>
              <a:off x="837387" y="0"/>
              <a:ext cx="831352" cy="889000"/>
            </a:xfrm>
            <a:prstGeom prst="rect">
              <a:avLst/>
            </a:prstGeom>
            <a:ln w="12700" cap="flat">
              <a:noFill/>
              <a:miter lim="400000"/>
            </a:ln>
            <a:effectLst/>
          </p:spPr>
        </p:pic>
        <p:pic>
          <p:nvPicPr>
            <p:cNvPr id="1681" name="dt_rough.jpg" descr="dt_rough.jpg"/>
            <p:cNvPicPr>
              <a:picLocks noChangeAspect="1"/>
            </p:cNvPicPr>
            <p:nvPr/>
          </p:nvPicPr>
          <p:blipFill>
            <a:blip r:embed="rId17">
              <a:extLst/>
            </a:blip>
            <a:stretch>
              <a:fillRect/>
            </a:stretch>
          </p:blipFill>
          <p:spPr>
            <a:xfrm>
              <a:off x="0" y="0"/>
              <a:ext cx="864727" cy="889000"/>
            </a:xfrm>
            <a:prstGeom prst="rect">
              <a:avLst/>
            </a:prstGeom>
            <a:ln w="12700" cap="flat">
              <a:noFill/>
              <a:miter lim="400000"/>
            </a:ln>
            <a:effectLst/>
          </p:spPr>
        </p:pic>
      </p:grpSp>
      <p:grpSp>
        <p:nvGrpSpPr>
          <p:cNvPr id="1685" name="Group"/>
          <p:cNvGrpSpPr/>
          <p:nvPr/>
        </p:nvGrpSpPr>
        <p:grpSpPr>
          <a:xfrm>
            <a:off x="3877513" y="4873222"/>
            <a:ext cx="2226234" cy="889001"/>
            <a:chOff x="0" y="0"/>
            <a:chExt cx="2226233" cy="889000"/>
          </a:xfrm>
        </p:grpSpPr>
        <p:pic>
          <p:nvPicPr>
            <p:cNvPr id="1683" name="rti_clean.jpg" descr="rti_clean.jpg"/>
            <p:cNvPicPr>
              <a:picLocks noChangeAspect="1"/>
            </p:cNvPicPr>
            <p:nvPr/>
          </p:nvPicPr>
          <p:blipFill>
            <a:blip r:embed="rId18">
              <a:extLst/>
            </a:blip>
            <a:stretch>
              <a:fillRect/>
            </a:stretch>
          </p:blipFill>
          <p:spPr>
            <a:xfrm>
              <a:off x="1138011" y="0"/>
              <a:ext cx="1088223" cy="889000"/>
            </a:xfrm>
            <a:prstGeom prst="rect">
              <a:avLst/>
            </a:prstGeom>
            <a:ln w="12700" cap="flat">
              <a:noFill/>
              <a:miter lim="400000"/>
            </a:ln>
            <a:effectLst/>
          </p:spPr>
        </p:pic>
        <p:pic>
          <p:nvPicPr>
            <p:cNvPr id="1684" name="rti_rough.jpg" descr="rti_rough.jpg"/>
            <p:cNvPicPr>
              <a:picLocks noChangeAspect="1"/>
            </p:cNvPicPr>
            <p:nvPr/>
          </p:nvPicPr>
          <p:blipFill>
            <a:blip r:embed="rId19">
              <a:extLst/>
            </a:blip>
            <a:stretch>
              <a:fillRect/>
            </a:stretch>
          </p:blipFill>
          <p:spPr>
            <a:xfrm>
              <a:off x="0" y="0"/>
              <a:ext cx="1088222" cy="889000"/>
            </a:xfrm>
            <a:prstGeom prst="rect">
              <a:avLst/>
            </a:prstGeom>
            <a:ln w="12700" cap="flat">
              <a:noFill/>
              <a:miter lim="400000"/>
            </a:ln>
            <a:effectLst/>
          </p:spPr>
        </p:pic>
      </p:grpSp>
      <p:sp>
        <p:nvSpPr>
          <p:cNvPr id="1686" name="Different algorithms can have different goals…"/>
          <p:cNvSpPr txBox="1"/>
          <p:nvPr>
            <p:ph type="body" sz="quarter" idx="1"/>
          </p:nvPr>
        </p:nvSpPr>
        <p:spPr>
          <a:xfrm>
            <a:off x="804621" y="1750839"/>
            <a:ext cx="11412686" cy="1929410"/>
          </a:xfrm>
          <a:prstGeom prst="rect">
            <a:avLst/>
          </a:prstGeom>
        </p:spPr>
        <p:txBody>
          <a:bodyPr/>
          <a:lstStyle/>
          <a:p>
            <a:pPr marL="282157" indent="-282157" defTabSz="1170431">
              <a:spcBef>
                <a:spcPts val="1100"/>
              </a:spcBef>
              <a:defRPr sz="3455"/>
            </a:pPr>
            <a:r>
              <a:t>Different algorithms can have different goals</a:t>
            </a:r>
          </a:p>
          <a:p>
            <a:pPr marL="282157" indent="-282157" defTabSz="1170431">
              <a:spcBef>
                <a:spcPts val="1100"/>
              </a:spcBef>
              <a:defRPr sz="3455"/>
            </a:pPr>
            <a:r>
              <a:t>End-to-End Evaluation</a:t>
            </a:r>
          </a:p>
          <a:p>
            <a:pPr marL="282157" indent="-282157" defTabSz="1170431">
              <a:spcBef>
                <a:spcPts val="1100"/>
              </a:spcBef>
              <a:defRPr sz="3455"/>
            </a:pPr>
            <a:r>
              <a:t>Junction Snapping</a:t>
            </a:r>
          </a:p>
        </p:txBody>
      </p:sp>
      <p:grpSp>
        <p:nvGrpSpPr>
          <p:cNvPr id="1693" name="Group"/>
          <p:cNvGrpSpPr/>
          <p:nvPr/>
        </p:nvGrpSpPr>
        <p:grpSpPr>
          <a:xfrm>
            <a:off x="9270279" y="4199578"/>
            <a:ext cx="6377193" cy="2002173"/>
            <a:chOff x="0" y="0"/>
            <a:chExt cx="6377192" cy="2002172"/>
          </a:xfrm>
        </p:grpSpPr>
        <p:grpSp>
          <p:nvGrpSpPr>
            <p:cNvPr id="1689" name="Group"/>
            <p:cNvGrpSpPr/>
            <p:nvPr/>
          </p:nvGrpSpPr>
          <p:grpSpPr>
            <a:xfrm>
              <a:off x="3984016" y="-1"/>
              <a:ext cx="2393177" cy="2002174"/>
              <a:chOff x="0" y="0"/>
              <a:chExt cx="2393175" cy="2002172"/>
            </a:xfrm>
          </p:grpSpPr>
          <p:pic>
            <p:nvPicPr>
              <p:cNvPr id="1687" name="Image" descr="Image"/>
              <p:cNvPicPr>
                <a:picLocks noChangeAspect="1"/>
              </p:cNvPicPr>
              <p:nvPr/>
            </p:nvPicPr>
            <p:blipFill>
              <a:blip r:embed="rId20">
                <a:extLst/>
              </a:blip>
              <a:stretch>
                <a:fillRect/>
              </a:stretch>
            </p:blipFill>
            <p:spPr>
              <a:xfrm>
                <a:off x="0" y="0"/>
                <a:ext cx="2393176" cy="1465951"/>
              </a:xfrm>
              <a:prstGeom prst="rect">
                <a:avLst/>
              </a:prstGeom>
              <a:ln w="12700" cap="flat">
                <a:noFill/>
                <a:miter lim="400000"/>
              </a:ln>
              <a:effectLst/>
            </p:spPr>
          </p:pic>
          <p:sp>
            <p:nvSpPr>
              <p:cNvPr id="1688" name="Caption"/>
              <p:cNvSpPr/>
              <p:nvPr/>
            </p:nvSpPr>
            <p:spPr>
              <a:xfrm>
                <a:off x="0" y="1567550"/>
                <a:ext cx="2393176"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True2Form [Xu et al 2014]</a:t>
                </a:r>
              </a:p>
            </p:txBody>
          </p:sp>
        </p:grpSp>
        <p:grpSp>
          <p:nvGrpSpPr>
            <p:cNvPr id="1692" name="Group"/>
            <p:cNvGrpSpPr/>
            <p:nvPr/>
          </p:nvGrpSpPr>
          <p:grpSpPr>
            <a:xfrm>
              <a:off x="0" y="785718"/>
              <a:ext cx="3810000" cy="1216455"/>
              <a:chOff x="0" y="0"/>
              <a:chExt cx="3810000" cy="1216453"/>
            </a:xfrm>
          </p:grpSpPr>
          <p:pic>
            <p:nvPicPr>
              <p:cNvPr id="1690" name="Image" descr="Image"/>
              <p:cNvPicPr>
                <a:picLocks noChangeAspect="1"/>
              </p:cNvPicPr>
              <p:nvPr/>
            </p:nvPicPr>
            <p:blipFill>
              <a:blip r:embed="rId21">
                <a:extLst/>
              </a:blip>
              <a:stretch>
                <a:fillRect/>
              </a:stretch>
            </p:blipFill>
            <p:spPr>
              <a:xfrm>
                <a:off x="0" y="0"/>
                <a:ext cx="3810000" cy="680232"/>
              </a:xfrm>
              <a:prstGeom prst="rect">
                <a:avLst/>
              </a:prstGeom>
              <a:ln w="12700" cap="flat">
                <a:noFill/>
                <a:miter lim="400000"/>
              </a:ln>
              <a:effectLst/>
            </p:spPr>
          </p:pic>
          <p:sp>
            <p:nvSpPr>
              <p:cNvPr id="1691" name="Caption"/>
              <p:cNvSpPr/>
              <p:nvPr/>
            </p:nvSpPr>
            <p:spPr>
              <a:xfrm>
                <a:off x="0" y="781831"/>
                <a:ext cx="381000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BetweenIT [Whited et al 2010]</a:t>
                </a:r>
              </a:p>
            </p:txBody>
          </p:sp>
        </p:grpSp>
      </p:grpSp>
      <p:grpSp>
        <p:nvGrpSpPr>
          <p:cNvPr id="1696" name="Group"/>
          <p:cNvGrpSpPr/>
          <p:nvPr/>
        </p:nvGrpSpPr>
        <p:grpSpPr>
          <a:xfrm>
            <a:off x="10320795" y="6771516"/>
            <a:ext cx="4276161" cy="1574449"/>
            <a:chOff x="0" y="0"/>
            <a:chExt cx="4276159" cy="1574447"/>
          </a:xfrm>
        </p:grpSpPr>
        <p:pic>
          <p:nvPicPr>
            <p:cNvPr id="1694" name="Image" descr="Image"/>
            <p:cNvPicPr>
              <a:picLocks noChangeAspect="1"/>
            </p:cNvPicPr>
            <p:nvPr/>
          </p:nvPicPr>
          <p:blipFill>
            <a:blip r:embed="rId22">
              <a:extLst/>
            </a:blip>
            <a:stretch>
              <a:fillRect/>
            </a:stretch>
          </p:blipFill>
          <p:spPr>
            <a:xfrm>
              <a:off x="0" y="0"/>
              <a:ext cx="4276160" cy="1038225"/>
            </a:xfrm>
            <a:prstGeom prst="rect">
              <a:avLst/>
            </a:prstGeom>
            <a:ln w="12700" cap="flat">
              <a:noFill/>
              <a:miter lim="400000"/>
            </a:ln>
            <a:effectLst/>
          </p:spPr>
        </p:pic>
        <p:sp>
          <p:nvSpPr>
            <p:cNvPr id="1695" name="Caption"/>
            <p:cNvSpPr/>
            <p:nvPr/>
          </p:nvSpPr>
          <p:spPr>
            <a:xfrm>
              <a:off x="0" y="1139825"/>
              <a:ext cx="4276160" cy="434623"/>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584200">
                <a:defRPr sz="1500">
                  <a:latin typeface="Avenir Book"/>
                  <a:ea typeface="Avenir Book"/>
                  <a:cs typeface="Avenir Book"/>
                  <a:sym typeface="Avenir Book"/>
                </a:defRPr>
              </a:lvl1pPr>
            </a:lstStyle>
            <a:p>
              <a:pPr/>
              <a:r>
                <a:t>CrossShade [C. Shao et al 2012]</a:t>
              </a:r>
            </a:p>
          </p:txBody>
        </p:sp>
      </p:grpSp>
      <p:sp>
        <p:nvSpPr>
          <p:cNvPr id="1697" name="The design squiggle: Damien Newman (CC-BY-ND 3.0)"/>
          <p:cNvSpPr txBox="1"/>
          <p:nvPr/>
        </p:nvSpPr>
        <p:spPr>
          <a:xfrm>
            <a:off x="-3664" y="8711370"/>
            <a:ext cx="5682770"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The design squiggle: Damien Newman (CC-BY-ND 3.0)</a:t>
            </a:r>
          </a:p>
        </p:txBody>
      </p:sp>
      <p:pic>
        <p:nvPicPr>
          <p:cNvPr id="1705" name="Connection Line" descr="Connection Line"/>
          <p:cNvPicPr>
            <a:picLocks noChangeAspect="0"/>
          </p:cNvPicPr>
          <p:nvPr/>
        </p:nvPicPr>
        <p:blipFill>
          <a:blip r:embed="rId23">
            <a:extLst/>
          </a:blip>
          <a:stretch>
            <a:fillRect/>
          </a:stretch>
        </p:blipFill>
        <p:spPr>
          <a:xfrm>
            <a:off x="5917810" y="3574922"/>
            <a:ext cx="6489210" cy="1073849"/>
          </a:xfrm>
          <a:prstGeom prst="rect">
            <a:avLst/>
          </a:prstGeom>
        </p:spPr>
      </p:pic>
      <p:pic>
        <p:nvPicPr>
          <p:cNvPr id="1707" name="Connection Line" descr="Connection Line"/>
          <p:cNvPicPr>
            <a:picLocks noChangeAspect="0"/>
          </p:cNvPicPr>
          <p:nvPr/>
        </p:nvPicPr>
        <p:blipFill>
          <a:blip r:embed="rId24">
            <a:extLst/>
          </a:blip>
          <a:stretch>
            <a:fillRect/>
          </a:stretch>
        </p:blipFill>
        <p:spPr>
          <a:xfrm>
            <a:off x="5433599" y="8280254"/>
            <a:ext cx="6222179" cy="747817"/>
          </a:xfrm>
          <a:prstGeom prst="rect">
            <a:avLst/>
          </a:prstGeom>
        </p:spPr>
      </p:pic>
      <p:sp>
        <p:nvSpPr>
          <p:cNvPr id="1700" name="Neatness Gap"/>
          <p:cNvSpPr/>
          <p:nvPr/>
        </p:nvSpPr>
        <p:spPr>
          <a:xfrm>
            <a:off x="6778928" y="5257828"/>
            <a:ext cx="2060586" cy="1697741"/>
          </a:xfrm>
          <a:prstGeom prst="rect">
            <a:avLst/>
          </a:prstGeom>
          <a:solidFill>
            <a:schemeClr val="accent2">
              <a:alpha val="70000"/>
            </a:schemeClr>
          </a:solidFill>
          <a:ln w="12700">
            <a:solidFill>
              <a:srgbClr val="AD5B24">
                <a:alpha val="70000"/>
              </a:srgbClr>
            </a:solidFill>
            <a:miter/>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81279" tIns="81279" rIns="81279" bIns="81279" anchor="ctr"/>
          <a:lstStyle>
            <a:lvl1pPr>
              <a:defRPr>
                <a:solidFill>
                  <a:srgbClr val="FFFFFF"/>
                </a:solidFill>
              </a:defRPr>
            </a:lvl1pPr>
          </a:lstStyle>
          <a:p>
            <a:pPr/>
            <a:r>
              <a:t>Neatness Gap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86">
                                            <p:bg/>
                                          </p:spTgt>
                                        </p:tgtEl>
                                        <p:attrNameLst>
                                          <p:attrName>style.visibility</p:attrName>
                                        </p:attrNameLst>
                                      </p:cBhvr>
                                      <p:to>
                                        <p:strVal val="visible"/>
                                      </p:to>
                                    </p:set>
                                    <p:animEffect filter="fade" transition="in">
                                      <p:cBhvr>
                                        <p:cTn id="7" dur="500"/>
                                        <p:tgtEl>
                                          <p:spTgt spid="168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686">
                                            <p:txEl>
                                              <p:pRg st="0" end="0"/>
                                            </p:txEl>
                                          </p:spTgt>
                                        </p:tgtEl>
                                        <p:attrNameLst>
                                          <p:attrName>style.visibility</p:attrName>
                                        </p:attrNameLst>
                                      </p:cBhvr>
                                      <p:to>
                                        <p:strVal val="visible"/>
                                      </p:to>
                                    </p:set>
                                    <p:animEffect filter="fade" transition="in">
                                      <p:cBhvr>
                                        <p:cTn id="10" dur="500"/>
                                        <p:tgtEl>
                                          <p:spTgt spid="1686">
                                            <p:txEl>
                                              <p:pRg st="0" end="0"/>
                                            </p:txEl>
                                          </p:spTgt>
                                        </p:tgtEl>
                                      </p:cBhvr>
                                    </p:animEffect>
                                  </p:childTnLst>
                                </p:cTn>
                              </p:par>
                            </p:childTnLst>
                          </p:cTn>
                        </p:par>
                        <p:par>
                          <p:cTn id="11" fill="hold">
                            <p:stCondLst>
                              <p:cond delay="500"/>
                            </p:stCondLst>
                            <p:childTnLst>
                              <p:par>
                                <p:cTn id="12" presetClass="entr" nodeType="afterEffect" presetSubtype="8" presetID="22" grpId="2" fill="hold">
                                  <p:stCondLst>
                                    <p:cond delay="0"/>
                                  </p:stCondLst>
                                  <p:iterate type="el" backwards="0">
                                    <p:tmAbs val="0"/>
                                  </p:iterate>
                                  <p:childTnLst>
                                    <p:set>
                                      <p:cBhvr>
                                        <p:cTn id="13" fill="hold"/>
                                        <p:tgtEl>
                                          <p:spTgt spid="1668"/>
                                        </p:tgtEl>
                                        <p:attrNameLst>
                                          <p:attrName>style.visibility</p:attrName>
                                        </p:attrNameLst>
                                      </p:cBhvr>
                                      <p:to>
                                        <p:strVal val="visible"/>
                                      </p:to>
                                    </p:set>
                                    <p:animEffect filter="wipe(left)" transition="in">
                                      <p:cBhvr>
                                        <p:cTn id="14" dur="500"/>
                                        <p:tgtEl>
                                          <p:spTgt spid="1668"/>
                                        </p:tgtEl>
                                      </p:cBhvr>
                                    </p:animEffect>
                                  </p:childTnLst>
                                </p:cTn>
                              </p:par>
                            </p:childTnLst>
                          </p:cTn>
                        </p:par>
                        <p:par>
                          <p:cTn id="15" fill="hold">
                            <p:stCondLst>
                              <p:cond delay="1000"/>
                            </p:stCondLst>
                            <p:childTnLst>
                              <p:par>
                                <p:cTn id="16" presetClass="entr" nodeType="afterEffect" presetSubtype="8" presetID="22" grpId="3" fill="hold">
                                  <p:stCondLst>
                                    <p:cond delay="0"/>
                                  </p:stCondLst>
                                  <p:iterate type="el" backwards="0">
                                    <p:tmAbs val="0"/>
                                  </p:iterate>
                                  <p:childTnLst>
                                    <p:set>
                                      <p:cBhvr>
                                        <p:cTn id="17" fill="hold"/>
                                        <p:tgtEl>
                                          <p:spTgt spid="1677"/>
                                        </p:tgtEl>
                                        <p:attrNameLst>
                                          <p:attrName>style.visibility</p:attrName>
                                        </p:attrNameLst>
                                      </p:cBhvr>
                                      <p:to>
                                        <p:strVal val="visible"/>
                                      </p:to>
                                    </p:set>
                                    <p:animEffect filter="wipe(left)" transition="in">
                                      <p:cBhvr>
                                        <p:cTn id="18" dur="500"/>
                                        <p:tgtEl>
                                          <p:spTgt spid="1677"/>
                                        </p:tgtEl>
                                      </p:cBhvr>
                                    </p:animEffect>
                                  </p:childTnLst>
                                </p:cTn>
                              </p:par>
                            </p:childTnLst>
                          </p:cTn>
                        </p:par>
                        <p:par>
                          <p:cTn id="19" fill="hold">
                            <p:stCondLst>
                              <p:cond delay="1500"/>
                            </p:stCondLst>
                            <p:childTnLst>
                              <p:par>
                                <p:cTn id="20" presetClass="entr" nodeType="afterEffect" presetSubtype="8" presetID="22" grpId="4" fill="hold">
                                  <p:stCondLst>
                                    <p:cond delay="0"/>
                                  </p:stCondLst>
                                  <p:iterate type="el" backwards="0">
                                    <p:tmAbs val="0"/>
                                  </p:iterate>
                                  <p:childTnLst>
                                    <p:set>
                                      <p:cBhvr>
                                        <p:cTn id="21" fill="hold"/>
                                        <p:tgtEl>
                                          <p:spTgt spid="1665"/>
                                        </p:tgtEl>
                                        <p:attrNameLst>
                                          <p:attrName>style.visibility</p:attrName>
                                        </p:attrNameLst>
                                      </p:cBhvr>
                                      <p:to>
                                        <p:strVal val="visible"/>
                                      </p:to>
                                    </p:set>
                                    <p:animEffect filter="wipe(left)" transition="in">
                                      <p:cBhvr>
                                        <p:cTn id="22" dur="500"/>
                                        <p:tgtEl>
                                          <p:spTgt spid="1665"/>
                                        </p:tgtEl>
                                      </p:cBhvr>
                                    </p:animEffect>
                                  </p:childTnLst>
                                </p:cTn>
                              </p:par>
                            </p:childTnLst>
                          </p:cTn>
                        </p:par>
                        <p:par>
                          <p:cTn id="23" fill="hold">
                            <p:stCondLst>
                              <p:cond delay="2000"/>
                            </p:stCondLst>
                            <p:childTnLst>
                              <p:par>
                                <p:cTn id="24" presetClass="entr" nodeType="afterEffect" presetSubtype="8" presetID="22" grpId="5" fill="hold">
                                  <p:stCondLst>
                                    <p:cond delay="0"/>
                                  </p:stCondLst>
                                  <p:iterate type="el" backwards="0">
                                    <p:tmAbs val="0"/>
                                  </p:iterate>
                                  <p:childTnLst>
                                    <p:set>
                                      <p:cBhvr>
                                        <p:cTn id="25" fill="hold"/>
                                        <p:tgtEl>
                                          <p:spTgt spid="1682"/>
                                        </p:tgtEl>
                                        <p:attrNameLst>
                                          <p:attrName>style.visibility</p:attrName>
                                        </p:attrNameLst>
                                      </p:cBhvr>
                                      <p:to>
                                        <p:strVal val="visible"/>
                                      </p:to>
                                    </p:set>
                                    <p:animEffect filter="wipe(left)" transition="in">
                                      <p:cBhvr>
                                        <p:cTn id="26" dur="500"/>
                                        <p:tgtEl>
                                          <p:spTgt spid="1682"/>
                                        </p:tgtEl>
                                      </p:cBhvr>
                                    </p:animEffect>
                                  </p:childTnLst>
                                </p:cTn>
                              </p:par>
                            </p:childTnLst>
                          </p:cTn>
                        </p:par>
                        <p:par>
                          <p:cTn id="27" fill="hold">
                            <p:stCondLst>
                              <p:cond delay="2500"/>
                            </p:stCondLst>
                            <p:childTnLst>
                              <p:par>
                                <p:cTn id="28" presetClass="entr" nodeType="afterEffect" presetSubtype="8" presetID="22" grpId="6" fill="hold">
                                  <p:stCondLst>
                                    <p:cond delay="0"/>
                                  </p:stCondLst>
                                  <p:iterate type="el" backwards="0">
                                    <p:tmAbs val="0"/>
                                  </p:iterate>
                                  <p:childTnLst>
                                    <p:set>
                                      <p:cBhvr>
                                        <p:cTn id="29" fill="hold"/>
                                        <p:tgtEl>
                                          <p:spTgt spid="1671"/>
                                        </p:tgtEl>
                                        <p:attrNameLst>
                                          <p:attrName>style.visibility</p:attrName>
                                        </p:attrNameLst>
                                      </p:cBhvr>
                                      <p:to>
                                        <p:strVal val="visible"/>
                                      </p:to>
                                    </p:set>
                                    <p:animEffect filter="wipe(left)" transition="in">
                                      <p:cBhvr>
                                        <p:cTn id="30" dur="500"/>
                                        <p:tgtEl>
                                          <p:spTgt spid="1671"/>
                                        </p:tgtEl>
                                      </p:cBhvr>
                                    </p:animEffect>
                                  </p:childTnLst>
                                </p:cTn>
                              </p:par>
                            </p:childTnLst>
                          </p:cTn>
                        </p:par>
                        <p:par>
                          <p:cTn id="31" fill="hold">
                            <p:stCondLst>
                              <p:cond delay="3000"/>
                            </p:stCondLst>
                            <p:childTnLst>
                              <p:par>
                                <p:cTn id="32" presetClass="entr" nodeType="afterEffect" presetSubtype="8" presetID="22" grpId="7" fill="hold">
                                  <p:stCondLst>
                                    <p:cond delay="0"/>
                                  </p:stCondLst>
                                  <p:iterate type="el" backwards="0">
                                    <p:tmAbs val="0"/>
                                  </p:iterate>
                                  <p:childTnLst>
                                    <p:set>
                                      <p:cBhvr>
                                        <p:cTn id="33" fill="hold"/>
                                        <p:tgtEl>
                                          <p:spTgt spid="1685"/>
                                        </p:tgtEl>
                                        <p:attrNameLst>
                                          <p:attrName>style.visibility</p:attrName>
                                        </p:attrNameLst>
                                      </p:cBhvr>
                                      <p:to>
                                        <p:strVal val="visible"/>
                                      </p:to>
                                    </p:set>
                                    <p:animEffect filter="wipe(left)" transition="in">
                                      <p:cBhvr>
                                        <p:cTn id="34" dur="500"/>
                                        <p:tgtEl>
                                          <p:spTgt spid="1685"/>
                                        </p:tgtEl>
                                      </p:cBhvr>
                                    </p:animEffect>
                                  </p:childTnLst>
                                </p:cTn>
                              </p:par>
                            </p:childTnLst>
                          </p:cTn>
                        </p:par>
                        <p:par>
                          <p:cTn id="35" fill="hold">
                            <p:stCondLst>
                              <p:cond delay="3500"/>
                            </p:stCondLst>
                            <p:childTnLst>
                              <p:par>
                                <p:cTn id="36" presetClass="entr" nodeType="afterEffect" presetSubtype="8" presetID="22" grpId="8" fill="hold">
                                  <p:stCondLst>
                                    <p:cond delay="0"/>
                                  </p:stCondLst>
                                  <p:iterate type="el" backwards="0">
                                    <p:tmAbs val="0"/>
                                  </p:iterate>
                                  <p:childTnLst>
                                    <p:set>
                                      <p:cBhvr>
                                        <p:cTn id="37" fill="hold"/>
                                        <p:tgtEl>
                                          <p:spTgt spid="1674"/>
                                        </p:tgtEl>
                                        <p:attrNameLst>
                                          <p:attrName>style.visibility</p:attrName>
                                        </p:attrNameLst>
                                      </p:cBhvr>
                                      <p:to>
                                        <p:strVal val="visible"/>
                                      </p:to>
                                    </p:set>
                                    <p:animEffect filter="wipe(left)" transition="in">
                                      <p:cBhvr>
                                        <p:cTn id="38" dur="500"/>
                                        <p:tgtEl>
                                          <p:spTgt spid="1674"/>
                                        </p:tgtEl>
                                      </p:cBhvr>
                                    </p:animEffect>
                                  </p:childTnLst>
                                </p:cTn>
                              </p:par>
                            </p:childTnLst>
                          </p:cTn>
                        </p:par>
                        <p:par>
                          <p:cTn id="39" fill="hold">
                            <p:stCondLst>
                              <p:cond delay="4000"/>
                            </p:stCondLst>
                            <p:childTnLst>
                              <p:par>
                                <p:cTn id="40" presetClass="entr" nodeType="afterEffect" presetSubtype="8" presetID="22" grpId="9" fill="hold">
                                  <p:stCondLst>
                                    <p:cond delay="0"/>
                                  </p:stCondLst>
                                  <p:iterate type="el" backwards="0">
                                    <p:tmAbs val="0"/>
                                  </p:iterate>
                                  <p:childTnLst>
                                    <p:set>
                                      <p:cBhvr>
                                        <p:cTn id="41" fill="hold"/>
                                        <p:tgtEl>
                                          <p:spTgt spid="1701"/>
                                        </p:tgtEl>
                                        <p:attrNameLst>
                                          <p:attrName>style.visibility</p:attrName>
                                        </p:attrNameLst>
                                      </p:cBhvr>
                                      <p:to>
                                        <p:strVal val="visible"/>
                                      </p:to>
                                    </p:set>
                                    <p:animEffect filter="wipe(left)" transition="in">
                                      <p:cBhvr>
                                        <p:cTn id="42" dur="500"/>
                                        <p:tgtEl>
                                          <p:spTgt spid="1701"/>
                                        </p:tgtEl>
                                      </p:cBhvr>
                                    </p:animEffect>
                                  </p:childTnLst>
                                </p:cTn>
                              </p:par>
                            </p:childTnLst>
                          </p:cTn>
                        </p:par>
                        <p:par>
                          <p:cTn id="43" fill="hold">
                            <p:stCondLst>
                              <p:cond delay="4500"/>
                            </p:stCondLst>
                            <p:childTnLst>
                              <p:par>
                                <p:cTn id="44" presetClass="entr" nodeType="afterEffect" presetSubtype="8" presetID="22" grpId="10" fill="hold">
                                  <p:stCondLst>
                                    <p:cond delay="0"/>
                                  </p:stCondLst>
                                  <p:iterate type="el" backwards="0">
                                    <p:tmAbs val="0"/>
                                  </p:iterate>
                                  <p:childTnLst>
                                    <p:set>
                                      <p:cBhvr>
                                        <p:cTn id="45" fill="hold"/>
                                        <p:tgtEl>
                                          <p:spTgt spid="1703"/>
                                        </p:tgtEl>
                                        <p:attrNameLst>
                                          <p:attrName>style.visibility</p:attrName>
                                        </p:attrNameLst>
                                      </p:cBhvr>
                                      <p:to>
                                        <p:strVal val="visible"/>
                                      </p:to>
                                    </p:set>
                                    <p:animEffect filter="wipe(left)" transition="in">
                                      <p:cBhvr>
                                        <p:cTn id="46" dur="500"/>
                                        <p:tgtEl>
                                          <p:spTgt spid="1703"/>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ID="10" grpId="1" fill="hold">
                                  <p:stCondLst>
                                    <p:cond delay="0"/>
                                  </p:stCondLst>
                                  <p:iterate type="el" backwards="0">
                                    <p:tmAbs val="0"/>
                                  </p:iterate>
                                  <p:childTnLst>
                                    <p:set>
                                      <p:cBhvr>
                                        <p:cTn id="50" fill="hold"/>
                                        <p:tgtEl>
                                          <p:spTgt spid="1686">
                                            <p:txEl>
                                              <p:pRg st="1" end="1"/>
                                            </p:txEl>
                                          </p:spTgt>
                                        </p:tgtEl>
                                        <p:attrNameLst>
                                          <p:attrName>style.visibility</p:attrName>
                                        </p:attrNameLst>
                                      </p:cBhvr>
                                      <p:to>
                                        <p:strVal val="visible"/>
                                      </p:to>
                                    </p:set>
                                    <p:animEffect filter="fade" transition="in">
                                      <p:cBhvr>
                                        <p:cTn id="51" dur="500"/>
                                        <p:tgtEl>
                                          <p:spTgt spid="1686">
                                            <p:txEl>
                                              <p:pRg st="1" end="1"/>
                                            </p:txEl>
                                          </p:spTgt>
                                        </p:tgtEl>
                                      </p:cBhvr>
                                    </p:animEffect>
                                  </p:childTnLst>
                                </p:cTn>
                              </p:par>
                            </p:childTnLst>
                          </p:cTn>
                        </p:par>
                        <p:par>
                          <p:cTn id="52" fill="hold">
                            <p:stCondLst>
                              <p:cond delay="500"/>
                            </p:stCondLst>
                            <p:childTnLst>
                              <p:par>
                                <p:cTn id="53" presetClass="entr" nodeType="afterEffect" presetID="10" grpId="11" fill="hold">
                                  <p:stCondLst>
                                    <p:cond delay="0"/>
                                  </p:stCondLst>
                                  <p:iterate type="el" backwards="0">
                                    <p:tmAbs val="0"/>
                                  </p:iterate>
                                  <p:childTnLst>
                                    <p:set>
                                      <p:cBhvr>
                                        <p:cTn id="54" fill="hold"/>
                                        <p:tgtEl>
                                          <p:spTgt spid="1696"/>
                                        </p:tgtEl>
                                        <p:attrNameLst>
                                          <p:attrName>style.visibility</p:attrName>
                                        </p:attrNameLst>
                                      </p:cBhvr>
                                      <p:to>
                                        <p:strVal val="visible"/>
                                      </p:to>
                                    </p:set>
                                    <p:animEffect filter="fade" transition="in">
                                      <p:cBhvr>
                                        <p:cTn id="55" dur="500"/>
                                        <p:tgtEl>
                                          <p:spTgt spid="1696"/>
                                        </p:tgtEl>
                                      </p:cBhvr>
                                    </p:animEffect>
                                  </p:childTnLst>
                                </p:cTn>
                              </p:par>
                            </p:childTnLst>
                          </p:cTn>
                        </p:par>
                        <p:par>
                          <p:cTn id="56" fill="hold">
                            <p:stCondLst>
                              <p:cond delay="1000"/>
                            </p:stCondLst>
                            <p:childTnLst>
                              <p:par>
                                <p:cTn id="57" presetClass="entr" nodeType="afterEffect" presetID="10" grpId="12" fill="hold">
                                  <p:stCondLst>
                                    <p:cond delay="0"/>
                                  </p:stCondLst>
                                  <p:iterate type="el" backwards="0">
                                    <p:tmAbs val="0"/>
                                  </p:iterate>
                                  <p:childTnLst>
                                    <p:set>
                                      <p:cBhvr>
                                        <p:cTn id="58" fill="hold"/>
                                        <p:tgtEl>
                                          <p:spTgt spid="1693"/>
                                        </p:tgtEl>
                                        <p:attrNameLst>
                                          <p:attrName>style.visibility</p:attrName>
                                        </p:attrNameLst>
                                      </p:cBhvr>
                                      <p:to>
                                        <p:strVal val="visible"/>
                                      </p:to>
                                    </p:set>
                                    <p:animEffect filter="fade" transition="in">
                                      <p:cBhvr>
                                        <p:cTn id="59" dur="500"/>
                                        <p:tgtEl>
                                          <p:spTgt spid="1693"/>
                                        </p:tgtEl>
                                      </p:cBhvr>
                                    </p:animEffect>
                                  </p:childTnLst>
                                </p:cTn>
                              </p:par>
                            </p:childTnLst>
                          </p:cTn>
                        </p:par>
                        <p:par>
                          <p:cTn id="60" fill="hold">
                            <p:stCondLst>
                              <p:cond delay="1500"/>
                            </p:stCondLst>
                            <p:childTnLst>
                              <p:par>
                                <p:cTn id="61" presetClass="entr" nodeType="afterEffect" presetID="10" grpId="13" fill="hold">
                                  <p:stCondLst>
                                    <p:cond delay="0"/>
                                  </p:stCondLst>
                                  <p:iterate type="el" backwards="0">
                                    <p:tmAbs val="0"/>
                                  </p:iterate>
                                  <p:childTnLst>
                                    <p:set>
                                      <p:cBhvr>
                                        <p:cTn id="62" fill="hold"/>
                                        <p:tgtEl>
                                          <p:spTgt spid="1705"/>
                                        </p:tgtEl>
                                        <p:attrNameLst>
                                          <p:attrName>style.visibility</p:attrName>
                                        </p:attrNameLst>
                                      </p:cBhvr>
                                      <p:to>
                                        <p:strVal val="visible"/>
                                      </p:to>
                                    </p:set>
                                    <p:animEffect filter="fade" transition="in">
                                      <p:cBhvr>
                                        <p:cTn id="63" dur="500"/>
                                        <p:tgtEl>
                                          <p:spTgt spid="1705"/>
                                        </p:tgtEl>
                                      </p:cBhvr>
                                    </p:animEffect>
                                  </p:childTnLst>
                                </p:cTn>
                              </p:par>
                            </p:childTnLst>
                          </p:cTn>
                        </p:par>
                        <p:par>
                          <p:cTn id="64" fill="hold">
                            <p:stCondLst>
                              <p:cond delay="2000"/>
                            </p:stCondLst>
                            <p:childTnLst>
                              <p:par>
                                <p:cTn id="65" presetClass="entr" nodeType="afterEffect" presetID="10" grpId="14" fill="hold">
                                  <p:stCondLst>
                                    <p:cond delay="0"/>
                                  </p:stCondLst>
                                  <p:iterate type="el" backwards="0">
                                    <p:tmAbs val="0"/>
                                  </p:iterate>
                                  <p:childTnLst>
                                    <p:set>
                                      <p:cBhvr>
                                        <p:cTn id="66" fill="hold"/>
                                        <p:tgtEl>
                                          <p:spTgt spid="1707"/>
                                        </p:tgtEl>
                                        <p:attrNameLst>
                                          <p:attrName>style.visibility</p:attrName>
                                        </p:attrNameLst>
                                      </p:cBhvr>
                                      <p:to>
                                        <p:strVal val="visible"/>
                                      </p:to>
                                    </p:set>
                                    <p:animEffect filter="fade" transition="in">
                                      <p:cBhvr>
                                        <p:cTn id="67" dur="500"/>
                                        <p:tgtEl>
                                          <p:spTgt spid="1707"/>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ID="10" grpId="1" fill="hold">
                                  <p:stCondLst>
                                    <p:cond delay="0"/>
                                  </p:stCondLst>
                                  <p:iterate type="el" backwards="0">
                                    <p:tmAbs val="0"/>
                                  </p:iterate>
                                  <p:childTnLst>
                                    <p:set>
                                      <p:cBhvr>
                                        <p:cTn id="71" fill="hold"/>
                                        <p:tgtEl>
                                          <p:spTgt spid="1686">
                                            <p:txEl>
                                              <p:pRg st="2" end="2"/>
                                            </p:txEl>
                                          </p:spTgt>
                                        </p:tgtEl>
                                        <p:attrNameLst>
                                          <p:attrName>style.visibility</p:attrName>
                                        </p:attrNameLst>
                                      </p:cBhvr>
                                      <p:to>
                                        <p:strVal val="visible"/>
                                      </p:to>
                                    </p:set>
                                    <p:animEffect filter="fade" transition="in">
                                      <p:cBhvr>
                                        <p:cTn id="72" dur="500"/>
                                        <p:tgtEl>
                                          <p:spTgt spid="16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8" grpId="2"/>
      <p:bldP build="whole" bldLvl="1" animBg="1" rev="0" advAuto="0" spid="1674" grpId="8"/>
      <p:bldP build="whole" bldLvl="1" animBg="1" rev="0" advAuto="0" spid="1665" grpId="4"/>
      <p:bldP build="whole" bldLvl="1" animBg="1" rev="0" advAuto="0" spid="1705" grpId="13"/>
      <p:bldP build="whole" bldLvl="1" animBg="1" rev="0" advAuto="0" spid="1703" grpId="10"/>
      <p:bldP build="whole" bldLvl="1" animBg="1" rev="0" advAuto="0" spid="1701" grpId="9"/>
      <p:bldP build="whole" bldLvl="1" animBg="1" rev="0" advAuto="0" spid="1685" grpId="7"/>
      <p:bldP build="whole" bldLvl="1" animBg="1" rev="0" advAuto="0" spid="1677" grpId="3"/>
      <p:bldP build="whole" bldLvl="1" animBg="1" rev="0" advAuto="0" spid="1696" grpId="11"/>
      <p:bldP build="whole" bldLvl="1" animBg="1" rev="0" advAuto="0" spid="1693" grpId="12"/>
      <p:bldP build="p" bldLvl="5" animBg="1" rev="0" advAuto="0" spid="1686" grpId="1"/>
      <p:bldP build="whole" bldLvl="1" animBg="1" rev="0" advAuto="0" spid="1671" grpId="6"/>
      <p:bldP build="whole" bldLvl="1" animBg="1" rev="0" advAuto="0" spid="1682" grpId="5"/>
      <p:bldP build="whole" bldLvl="1" animBg="1" rev="0" advAuto="0" spid="1707" grpId="14"/>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3" name="Title 1"/>
          <p:cNvSpPr txBox="1"/>
          <p:nvPr>
            <p:ph type="title"/>
          </p:nvPr>
        </p:nvSpPr>
        <p:spPr>
          <a:prstGeom prst="rect">
            <a:avLst/>
          </a:prstGeom>
        </p:spPr>
        <p:txBody>
          <a:bodyPr/>
          <a:lstStyle/>
          <a:p>
            <a:pPr/>
            <a:r>
              <a:t>The Design Process</a:t>
            </a:r>
          </a:p>
        </p:txBody>
      </p:sp>
      <p:pic>
        <p:nvPicPr>
          <p:cNvPr id="154" name="Image" descr="Image"/>
          <p:cNvPicPr>
            <a:picLocks noChangeAspect="1"/>
          </p:cNvPicPr>
          <p:nvPr/>
        </p:nvPicPr>
        <p:blipFill>
          <a:blip r:embed="rId3">
            <a:extLst/>
          </a:blip>
          <a:stretch>
            <a:fillRect/>
          </a:stretch>
        </p:blipFill>
        <p:spPr>
          <a:xfrm>
            <a:off x="1290158" y="4445000"/>
            <a:ext cx="11940409" cy="3663874"/>
          </a:xfrm>
          <a:prstGeom prst="rect">
            <a:avLst/>
          </a:prstGeom>
          <a:ln w="12700">
            <a:miter lim="400000"/>
          </a:ln>
        </p:spPr>
      </p:pic>
      <p:grpSp>
        <p:nvGrpSpPr>
          <p:cNvPr id="157" name="Group"/>
          <p:cNvGrpSpPr/>
          <p:nvPr/>
        </p:nvGrpSpPr>
        <p:grpSpPr>
          <a:xfrm>
            <a:off x="7519935" y="5843723"/>
            <a:ext cx="4501632" cy="1270001"/>
            <a:chOff x="-1376132" y="0"/>
            <a:chExt cx="4501630" cy="1270000"/>
          </a:xfrm>
        </p:grpSpPr>
        <p:pic>
          <p:nvPicPr>
            <p:cNvPr id="167" name="Connection Line" descr="Connection Line"/>
            <p:cNvPicPr>
              <a:picLocks noChangeAspect="0"/>
            </p:cNvPicPr>
            <p:nvPr/>
          </p:nvPicPr>
          <p:blipFill>
            <a:blip r:embed="rId4">
              <a:extLst/>
            </a:blip>
            <a:stretch>
              <a:fillRect/>
            </a:stretch>
          </p:blipFill>
          <p:spPr>
            <a:xfrm>
              <a:off x="-1376133" y="747363"/>
              <a:ext cx="4501632" cy="465666"/>
            </a:xfrm>
            <a:prstGeom prst="rect">
              <a:avLst/>
            </a:prstGeom>
            <a:effectLst/>
          </p:spPr>
        </p:pic>
        <p:sp>
          <p:nvSpPr>
            <p:cNvPr id="156" name="Costly"/>
            <p:cNvSpPr/>
            <p:nvPr/>
          </p:nvSpPr>
          <p:spPr>
            <a:xfrm>
              <a:off x="1655473"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lstStyle>
            <a:p>
              <a:pPr/>
              <a:r>
                <a:t>Costly</a:t>
              </a:r>
            </a:p>
          </p:txBody>
        </p:sp>
      </p:grpSp>
      <p:pic>
        <p:nvPicPr>
          <p:cNvPr id="158" name="Image" descr="Image"/>
          <p:cNvPicPr>
            <a:picLocks noChangeAspect="1"/>
          </p:cNvPicPr>
          <p:nvPr/>
        </p:nvPicPr>
        <p:blipFill>
          <a:blip r:embed="rId5">
            <a:extLst/>
          </a:blip>
          <a:srcRect l="77496" t="60785" r="954" b="18545"/>
          <a:stretch>
            <a:fillRect/>
          </a:stretch>
        </p:blipFill>
        <p:spPr>
          <a:xfrm>
            <a:off x="898051" y="1952896"/>
            <a:ext cx="3025970" cy="1905001"/>
          </a:xfrm>
          <a:prstGeom prst="rect">
            <a:avLst/>
          </a:prstGeom>
          <a:ln w="12700">
            <a:miter lim="400000"/>
          </a:ln>
          <a:effectLst>
            <a:outerShdw sx="100000" sy="100000" kx="0" ky="0" algn="b" rotWithShape="0" blurRad="190500" dist="8455" dir="5400000">
              <a:srgbClr val="000000"/>
            </a:outerShdw>
          </a:effectLst>
        </p:spPr>
      </p:pic>
      <p:pic>
        <p:nvPicPr>
          <p:cNvPr id="169" name="Connection Line" descr="Connection Line"/>
          <p:cNvPicPr>
            <a:picLocks noChangeAspect="0"/>
          </p:cNvPicPr>
          <p:nvPr/>
        </p:nvPicPr>
        <p:blipFill>
          <a:blip r:embed="rId6">
            <a:extLst/>
          </a:blip>
          <a:stretch>
            <a:fillRect/>
          </a:stretch>
        </p:blipFill>
        <p:spPr>
          <a:xfrm>
            <a:off x="1514686" y="4077689"/>
            <a:ext cx="5761543" cy="1902034"/>
          </a:xfrm>
          <a:prstGeom prst="rect">
            <a:avLst/>
          </a:prstGeom>
        </p:spPr>
      </p:pic>
      <p:sp>
        <p:nvSpPr>
          <p:cNvPr id="160" name="Chaotic"/>
          <p:cNvSpPr txBox="1"/>
          <p:nvPr/>
        </p:nvSpPr>
        <p:spPr>
          <a:xfrm rot="914658">
            <a:off x="3720918" y="4601928"/>
            <a:ext cx="1582625" cy="633782"/>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lstStyle>
          <a:p>
            <a:pPr/>
            <a:r>
              <a:t>Chaotic</a:t>
            </a:r>
          </a:p>
        </p:txBody>
      </p:sp>
      <p:pic>
        <p:nvPicPr>
          <p:cNvPr id="161" name="Image" descr="Image"/>
          <p:cNvPicPr>
            <a:picLocks noChangeAspect="1"/>
          </p:cNvPicPr>
          <p:nvPr/>
        </p:nvPicPr>
        <p:blipFill>
          <a:blip r:embed="rId7">
            <a:extLst/>
          </a:blip>
          <a:srcRect l="38278" t="11877" r="24563" b="19723"/>
          <a:stretch>
            <a:fillRect/>
          </a:stretch>
        </p:blipFill>
        <p:spPr>
          <a:xfrm>
            <a:off x="1781472" y="1952896"/>
            <a:ext cx="1666751" cy="1904991"/>
          </a:xfrm>
          <a:prstGeom prst="rect">
            <a:avLst/>
          </a:prstGeom>
          <a:ln w="12700">
            <a:miter lim="400000"/>
          </a:ln>
          <a:effectLst>
            <a:outerShdw sx="100000" sy="100000" kx="0" ky="0" algn="b" rotWithShape="0" blurRad="190500" dist="8455" dir="5400000">
              <a:srgbClr val="000000"/>
            </a:outerShdw>
          </a:effectLst>
        </p:spPr>
      </p:pic>
      <p:pic>
        <p:nvPicPr>
          <p:cNvPr id="162" name="Image" descr="Image"/>
          <p:cNvPicPr>
            <a:picLocks noChangeAspect="1"/>
          </p:cNvPicPr>
          <p:nvPr/>
        </p:nvPicPr>
        <p:blipFill>
          <a:blip r:embed="rId8">
            <a:extLst/>
          </a:blip>
          <a:srcRect l="21722" t="3585" r="22549" b="0"/>
          <a:stretch>
            <a:fillRect/>
          </a:stretch>
        </p:blipFill>
        <p:spPr>
          <a:xfrm>
            <a:off x="2837090" y="1952896"/>
            <a:ext cx="1597901" cy="1905001"/>
          </a:xfrm>
          <a:prstGeom prst="rect">
            <a:avLst/>
          </a:prstGeom>
          <a:ln w="12700">
            <a:miter lim="400000"/>
          </a:ln>
          <a:effectLst>
            <a:outerShdw sx="100000" sy="100000" kx="0" ky="0" algn="b" rotWithShape="0" blurRad="190500" dist="8455" dir="5400000">
              <a:srgbClr val="000000"/>
            </a:outerShdw>
          </a:effectLst>
        </p:spPr>
      </p:pic>
      <p:pic>
        <p:nvPicPr>
          <p:cNvPr id="163" name="Image" descr="Image"/>
          <p:cNvPicPr>
            <a:picLocks noChangeAspect="1"/>
          </p:cNvPicPr>
          <p:nvPr/>
        </p:nvPicPr>
        <p:blipFill>
          <a:blip r:embed="rId9">
            <a:extLst/>
          </a:blip>
          <a:srcRect l="1966" t="0" r="1966" b="0"/>
          <a:stretch>
            <a:fillRect/>
          </a:stretch>
        </p:blipFill>
        <p:spPr>
          <a:xfrm>
            <a:off x="3897530" y="1952896"/>
            <a:ext cx="2969144" cy="1905001"/>
          </a:xfrm>
          <a:prstGeom prst="rect">
            <a:avLst/>
          </a:prstGeom>
          <a:ln w="12700">
            <a:miter lim="400000"/>
          </a:ln>
          <a:effectLst>
            <a:outerShdw sx="100000" sy="100000" kx="0" ky="0" algn="b" rotWithShape="0" blurRad="190500" dist="8455" dir="5400000">
              <a:srgbClr val="000000"/>
            </a:outerShdw>
          </a:effectLst>
        </p:spPr>
      </p:pic>
      <p:pic>
        <p:nvPicPr>
          <p:cNvPr id="164" name="Image" descr="Image"/>
          <p:cNvPicPr>
            <a:picLocks noChangeAspect="1"/>
          </p:cNvPicPr>
          <p:nvPr/>
        </p:nvPicPr>
        <p:blipFill>
          <a:blip r:embed="rId10">
            <a:extLst/>
          </a:blip>
          <a:stretch>
            <a:fillRect/>
          </a:stretch>
        </p:blipFill>
        <p:spPr>
          <a:xfrm>
            <a:off x="4857336" y="1952896"/>
            <a:ext cx="2805222" cy="1905001"/>
          </a:xfrm>
          <a:prstGeom prst="rect">
            <a:avLst/>
          </a:prstGeom>
          <a:ln w="12700">
            <a:miter lim="400000"/>
          </a:ln>
          <a:effectLst>
            <a:outerShdw sx="100000" sy="100000" kx="0" ky="0" algn="b" rotWithShape="0" blurRad="190500" dist="8455" dir="5400000">
              <a:srgbClr val="000000"/>
            </a:outerShdw>
          </a:effectLst>
        </p:spPr>
      </p:pic>
      <p:pic>
        <p:nvPicPr>
          <p:cNvPr id="165" name="Image" descr="Image"/>
          <p:cNvPicPr>
            <a:picLocks noChangeAspect="1"/>
          </p:cNvPicPr>
          <p:nvPr/>
        </p:nvPicPr>
        <p:blipFill>
          <a:blip r:embed="rId11">
            <a:extLst/>
          </a:blip>
          <a:srcRect l="9149" t="2019" r="39432" b="3382"/>
          <a:stretch>
            <a:fillRect/>
          </a:stretch>
        </p:blipFill>
        <p:spPr>
          <a:xfrm>
            <a:off x="6254306" y="1952896"/>
            <a:ext cx="1760404" cy="1905001"/>
          </a:xfrm>
          <a:prstGeom prst="rect">
            <a:avLst/>
          </a:prstGeom>
          <a:ln w="12700">
            <a:miter lim="400000"/>
          </a:ln>
          <a:effectLst>
            <a:outerShdw sx="100000" sy="100000" kx="0" ky="0" algn="b" rotWithShape="0" blurRad="190500" dist="8455" dir="5400000">
              <a:srgbClr val="000000"/>
            </a:outerShdw>
          </a:effectLst>
        </p:spPr>
      </p:pic>
      <p:sp>
        <p:nvSpPr>
          <p:cNvPr id="166" name="The design squiggle copyrights: Damien Newman (CC-BY-ND 3.0)"/>
          <p:cNvSpPr txBox="1"/>
          <p:nvPr/>
        </p:nvSpPr>
        <p:spPr>
          <a:xfrm>
            <a:off x="-3664" y="8711370"/>
            <a:ext cx="6808531"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The design squiggle copyrights: Damien Newman (CC-BY-ND 3.0)</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54"/>
                                        </p:tgtEl>
                                        <p:attrNameLst>
                                          <p:attrName>style.visibility</p:attrName>
                                        </p:attrNameLst>
                                      </p:cBhvr>
                                      <p:to>
                                        <p:strVal val="visible"/>
                                      </p:to>
                                    </p:set>
                                    <p:animEffect filter="wipe(left)" transition="in">
                                      <p:cBhvr>
                                        <p:cTn id="7" dur="500"/>
                                        <p:tgtEl>
                                          <p:spTgt spid="154"/>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158"/>
                                        </p:tgtEl>
                                        <p:attrNameLst>
                                          <p:attrName>style.visibility</p:attrName>
                                        </p:attrNameLst>
                                      </p:cBhvr>
                                      <p:to>
                                        <p:strVal val="visible"/>
                                      </p:to>
                                    </p:set>
                                    <p:animEffect filter="wipe(left)" transition="in">
                                      <p:cBhvr>
                                        <p:cTn id="11" dur="500"/>
                                        <p:tgtEl>
                                          <p:spTgt spid="158"/>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157"/>
                                        </p:tgtEl>
                                        <p:attrNameLst>
                                          <p:attrName>style.visibility</p:attrName>
                                        </p:attrNameLst>
                                      </p:cBhvr>
                                      <p:to>
                                        <p:strVal val="visible"/>
                                      </p:to>
                                    </p:set>
                                    <p:animEffect filter="wipe(left)" transition="in">
                                      <p:cBhvr>
                                        <p:cTn id="15" dur="500"/>
                                        <p:tgtEl>
                                          <p:spTgt spid="157"/>
                                        </p:tgtEl>
                                      </p:cBhvr>
                                    </p:animEffect>
                                  </p:childTnLst>
                                </p:cTn>
                              </p:par>
                            </p:childTnLst>
                          </p:cTn>
                        </p:par>
                      </p:childTnLst>
                    </p:cTn>
                  </p:par>
                  <p:par>
                    <p:cTn id="16" fill="hold">
                      <p:stCondLst>
                        <p:cond delay="indefinite"/>
                      </p:stCondLst>
                      <p:childTnLst>
                        <p:par>
                          <p:cTn id="17" fill="hold">
                            <p:stCondLst>
                              <p:cond delay="0"/>
                            </p:stCondLst>
                            <p:childTnLst>
                              <p:par>
                                <p:cTn id="18" presetClass="exit" nodeType="clickEffect" presetID="10" grpId="4" fill="hold">
                                  <p:stCondLst>
                                    <p:cond delay="0"/>
                                  </p:stCondLst>
                                  <p:iterate type="el" backwards="0">
                                    <p:tmAbs val="0"/>
                                  </p:iterate>
                                  <p:childTnLst>
                                    <p:animEffect filter="fade" transition="out">
                                      <p:cBhvr>
                                        <p:cTn id="19" dur="1000" fill="hold"/>
                                        <p:tgtEl>
                                          <p:spTgt spid="157"/>
                                        </p:tgtEl>
                                      </p:cBhvr>
                                    </p:animEffect>
                                    <p:set>
                                      <p:cBhvr>
                                        <p:cTn id="20" fill="hold">
                                          <p:stCondLst>
                                            <p:cond delay="999"/>
                                          </p:stCondLst>
                                        </p:cTn>
                                        <p:tgtEl>
                                          <p:spTgt spid="157"/>
                                        </p:tgtEl>
                                        <p:attrNameLst>
                                          <p:attrName>style.visibility</p:attrName>
                                        </p:attrNameLst>
                                      </p:cBhvr>
                                      <p:to>
                                        <p:strVal val="hidden"/>
                                      </p:to>
                                    </p:set>
                                  </p:childTnLst>
                                </p:cTn>
                              </p:par>
                            </p:childTnLst>
                          </p:cTn>
                        </p:par>
                        <p:par>
                          <p:cTn id="21" fill="hold">
                            <p:stCondLst>
                              <p:cond delay="1000"/>
                            </p:stCondLst>
                            <p:childTnLst>
                              <p:par>
                                <p:cTn id="22" presetClass="exit" nodeType="afterEffect" presetID="10" grpId="5" fill="hold">
                                  <p:stCondLst>
                                    <p:cond delay="0"/>
                                  </p:stCondLst>
                                  <p:iterate type="el" backwards="0">
                                    <p:tmAbs val="0"/>
                                  </p:iterate>
                                  <p:childTnLst>
                                    <p:animEffect filter="fade" transition="out">
                                      <p:cBhvr>
                                        <p:cTn id="23" dur="1000" fill="hold"/>
                                        <p:tgtEl>
                                          <p:spTgt spid="158"/>
                                        </p:tgtEl>
                                      </p:cBhvr>
                                    </p:animEffect>
                                    <p:set>
                                      <p:cBhvr>
                                        <p:cTn id="24" fill="hold">
                                          <p:stCondLst>
                                            <p:cond delay="999"/>
                                          </p:stCondLst>
                                        </p:cTn>
                                        <p:tgtEl>
                                          <p:spTgt spid="158"/>
                                        </p:tgtEl>
                                        <p:attrNameLst>
                                          <p:attrName>style.visibility</p:attrName>
                                        </p:attrNameLst>
                                      </p:cBhvr>
                                      <p:to>
                                        <p:strVal val="hidden"/>
                                      </p:to>
                                    </p:set>
                                  </p:childTnLst>
                                </p:cTn>
                              </p:par>
                            </p:childTnLst>
                          </p:cTn>
                        </p:par>
                        <p:par>
                          <p:cTn id="25" fill="hold">
                            <p:stCondLst>
                              <p:cond delay="2000"/>
                            </p:stCondLst>
                            <p:childTnLst>
                              <p:par>
                                <p:cTn id="26" presetClass="entr" nodeType="afterEffect" presetSubtype="8" presetID="22" grpId="6" fill="hold">
                                  <p:stCondLst>
                                    <p:cond delay="0"/>
                                  </p:stCondLst>
                                  <p:iterate type="el" backwards="0">
                                    <p:tmAbs val="0"/>
                                  </p:iterate>
                                  <p:childTnLst>
                                    <p:set>
                                      <p:cBhvr>
                                        <p:cTn id="27" fill="hold"/>
                                        <p:tgtEl>
                                          <p:spTgt spid="161"/>
                                        </p:tgtEl>
                                        <p:attrNameLst>
                                          <p:attrName>style.visibility</p:attrName>
                                        </p:attrNameLst>
                                      </p:cBhvr>
                                      <p:to>
                                        <p:strVal val="visible"/>
                                      </p:to>
                                    </p:set>
                                    <p:animEffect filter="wipe(left)" transition="in">
                                      <p:cBhvr>
                                        <p:cTn id="28" dur="500"/>
                                        <p:tgtEl>
                                          <p:spTgt spid="161"/>
                                        </p:tgtEl>
                                      </p:cBhvr>
                                    </p:animEffect>
                                  </p:childTnLst>
                                </p:cTn>
                              </p:par>
                            </p:childTnLst>
                          </p:cTn>
                        </p:par>
                        <p:par>
                          <p:cTn id="29" fill="hold">
                            <p:stCondLst>
                              <p:cond delay="2500"/>
                            </p:stCondLst>
                            <p:childTnLst>
                              <p:par>
                                <p:cTn id="30" presetClass="entr" nodeType="afterEffect" presetSubtype="8" presetID="22" grpId="7" fill="hold">
                                  <p:stCondLst>
                                    <p:cond delay="500"/>
                                  </p:stCondLst>
                                  <p:iterate type="el" backwards="0">
                                    <p:tmAbs val="0"/>
                                  </p:iterate>
                                  <p:childTnLst>
                                    <p:set>
                                      <p:cBhvr>
                                        <p:cTn id="31" fill="hold"/>
                                        <p:tgtEl>
                                          <p:spTgt spid="162"/>
                                        </p:tgtEl>
                                        <p:attrNameLst>
                                          <p:attrName>style.visibility</p:attrName>
                                        </p:attrNameLst>
                                      </p:cBhvr>
                                      <p:to>
                                        <p:strVal val="visible"/>
                                      </p:to>
                                    </p:set>
                                    <p:animEffect filter="wipe(left)" transition="in">
                                      <p:cBhvr>
                                        <p:cTn id="32" dur="500"/>
                                        <p:tgtEl>
                                          <p:spTgt spid="162"/>
                                        </p:tgtEl>
                                      </p:cBhvr>
                                    </p:animEffect>
                                  </p:childTnLst>
                                </p:cTn>
                              </p:par>
                            </p:childTnLst>
                          </p:cTn>
                        </p:par>
                        <p:par>
                          <p:cTn id="33" fill="hold">
                            <p:stCondLst>
                              <p:cond delay="3500"/>
                            </p:stCondLst>
                            <p:childTnLst>
                              <p:par>
                                <p:cTn id="34" presetClass="entr" nodeType="afterEffect" presetSubtype="8" presetID="22" grpId="8" fill="hold">
                                  <p:stCondLst>
                                    <p:cond delay="0"/>
                                  </p:stCondLst>
                                  <p:iterate type="el" backwards="0">
                                    <p:tmAbs val="0"/>
                                  </p:iterate>
                                  <p:childTnLst>
                                    <p:set>
                                      <p:cBhvr>
                                        <p:cTn id="35" fill="hold"/>
                                        <p:tgtEl>
                                          <p:spTgt spid="163"/>
                                        </p:tgtEl>
                                        <p:attrNameLst>
                                          <p:attrName>style.visibility</p:attrName>
                                        </p:attrNameLst>
                                      </p:cBhvr>
                                      <p:to>
                                        <p:strVal val="visible"/>
                                      </p:to>
                                    </p:set>
                                    <p:animEffect filter="wipe(left)" transition="in">
                                      <p:cBhvr>
                                        <p:cTn id="36" dur="500"/>
                                        <p:tgtEl>
                                          <p:spTgt spid="163"/>
                                        </p:tgtEl>
                                      </p:cBhvr>
                                    </p:animEffect>
                                  </p:childTnLst>
                                </p:cTn>
                              </p:par>
                            </p:childTnLst>
                          </p:cTn>
                        </p:par>
                        <p:par>
                          <p:cTn id="37" fill="hold">
                            <p:stCondLst>
                              <p:cond delay="4000"/>
                            </p:stCondLst>
                            <p:childTnLst>
                              <p:par>
                                <p:cTn id="38" presetClass="entr" nodeType="afterEffect" presetSubtype="8" presetID="22" grpId="9" fill="hold">
                                  <p:stCondLst>
                                    <p:cond delay="500"/>
                                  </p:stCondLst>
                                  <p:iterate type="el" backwards="0">
                                    <p:tmAbs val="0"/>
                                  </p:iterate>
                                  <p:childTnLst>
                                    <p:set>
                                      <p:cBhvr>
                                        <p:cTn id="39" fill="hold"/>
                                        <p:tgtEl>
                                          <p:spTgt spid="164"/>
                                        </p:tgtEl>
                                        <p:attrNameLst>
                                          <p:attrName>style.visibility</p:attrName>
                                        </p:attrNameLst>
                                      </p:cBhvr>
                                      <p:to>
                                        <p:strVal val="visible"/>
                                      </p:to>
                                    </p:set>
                                    <p:animEffect filter="wipe(left)" transition="in">
                                      <p:cBhvr>
                                        <p:cTn id="40" dur="500"/>
                                        <p:tgtEl>
                                          <p:spTgt spid="164"/>
                                        </p:tgtEl>
                                      </p:cBhvr>
                                    </p:animEffect>
                                  </p:childTnLst>
                                </p:cTn>
                              </p:par>
                            </p:childTnLst>
                          </p:cTn>
                        </p:par>
                        <p:par>
                          <p:cTn id="41" fill="hold">
                            <p:stCondLst>
                              <p:cond delay="5000"/>
                            </p:stCondLst>
                            <p:childTnLst>
                              <p:par>
                                <p:cTn id="42" presetClass="entr" nodeType="afterEffect" presetSubtype="32" presetID="4" grpId="10" fill="hold">
                                  <p:stCondLst>
                                    <p:cond delay="0"/>
                                  </p:stCondLst>
                                  <p:iterate type="el" backwards="0">
                                    <p:tmAbs val="0"/>
                                  </p:iterate>
                                  <p:childTnLst>
                                    <p:set>
                                      <p:cBhvr>
                                        <p:cTn id="43" fill="hold"/>
                                        <p:tgtEl>
                                          <p:spTgt spid="165"/>
                                        </p:tgtEl>
                                        <p:attrNameLst>
                                          <p:attrName>style.visibility</p:attrName>
                                        </p:attrNameLst>
                                      </p:cBhvr>
                                      <p:to>
                                        <p:strVal val="visible"/>
                                      </p:to>
                                    </p:set>
                                    <p:animEffect filter="box(out)" transition="in">
                                      <p:cBhvr>
                                        <p:cTn id="44" dur="500"/>
                                        <p:tgtEl>
                                          <p:spTgt spid="165"/>
                                        </p:tgtEl>
                                      </p:cBhvr>
                                    </p:animEffect>
                                  </p:childTnLst>
                                </p:cTn>
                              </p:par>
                            </p:childTnLst>
                          </p:cTn>
                        </p:par>
                        <p:par>
                          <p:cTn id="45" fill="hold">
                            <p:stCondLst>
                              <p:cond delay="5500"/>
                            </p:stCondLst>
                            <p:childTnLst>
                              <p:par>
                                <p:cTn id="46" presetClass="exit" nodeType="afterEffect" presetID="10" grpId="11" fill="hold">
                                  <p:stCondLst>
                                    <p:cond delay="0"/>
                                  </p:stCondLst>
                                  <p:iterate type="el" backwards="0">
                                    <p:tmAbs val="0"/>
                                  </p:iterate>
                                  <p:childTnLst>
                                    <p:animEffect filter="fade" transition="out">
                                      <p:cBhvr>
                                        <p:cTn id="47" dur="1000" fill="hold"/>
                                        <p:tgtEl>
                                          <p:spTgt spid="161"/>
                                        </p:tgtEl>
                                      </p:cBhvr>
                                    </p:animEffect>
                                    <p:set>
                                      <p:cBhvr>
                                        <p:cTn id="48" fill="hold">
                                          <p:stCondLst>
                                            <p:cond delay="999"/>
                                          </p:stCondLst>
                                        </p:cTn>
                                        <p:tgtEl>
                                          <p:spTgt spid="161"/>
                                        </p:tgtEl>
                                        <p:attrNameLst>
                                          <p:attrName>style.visibility</p:attrName>
                                        </p:attrNameLst>
                                      </p:cBhvr>
                                      <p:to>
                                        <p:strVal val="hidden"/>
                                      </p:to>
                                    </p:set>
                                  </p:childTnLst>
                                </p:cTn>
                              </p:par>
                            </p:childTnLst>
                          </p:cTn>
                        </p:par>
                        <p:par>
                          <p:cTn id="49" fill="hold">
                            <p:stCondLst>
                              <p:cond delay="6500"/>
                            </p:stCondLst>
                            <p:childTnLst>
                              <p:par>
                                <p:cTn id="50" presetClass="exit" nodeType="afterEffect" presetID="10" grpId="12" fill="hold">
                                  <p:stCondLst>
                                    <p:cond delay="0"/>
                                  </p:stCondLst>
                                  <p:iterate type="el" backwards="0">
                                    <p:tmAbs val="0"/>
                                  </p:iterate>
                                  <p:childTnLst>
                                    <p:animEffect filter="fade" transition="out">
                                      <p:cBhvr>
                                        <p:cTn id="51" dur="1000" fill="hold"/>
                                        <p:tgtEl>
                                          <p:spTgt spid="162"/>
                                        </p:tgtEl>
                                      </p:cBhvr>
                                    </p:animEffect>
                                    <p:set>
                                      <p:cBhvr>
                                        <p:cTn id="52" fill="hold">
                                          <p:stCondLst>
                                            <p:cond delay="999"/>
                                          </p:stCondLst>
                                        </p:cTn>
                                        <p:tgtEl>
                                          <p:spTgt spid="162"/>
                                        </p:tgtEl>
                                        <p:attrNameLst>
                                          <p:attrName>style.visibility</p:attrName>
                                        </p:attrNameLst>
                                      </p:cBhvr>
                                      <p:to>
                                        <p:strVal val="hidden"/>
                                      </p:to>
                                    </p:set>
                                  </p:childTnLst>
                                </p:cTn>
                              </p:par>
                            </p:childTnLst>
                          </p:cTn>
                        </p:par>
                        <p:par>
                          <p:cTn id="53" fill="hold">
                            <p:stCondLst>
                              <p:cond delay="7500"/>
                            </p:stCondLst>
                            <p:childTnLst>
                              <p:par>
                                <p:cTn id="54" presetClass="exit" nodeType="afterEffect" presetID="10" grpId="13" fill="hold">
                                  <p:stCondLst>
                                    <p:cond delay="0"/>
                                  </p:stCondLst>
                                  <p:iterate type="el" backwards="0">
                                    <p:tmAbs val="0"/>
                                  </p:iterate>
                                  <p:childTnLst>
                                    <p:animEffect filter="fade" transition="out">
                                      <p:cBhvr>
                                        <p:cTn id="55" dur="1000" fill="hold"/>
                                        <p:tgtEl>
                                          <p:spTgt spid="165"/>
                                        </p:tgtEl>
                                      </p:cBhvr>
                                    </p:animEffect>
                                    <p:set>
                                      <p:cBhvr>
                                        <p:cTn id="56" fill="hold">
                                          <p:stCondLst>
                                            <p:cond delay="999"/>
                                          </p:stCondLst>
                                        </p:cTn>
                                        <p:tgtEl>
                                          <p:spTgt spid="165"/>
                                        </p:tgtEl>
                                        <p:attrNameLst>
                                          <p:attrName>style.visibility</p:attrName>
                                        </p:attrNameLst>
                                      </p:cBhvr>
                                      <p:to>
                                        <p:strVal val="hidden"/>
                                      </p:to>
                                    </p:set>
                                  </p:childTnLst>
                                </p:cTn>
                              </p:par>
                            </p:childTnLst>
                          </p:cTn>
                        </p:par>
                        <p:par>
                          <p:cTn id="57" fill="hold">
                            <p:stCondLst>
                              <p:cond delay="8500"/>
                            </p:stCondLst>
                            <p:childTnLst>
                              <p:par>
                                <p:cTn id="58" presetClass="exit" nodeType="afterEffect" presetID="10" grpId="14" fill="hold">
                                  <p:stCondLst>
                                    <p:cond delay="0"/>
                                  </p:stCondLst>
                                  <p:iterate type="el" backwards="0">
                                    <p:tmAbs val="0"/>
                                  </p:iterate>
                                  <p:childTnLst>
                                    <p:animEffect filter="fade" transition="out">
                                      <p:cBhvr>
                                        <p:cTn id="59" dur="1000" fill="hold"/>
                                        <p:tgtEl>
                                          <p:spTgt spid="163"/>
                                        </p:tgtEl>
                                      </p:cBhvr>
                                    </p:animEffect>
                                    <p:set>
                                      <p:cBhvr>
                                        <p:cTn id="60" fill="hold">
                                          <p:stCondLst>
                                            <p:cond delay="999"/>
                                          </p:stCondLst>
                                        </p:cTn>
                                        <p:tgtEl>
                                          <p:spTgt spid="163"/>
                                        </p:tgtEl>
                                        <p:attrNameLst>
                                          <p:attrName>style.visibility</p:attrName>
                                        </p:attrNameLst>
                                      </p:cBhvr>
                                      <p:to>
                                        <p:strVal val="hidden"/>
                                      </p:to>
                                    </p:set>
                                  </p:childTnLst>
                                </p:cTn>
                              </p:par>
                            </p:childTnLst>
                          </p:cTn>
                        </p:par>
                        <p:par>
                          <p:cTn id="61" fill="hold">
                            <p:stCondLst>
                              <p:cond delay="9500"/>
                            </p:stCondLst>
                            <p:childTnLst>
                              <p:par>
                                <p:cTn id="62" presetClass="exit" nodeType="afterEffect" presetID="10" grpId="15" fill="hold">
                                  <p:stCondLst>
                                    <p:cond delay="0"/>
                                  </p:stCondLst>
                                  <p:iterate type="el" backwards="0">
                                    <p:tmAbs val="0"/>
                                  </p:iterate>
                                  <p:childTnLst>
                                    <p:animEffect filter="fade" transition="out">
                                      <p:cBhvr>
                                        <p:cTn id="63" dur="1000" fill="hold"/>
                                        <p:tgtEl>
                                          <p:spTgt spid="164"/>
                                        </p:tgtEl>
                                      </p:cBhvr>
                                    </p:animEffect>
                                    <p:set>
                                      <p:cBhvr>
                                        <p:cTn id="64" fill="hold">
                                          <p:stCondLst>
                                            <p:cond delay="999"/>
                                          </p:stCondLst>
                                        </p:cTn>
                                        <p:tgtEl>
                                          <p:spTgt spid="1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0"/>
      <p:bldP build="whole" bldLvl="1" animBg="1" rev="0" advAuto="0" spid="161" grpId="6"/>
      <p:bldP build="whole" bldLvl="1" animBg="1" rev="0" advAuto="0" spid="165" grpId="13"/>
      <p:bldP build="whole" bldLvl="1" animBg="1" rev="0" advAuto="0" spid="164" grpId="15"/>
      <p:bldP build="whole" bldLvl="1" animBg="1" rev="0" advAuto="0" spid="154" grpId="1"/>
      <p:bldP build="whole" bldLvl="1" animBg="1" rev="0" advAuto="0" spid="158" grpId="2"/>
      <p:bldP build="whole" bldLvl="1" animBg="1" rev="0" advAuto="0" spid="161" grpId="11"/>
      <p:bldP build="whole" bldLvl="1" animBg="1" rev="0" advAuto="0" spid="158" grpId="5"/>
      <p:bldP build="whole" bldLvl="1" animBg="1" rev="0" advAuto="0" spid="157" grpId="3"/>
      <p:bldP build="whole" bldLvl="1" animBg="1" rev="0" advAuto="0" spid="157" grpId="4"/>
      <p:bldP build="whole" bldLvl="1" animBg="1" rev="0" advAuto="0" spid="163" grpId="14"/>
      <p:bldP build="whole" bldLvl="1" animBg="1" rev="0" advAuto="0" spid="162" grpId="7"/>
      <p:bldP build="whole" bldLvl="1" animBg="1" rev="0" advAuto="0" spid="164" grpId="9"/>
      <p:bldP build="whole" bldLvl="1" animBg="1" rev="0" advAuto="0" spid="162" grpId="12"/>
      <p:bldP build="whole" bldLvl="1" animBg="1" rev="0" advAuto="0" spid="163" grpId="8"/>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12" name="Our Contributions"/>
          <p:cNvSpPr txBox="1"/>
          <p:nvPr>
            <p:ph type="title"/>
          </p:nvPr>
        </p:nvSpPr>
        <p:spPr>
          <a:prstGeom prst="rect">
            <a:avLst/>
          </a:prstGeom>
        </p:spPr>
        <p:txBody>
          <a:bodyPr/>
          <a:lstStyle/>
          <a:p>
            <a:pPr/>
            <a:r>
              <a:t>Our Contributions</a:t>
            </a:r>
          </a:p>
        </p:txBody>
      </p:sp>
      <p:sp>
        <p:nvSpPr>
          <p:cNvPr id="1713" name="A dataset of 281 sketches from the wild…"/>
          <p:cNvSpPr txBox="1"/>
          <p:nvPr>
            <p:ph type="body" idx="1"/>
          </p:nvPr>
        </p:nvSpPr>
        <p:spPr>
          <a:xfrm>
            <a:off x="869626" y="2400886"/>
            <a:ext cx="14516749" cy="5942745"/>
          </a:xfrm>
          <a:prstGeom prst="rect">
            <a:avLst/>
          </a:prstGeom>
        </p:spPr>
        <p:txBody>
          <a:bodyPr/>
          <a:lstStyle/>
          <a:p>
            <a:pPr>
              <a:lnSpc>
                <a:spcPct val="150000"/>
              </a:lnSpc>
            </a:pPr>
            <a:r>
              <a:rPr b="1">
                <a:latin typeface="Helvetica Neue"/>
                <a:ea typeface="Helvetica Neue"/>
                <a:cs typeface="Helvetica Neue"/>
                <a:sym typeface="Helvetica Neue"/>
              </a:rPr>
              <a:t>A dataset</a:t>
            </a:r>
            <a:r>
              <a:t> of 281 sketches from the wild</a:t>
            </a:r>
          </a:p>
          <a:p>
            <a:pPr>
              <a:lnSpc>
                <a:spcPct val="150000"/>
              </a:lnSpc>
            </a:pPr>
            <a:r>
              <a:rPr b="1">
                <a:latin typeface="Helvetica Neue"/>
                <a:ea typeface="Helvetica Neue"/>
                <a:cs typeface="Helvetica Neue"/>
                <a:sym typeface="Helvetica Neue"/>
              </a:rPr>
              <a:t>Ground truth </a:t>
            </a:r>
            <a:r>
              <a:t>for a curated subset of 101 sketches along with 40 sketches from previous work</a:t>
            </a:r>
          </a:p>
          <a:p>
            <a:pPr>
              <a:lnSpc>
                <a:spcPct val="150000"/>
              </a:lnSpc>
            </a:pPr>
            <a:r>
              <a:rPr b="1">
                <a:latin typeface="Helvetica Neue"/>
                <a:ea typeface="Helvetica Neue"/>
                <a:cs typeface="Helvetica Neue"/>
                <a:sym typeface="Helvetica Neue"/>
              </a:rPr>
              <a:t>Computational metrics</a:t>
            </a:r>
            <a:r>
              <a:t> for evaluating sketch cleanup algorithms</a:t>
            </a:r>
          </a:p>
          <a:p>
            <a:pPr>
              <a:lnSpc>
                <a:spcPct val="150000"/>
              </a:lnSpc>
            </a:pPr>
            <a:r>
              <a:rPr b="1">
                <a:latin typeface="Helvetica Neue"/>
                <a:ea typeface="Helvetica Neue"/>
                <a:cs typeface="Helvetica Neue"/>
                <a:sym typeface="Helvetica Neue"/>
              </a:rPr>
              <a:t>An analysis</a:t>
            </a:r>
            <a:r>
              <a:t> of cleanup performance of 7 algorithms and 2 pipelines</a:t>
            </a:r>
          </a:p>
          <a:p>
            <a:pPr>
              <a:lnSpc>
                <a:spcPct val="150000"/>
              </a:lnSpc>
            </a:pPr>
            <a:r>
              <a:rPr b="1">
                <a:latin typeface="Helvetica Neue"/>
                <a:ea typeface="Helvetica Neue"/>
                <a:cs typeface="Helvetica Neue"/>
                <a:sym typeface="Helvetica Neue"/>
              </a:rPr>
              <a:t>A clear problem statement</a:t>
            </a:r>
            <a:r>
              <a:t> for sketch cleanup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13">
                                            <p:bg/>
                                          </p:spTgt>
                                        </p:tgtEl>
                                        <p:attrNameLst>
                                          <p:attrName>style.visibility</p:attrName>
                                        </p:attrNameLst>
                                      </p:cBhvr>
                                      <p:to>
                                        <p:strVal val="visible"/>
                                      </p:to>
                                    </p:set>
                                    <p:animEffect filter="wipe(left)" transition="in">
                                      <p:cBhvr>
                                        <p:cTn id="7" dur="1000"/>
                                        <p:tgtEl>
                                          <p:spTgt spid="17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713">
                                            <p:txEl>
                                              <p:pRg st="0" end="0"/>
                                            </p:txEl>
                                          </p:spTgt>
                                        </p:tgtEl>
                                        <p:attrNameLst>
                                          <p:attrName>style.visibility</p:attrName>
                                        </p:attrNameLst>
                                      </p:cBhvr>
                                      <p:to>
                                        <p:strVal val="visible"/>
                                      </p:to>
                                    </p:set>
                                    <p:animEffect filter="wipe(left)" transition="in">
                                      <p:cBhvr>
                                        <p:cTn id="10" dur="1000"/>
                                        <p:tgtEl>
                                          <p:spTgt spid="17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713">
                                            <p:txEl>
                                              <p:pRg st="1" end="1"/>
                                            </p:txEl>
                                          </p:spTgt>
                                        </p:tgtEl>
                                        <p:attrNameLst>
                                          <p:attrName>style.visibility</p:attrName>
                                        </p:attrNameLst>
                                      </p:cBhvr>
                                      <p:to>
                                        <p:strVal val="visible"/>
                                      </p:to>
                                    </p:set>
                                    <p:animEffect filter="wipe(left)" transition="in">
                                      <p:cBhvr>
                                        <p:cTn id="15" dur="1000"/>
                                        <p:tgtEl>
                                          <p:spTgt spid="17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713">
                                            <p:txEl>
                                              <p:pRg st="2" end="2"/>
                                            </p:txEl>
                                          </p:spTgt>
                                        </p:tgtEl>
                                        <p:attrNameLst>
                                          <p:attrName>style.visibility</p:attrName>
                                        </p:attrNameLst>
                                      </p:cBhvr>
                                      <p:to>
                                        <p:strVal val="visible"/>
                                      </p:to>
                                    </p:set>
                                    <p:animEffect filter="wipe(left)" transition="in">
                                      <p:cBhvr>
                                        <p:cTn id="20" dur="1000"/>
                                        <p:tgtEl>
                                          <p:spTgt spid="17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713">
                                            <p:txEl>
                                              <p:pRg st="3" end="3"/>
                                            </p:txEl>
                                          </p:spTgt>
                                        </p:tgtEl>
                                        <p:attrNameLst>
                                          <p:attrName>style.visibility</p:attrName>
                                        </p:attrNameLst>
                                      </p:cBhvr>
                                      <p:to>
                                        <p:strVal val="visible"/>
                                      </p:to>
                                    </p:set>
                                    <p:animEffect filter="wipe(left)" transition="in">
                                      <p:cBhvr>
                                        <p:cTn id="25" dur="1000"/>
                                        <p:tgtEl>
                                          <p:spTgt spid="17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713">
                                            <p:txEl>
                                              <p:pRg st="4" end="4"/>
                                            </p:txEl>
                                          </p:spTgt>
                                        </p:tgtEl>
                                        <p:attrNameLst>
                                          <p:attrName>style.visibility</p:attrName>
                                        </p:attrNameLst>
                                      </p:cBhvr>
                                      <p:to>
                                        <p:strVal val="visible"/>
                                      </p:to>
                                    </p:set>
                                    <p:animEffect filter="wipe(left)" transition="in">
                                      <p:cBhvr>
                                        <p:cTn id="30" dur="1000"/>
                                        <p:tgtEl>
                                          <p:spTgt spid="171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3"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7" name="Co-Authors"/>
          <p:cNvSpPr txBox="1"/>
          <p:nvPr>
            <p:ph type="title"/>
          </p:nvPr>
        </p:nvSpPr>
        <p:spPr>
          <a:prstGeom prst="rect">
            <a:avLst/>
          </a:prstGeom>
        </p:spPr>
        <p:txBody>
          <a:bodyPr/>
          <a:lstStyle/>
          <a:p>
            <a:pPr/>
            <a:r>
              <a:t>Co-Authors</a:t>
            </a:r>
          </a:p>
        </p:txBody>
      </p:sp>
      <p:grpSp>
        <p:nvGrpSpPr>
          <p:cNvPr id="1720" name="Group"/>
          <p:cNvGrpSpPr/>
          <p:nvPr/>
        </p:nvGrpSpPr>
        <p:grpSpPr>
          <a:xfrm>
            <a:off x="1848434" y="7114071"/>
            <a:ext cx="5063694" cy="1528420"/>
            <a:chOff x="0" y="0"/>
            <a:chExt cx="5063693" cy="1528418"/>
          </a:xfrm>
        </p:grpSpPr>
        <p:pic>
          <p:nvPicPr>
            <p:cNvPr id="1718" name="GMU_PLogo_2CU.pdf" descr="GMU_PLogo_2CU.pdf"/>
            <p:cNvPicPr>
              <a:picLocks noChangeAspect="1"/>
            </p:cNvPicPr>
            <p:nvPr/>
          </p:nvPicPr>
          <p:blipFill>
            <a:blip r:embed="rId2">
              <a:extLst/>
            </a:blip>
            <a:srcRect l="0" t="0" r="0" b="0"/>
            <a:stretch>
              <a:fillRect/>
            </a:stretch>
          </p:blipFill>
          <p:spPr>
            <a:xfrm>
              <a:off x="0" y="0"/>
              <a:ext cx="2248926" cy="1473434"/>
            </a:xfrm>
            <a:prstGeom prst="rect">
              <a:avLst/>
            </a:prstGeom>
            <a:ln w="12700" cap="flat">
              <a:noFill/>
              <a:miter lim="400000"/>
            </a:ln>
            <a:effectLst/>
          </p:spPr>
        </p:pic>
        <p:pic>
          <p:nvPicPr>
            <p:cNvPr id="1719" name="CraGL logo.pdf" descr="CraGL logo.pdf"/>
            <p:cNvPicPr>
              <a:picLocks noChangeAspect="1"/>
            </p:cNvPicPr>
            <p:nvPr/>
          </p:nvPicPr>
          <p:blipFill>
            <a:blip r:embed="rId3">
              <a:alphaModFix amt="50000"/>
              <a:extLst/>
            </a:blip>
            <a:stretch>
              <a:fillRect/>
            </a:stretch>
          </p:blipFill>
          <p:spPr>
            <a:xfrm>
              <a:off x="2470360" y="535514"/>
              <a:ext cx="2593334" cy="992905"/>
            </a:xfrm>
            <a:prstGeom prst="rect">
              <a:avLst/>
            </a:prstGeom>
            <a:ln w="12700" cap="flat">
              <a:noFill/>
              <a:miter lim="400000"/>
            </a:ln>
            <a:effectLst/>
          </p:spPr>
        </p:pic>
      </p:grpSp>
      <p:pic>
        <p:nvPicPr>
          <p:cNvPr id="1721" name="Image" descr="Image"/>
          <p:cNvPicPr>
            <a:picLocks noChangeAspect="1"/>
          </p:cNvPicPr>
          <p:nvPr/>
        </p:nvPicPr>
        <p:blipFill>
          <a:blip r:embed="rId4">
            <a:extLst/>
          </a:blip>
          <a:srcRect l="4101" t="4119" r="6012" b="5594"/>
          <a:stretch>
            <a:fillRect/>
          </a:stretch>
        </p:blipFill>
        <p:spPr>
          <a:xfrm>
            <a:off x="10895834" y="7323875"/>
            <a:ext cx="1324208" cy="1318617"/>
          </a:xfrm>
          <a:custGeom>
            <a:avLst/>
            <a:gdLst/>
            <a:ahLst/>
            <a:cxnLst>
              <a:cxn ang="0">
                <a:pos x="wd2" y="hd2"/>
              </a:cxn>
              <a:cxn ang="5400000">
                <a:pos x="wd2" y="hd2"/>
              </a:cxn>
              <a:cxn ang="10800000">
                <a:pos x="wd2" y="hd2"/>
              </a:cxn>
              <a:cxn ang="16200000">
                <a:pos x="wd2" y="hd2"/>
              </a:cxn>
            </a:cxnLst>
            <a:rect l="0" t="0" r="r" b="b"/>
            <a:pathLst>
              <a:path w="20539" h="21541" fill="norm" stroke="1" extrusionOk="0">
                <a:moveTo>
                  <a:pt x="9447" y="1"/>
                </a:moveTo>
                <a:cubicBezTo>
                  <a:pt x="8276" y="13"/>
                  <a:pt x="7571" y="178"/>
                  <a:pt x="6535" y="591"/>
                </a:cubicBezTo>
                <a:cubicBezTo>
                  <a:pt x="1736" y="2506"/>
                  <a:pt x="-1061" y="8470"/>
                  <a:pt x="380" y="13713"/>
                </a:cubicBezTo>
                <a:cubicBezTo>
                  <a:pt x="1327" y="17163"/>
                  <a:pt x="3669" y="19900"/>
                  <a:pt x="6640" y="21020"/>
                </a:cubicBezTo>
                <a:cubicBezTo>
                  <a:pt x="7846" y="21475"/>
                  <a:pt x="8854" y="21597"/>
                  <a:pt x="10801" y="21519"/>
                </a:cubicBezTo>
                <a:cubicBezTo>
                  <a:pt x="13077" y="21428"/>
                  <a:pt x="13594" y="21288"/>
                  <a:pt x="15313" y="20294"/>
                </a:cubicBezTo>
                <a:cubicBezTo>
                  <a:pt x="18652" y="18361"/>
                  <a:pt x="20539" y="14927"/>
                  <a:pt x="20539" y="10789"/>
                </a:cubicBezTo>
                <a:cubicBezTo>
                  <a:pt x="20539" y="6651"/>
                  <a:pt x="18652" y="3218"/>
                  <a:pt x="15313" y="1285"/>
                </a:cubicBezTo>
                <a:cubicBezTo>
                  <a:pt x="13612" y="300"/>
                  <a:pt x="13053" y="143"/>
                  <a:pt x="10801" y="33"/>
                </a:cubicBezTo>
                <a:cubicBezTo>
                  <a:pt x="10278" y="8"/>
                  <a:pt x="9837" y="-3"/>
                  <a:pt x="9447" y="1"/>
                </a:cubicBezTo>
                <a:close/>
              </a:path>
            </a:pathLst>
          </a:custGeom>
          <a:ln w="12700">
            <a:miter lim="400000"/>
          </a:ln>
        </p:spPr>
      </p:pic>
      <p:grpSp>
        <p:nvGrpSpPr>
          <p:cNvPr id="1724" name="Group"/>
          <p:cNvGrpSpPr/>
          <p:nvPr/>
        </p:nvGrpSpPr>
        <p:grpSpPr>
          <a:xfrm>
            <a:off x="2157780" y="1658124"/>
            <a:ext cx="4445001" cy="5136376"/>
            <a:chOff x="0" y="0"/>
            <a:chExt cx="4445000" cy="5136375"/>
          </a:xfrm>
        </p:grpSpPr>
        <p:sp>
          <p:nvSpPr>
            <p:cNvPr id="1722" name="Yotam Gingold"/>
            <p:cNvSpPr/>
            <p:nvPr/>
          </p:nvSpPr>
          <p:spPr>
            <a:xfrm>
              <a:off x="0" y="0"/>
              <a:ext cx="4445000"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Yotam Gingold</a:t>
              </a:r>
            </a:p>
          </p:txBody>
        </p:sp>
        <p:pic>
          <p:nvPicPr>
            <p:cNvPr id="1723" name="Image" descr="Image"/>
            <p:cNvPicPr>
              <a:picLocks noChangeAspect="1"/>
            </p:cNvPicPr>
            <p:nvPr/>
          </p:nvPicPr>
          <p:blipFill>
            <a:blip r:embed="rId5">
              <a:extLst/>
            </a:blip>
            <a:stretch>
              <a:fillRect/>
            </a:stretch>
          </p:blipFill>
          <p:spPr>
            <a:xfrm>
              <a:off x="0" y="691375"/>
              <a:ext cx="4445000" cy="4445001"/>
            </a:xfrm>
            <a:prstGeom prst="rect">
              <a:avLst/>
            </a:prstGeom>
            <a:ln w="12700" cap="flat">
              <a:noFill/>
              <a:miter lim="400000"/>
            </a:ln>
            <a:effectLst/>
          </p:spPr>
        </p:pic>
      </p:grpSp>
      <p:grpSp>
        <p:nvGrpSpPr>
          <p:cNvPr id="1727" name="Group"/>
          <p:cNvGrpSpPr/>
          <p:nvPr/>
        </p:nvGrpSpPr>
        <p:grpSpPr>
          <a:xfrm>
            <a:off x="8779812" y="1658124"/>
            <a:ext cx="5556251" cy="5136376"/>
            <a:chOff x="0" y="0"/>
            <a:chExt cx="5556250" cy="5136375"/>
          </a:xfrm>
        </p:grpSpPr>
        <p:sp>
          <p:nvSpPr>
            <p:cNvPr id="1725" name="David Vanderhaeghe"/>
            <p:cNvSpPr/>
            <p:nvPr/>
          </p:nvSpPr>
          <p:spPr>
            <a:xfrm>
              <a:off x="0" y="0"/>
              <a:ext cx="5556250" cy="589776"/>
            </a:xfrm>
            <a:prstGeom prst="roundRect">
              <a:avLst>
                <a:gd name="adj" fmla="val 0"/>
              </a:avLst>
            </a:prstGeom>
            <a:solidFill>
              <a:srgbClr val="000000">
                <a:alpha val="0"/>
              </a:srgbClr>
            </a:solidFill>
            <a:ln w="12700" cap="flat">
              <a:noFill/>
              <a:miter lim="400000"/>
            </a:ln>
            <a:effectLst/>
            <a:extLst>
              <a:ext uri="{C572A759-6A51-4108-AA02-DFA0A04FC94B}">
                <ma14:wrappingTextBoxFlag xmlns:ma14="http://schemas.microsoft.com/office/mac/drawingml/2011/main" val="1"/>
              </a:ext>
            </a:extLst>
          </p:spPr>
          <p:txBody>
            <a:bodyPr wrap="square" lIns="90311" tIns="90311" rIns="90311" bIns="90311" numCol="1" anchor="t">
              <a:noAutofit/>
            </a:bodyPr>
            <a:lstStyle>
              <a:lvl1pPr defTabSz="825500">
                <a:defRPr b="1" sz="2700"/>
              </a:lvl1pPr>
            </a:lstStyle>
            <a:p>
              <a:pPr/>
              <a:r>
                <a:t>David Vanderhaeghe</a:t>
              </a:r>
            </a:p>
          </p:txBody>
        </p:sp>
        <p:pic>
          <p:nvPicPr>
            <p:cNvPr id="1726" name="Image" descr="Image"/>
            <p:cNvPicPr>
              <a:picLocks noChangeAspect="1"/>
            </p:cNvPicPr>
            <p:nvPr/>
          </p:nvPicPr>
          <p:blipFill>
            <a:blip r:embed="rId6">
              <a:extLst/>
            </a:blip>
            <a:srcRect l="0" t="0" r="0" b="0"/>
            <a:stretch>
              <a:fillRect/>
            </a:stretch>
          </p:blipFill>
          <p:spPr>
            <a:xfrm>
              <a:off x="0" y="691375"/>
              <a:ext cx="5556250" cy="44450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9" name="Untitled.jpg" descr="Untitled.jpg"/>
          <p:cNvPicPr>
            <a:picLocks noChangeAspect="1"/>
          </p:cNvPicPr>
          <p:nvPr/>
        </p:nvPicPr>
        <p:blipFill>
          <a:blip r:embed="rId3">
            <a:extLst/>
          </a:blip>
          <a:srcRect l="0" t="12972" r="0" b="12972"/>
          <a:stretch>
            <a:fillRect/>
          </a:stretch>
        </p:blipFill>
        <p:spPr>
          <a:xfrm>
            <a:off x="-73350" y="16907"/>
            <a:ext cx="16402700" cy="9110186"/>
          </a:xfrm>
          <a:prstGeom prst="rect">
            <a:avLst/>
          </a:prstGeom>
          <a:ln w="12700">
            <a:miter lim="400000"/>
          </a:ln>
        </p:spPr>
      </p:pic>
      <p:sp>
        <p:nvSpPr>
          <p:cNvPr id="1730" name="Title 1"/>
          <p:cNvSpPr txBox="1"/>
          <p:nvPr>
            <p:ph type="title"/>
          </p:nvPr>
        </p:nvSpPr>
        <p:spPr>
          <a:xfrm>
            <a:off x="-1" y="4342870"/>
            <a:ext cx="16256001" cy="3373484"/>
          </a:xfrm>
          <a:prstGeom prst="rect">
            <a:avLst/>
          </a:prstGeom>
          <a:solidFill>
            <a:srgbClr val="FFFFFF">
              <a:alpha val="79793"/>
            </a:srgbClr>
          </a:solidFill>
        </p:spPr>
        <p:txBody>
          <a:bodyPr/>
          <a:lstStyle/>
          <a:p>
            <a:pPr indent="889000">
              <a:defRPr b="1" sz="8000">
                <a:latin typeface="Helvetica Neue"/>
                <a:ea typeface="Helvetica Neue"/>
                <a:cs typeface="Helvetica Neue"/>
                <a:sym typeface="Helvetica Neue"/>
              </a:defRPr>
            </a:pPr>
            <a:r>
              <a:t>Thank You for Listening</a:t>
            </a:r>
          </a:p>
          <a:p>
            <a:pPr indent="889000">
              <a:spcBef>
                <a:spcPts val="1200"/>
              </a:spcBef>
              <a:defRPr sz="3600">
                <a:latin typeface="Helvetica Neue Thin"/>
                <a:ea typeface="Helvetica Neue Thin"/>
                <a:cs typeface="Helvetica Neue Thin"/>
                <a:sym typeface="Helvetica Neue Thin"/>
              </a:defRPr>
            </a:pPr>
            <a:r>
              <a:t>Browse, download, and run our benchmark on your algorithm:</a:t>
            </a:r>
          </a:p>
          <a:p>
            <a:pPr indent="889000">
              <a:spcBef>
                <a:spcPts val="1200"/>
              </a:spcBef>
              <a:defRPr sz="3600">
                <a:latin typeface="Helvetica Neue Thin"/>
                <a:ea typeface="Helvetica Neue Thin"/>
                <a:cs typeface="Helvetica Neue Thin"/>
                <a:sym typeface="Helvetica Neue Thin"/>
              </a:defRPr>
            </a:pPr>
            <a:r>
              <a:rPr u="sng">
                <a:solidFill>
                  <a:srgbClr val="0563C1"/>
                </a:solidFill>
                <a:uFill>
                  <a:solidFill>
                    <a:srgbClr val="0563C1"/>
                  </a:solidFill>
                </a:uFill>
                <a:hlinkClick r:id="rId4" invalidUrl="" action="" tgtFrame="" tooltip="" history="1" highlightClick="0" endSnd="0"/>
              </a:rPr>
              <a:t>https://cragl.cs.gmu.edu/sketchbench/</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4" name="Title 1"/>
          <p:cNvSpPr txBox="1"/>
          <p:nvPr>
            <p:ph type="title"/>
          </p:nvPr>
        </p:nvSpPr>
        <p:spPr>
          <a:prstGeom prst="rect">
            <a:avLst/>
          </a:prstGeom>
        </p:spPr>
        <p:txBody>
          <a:bodyPr/>
          <a:lstStyle/>
          <a:p>
            <a:pPr/>
            <a:r>
              <a:t>The Design Process</a:t>
            </a:r>
          </a:p>
        </p:txBody>
      </p:sp>
      <p:pic>
        <p:nvPicPr>
          <p:cNvPr id="175" name="Image" descr="Image"/>
          <p:cNvPicPr>
            <a:picLocks noChangeAspect="1"/>
          </p:cNvPicPr>
          <p:nvPr/>
        </p:nvPicPr>
        <p:blipFill>
          <a:blip r:embed="rId3">
            <a:extLst/>
          </a:blip>
          <a:stretch>
            <a:fillRect/>
          </a:stretch>
        </p:blipFill>
        <p:spPr>
          <a:xfrm>
            <a:off x="1290158" y="4445000"/>
            <a:ext cx="11940409" cy="3663874"/>
          </a:xfrm>
          <a:prstGeom prst="rect">
            <a:avLst/>
          </a:prstGeom>
          <a:ln w="12700">
            <a:miter lim="400000"/>
          </a:ln>
        </p:spPr>
      </p:pic>
      <p:grpSp>
        <p:nvGrpSpPr>
          <p:cNvPr id="178" name="Group"/>
          <p:cNvGrpSpPr/>
          <p:nvPr/>
        </p:nvGrpSpPr>
        <p:grpSpPr>
          <a:xfrm>
            <a:off x="3336471" y="3390899"/>
            <a:ext cx="6230803" cy="3065263"/>
            <a:chOff x="-38100" y="-38100"/>
            <a:chExt cx="6230801" cy="3065261"/>
          </a:xfrm>
        </p:grpSpPr>
        <p:pic>
          <p:nvPicPr>
            <p:cNvPr id="192" name="Connection Line" descr="Connection Line"/>
            <p:cNvPicPr>
              <a:picLocks noChangeAspect="0"/>
            </p:cNvPicPr>
            <p:nvPr/>
          </p:nvPicPr>
          <p:blipFill>
            <a:blip r:embed="rId4">
              <a:extLst/>
            </a:blip>
            <a:stretch>
              <a:fillRect/>
            </a:stretch>
          </p:blipFill>
          <p:spPr>
            <a:xfrm>
              <a:off x="-38100" y="-38100"/>
              <a:ext cx="6230802" cy="3065262"/>
            </a:xfrm>
            <a:prstGeom prst="rect">
              <a:avLst/>
            </a:prstGeom>
            <a:effectLst/>
          </p:spPr>
        </p:pic>
        <p:sp>
          <p:nvSpPr>
            <p:cNvPr id="177" name="Chaos to stability"/>
            <p:cNvSpPr txBox="1"/>
            <p:nvPr/>
          </p:nvSpPr>
          <p:spPr>
            <a:xfrm rot="1405723">
              <a:off x="1265915" y="1188430"/>
              <a:ext cx="3328925" cy="633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lstStyle>
            <a:p>
              <a:pPr/>
              <a:r>
                <a:t>Chaos to stability</a:t>
              </a:r>
            </a:p>
          </p:txBody>
        </p:sp>
      </p:grpSp>
      <p:grpSp>
        <p:nvGrpSpPr>
          <p:cNvPr id="181" name="Group"/>
          <p:cNvGrpSpPr/>
          <p:nvPr/>
        </p:nvGrpSpPr>
        <p:grpSpPr>
          <a:xfrm>
            <a:off x="3196035" y="7403497"/>
            <a:ext cx="6230802" cy="1338617"/>
            <a:chOff x="-38100" y="-174840"/>
            <a:chExt cx="6230801" cy="1338616"/>
          </a:xfrm>
        </p:grpSpPr>
        <p:pic>
          <p:nvPicPr>
            <p:cNvPr id="194" name="Connection Line" descr="Connection Line"/>
            <p:cNvPicPr>
              <a:picLocks noChangeAspect="0"/>
            </p:cNvPicPr>
            <p:nvPr/>
          </p:nvPicPr>
          <p:blipFill>
            <a:blip r:embed="rId5">
              <a:extLst/>
            </a:blip>
            <a:stretch>
              <a:fillRect/>
            </a:stretch>
          </p:blipFill>
          <p:spPr>
            <a:xfrm>
              <a:off x="-38100" y="-174841"/>
              <a:ext cx="6230802" cy="956762"/>
            </a:xfrm>
            <a:prstGeom prst="rect">
              <a:avLst/>
            </a:prstGeom>
            <a:effectLst/>
          </p:spPr>
        </p:pic>
        <p:sp>
          <p:nvSpPr>
            <p:cNvPr id="180" name="Chaos to stability"/>
            <p:cNvSpPr/>
            <p:nvPr/>
          </p:nvSpPr>
          <p:spPr>
            <a:xfrm rot="21227095">
              <a:off x="1207832" y="177955"/>
              <a:ext cx="3331386" cy="807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 y="85"/>
                  </a:moveTo>
                  <a:lnTo>
                    <a:pt x="21600" y="0"/>
                  </a:lnTo>
                  <a:lnTo>
                    <a:pt x="21595" y="21515"/>
                  </a:lnTo>
                  <a:lnTo>
                    <a:pt x="0" y="2160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81279" tIns="81279" rIns="81279" bIns="81279" numCol="1" anchor="t">
              <a:noAutofit/>
            </a:bodyPr>
            <a:lstStyle>
              <a:lvl1pPr algn="l"/>
            </a:lstStyle>
            <a:p>
              <a:pPr/>
              <a:r>
                <a:t>Chaos to stability</a:t>
              </a:r>
            </a:p>
          </p:txBody>
        </p:sp>
      </p:grpSp>
      <p:pic>
        <p:nvPicPr>
          <p:cNvPr id="182" name="Image" descr="Image"/>
          <p:cNvPicPr>
            <a:picLocks noChangeAspect="1"/>
          </p:cNvPicPr>
          <p:nvPr/>
        </p:nvPicPr>
        <p:blipFill>
          <a:blip r:embed="rId6">
            <a:extLst/>
          </a:blip>
          <a:srcRect l="77496" t="60785" r="954" b="18545"/>
          <a:stretch>
            <a:fillRect/>
          </a:stretch>
        </p:blipFill>
        <p:spPr>
          <a:xfrm>
            <a:off x="898051" y="1999078"/>
            <a:ext cx="3025970" cy="1905001"/>
          </a:xfrm>
          <a:prstGeom prst="rect">
            <a:avLst/>
          </a:prstGeom>
          <a:ln w="12700">
            <a:miter lim="400000"/>
          </a:ln>
          <a:effectLst>
            <a:outerShdw sx="100000" sy="100000" kx="0" ky="0" algn="b" rotWithShape="0" blurRad="190500" dist="8455" dir="5400000">
              <a:srgbClr val="000000"/>
            </a:outerShdw>
          </a:effectLst>
        </p:spPr>
      </p:pic>
      <p:pic>
        <p:nvPicPr>
          <p:cNvPr id="183" name="Image" descr="Image"/>
          <p:cNvPicPr>
            <a:picLocks noChangeAspect="1"/>
          </p:cNvPicPr>
          <p:nvPr/>
        </p:nvPicPr>
        <p:blipFill>
          <a:blip r:embed="rId7">
            <a:extLst/>
          </a:blip>
          <a:srcRect l="38278" t="11877" r="24563" b="19723"/>
          <a:stretch>
            <a:fillRect/>
          </a:stretch>
        </p:blipFill>
        <p:spPr>
          <a:xfrm>
            <a:off x="3797218" y="1999078"/>
            <a:ext cx="1666750" cy="1904991"/>
          </a:xfrm>
          <a:prstGeom prst="rect">
            <a:avLst/>
          </a:prstGeom>
          <a:ln w="12700">
            <a:miter lim="400000"/>
          </a:ln>
          <a:effectLst>
            <a:outerShdw sx="100000" sy="100000" kx="0" ky="0" algn="b" rotWithShape="0" blurRad="190500" dist="8455" dir="5400000">
              <a:srgbClr val="000000"/>
            </a:outerShdw>
          </a:effectLst>
        </p:spPr>
      </p:pic>
      <p:pic>
        <p:nvPicPr>
          <p:cNvPr id="184" name="Image" descr="Image"/>
          <p:cNvPicPr>
            <a:picLocks noChangeAspect="1"/>
          </p:cNvPicPr>
          <p:nvPr/>
        </p:nvPicPr>
        <p:blipFill>
          <a:blip r:embed="rId8">
            <a:extLst/>
          </a:blip>
          <a:srcRect l="21722" t="3585" r="22549" b="0"/>
          <a:stretch>
            <a:fillRect/>
          </a:stretch>
        </p:blipFill>
        <p:spPr>
          <a:xfrm>
            <a:off x="5704961" y="1993900"/>
            <a:ext cx="1597901" cy="1905000"/>
          </a:xfrm>
          <a:prstGeom prst="rect">
            <a:avLst/>
          </a:prstGeom>
          <a:ln w="12700">
            <a:miter lim="400000"/>
          </a:ln>
          <a:effectLst>
            <a:outerShdw sx="100000" sy="100000" kx="0" ky="0" algn="b" rotWithShape="0" blurRad="190500" dist="8455" dir="5400000">
              <a:srgbClr val="000000"/>
            </a:outerShdw>
          </a:effectLst>
        </p:spPr>
      </p:pic>
      <p:pic>
        <p:nvPicPr>
          <p:cNvPr id="185" name="Image" descr="Image"/>
          <p:cNvPicPr>
            <a:picLocks noChangeAspect="1"/>
          </p:cNvPicPr>
          <p:nvPr/>
        </p:nvPicPr>
        <p:blipFill>
          <a:blip r:embed="rId9">
            <a:extLst/>
          </a:blip>
          <a:srcRect l="1966" t="0" r="1966" b="0"/>
          <a:stretch>
            <a:fillRect/>
          </a:stretch>
        </p:blipFill>
        <p:spPr>
          <a:xfrm>
            <a:off x="7620000" y="1999078"/>
            <a:ext cx="2969144" cy="1905001"/>
          </a:xfrm>
          <a:prstGeom prst="rect">
            <a:avLst/>
          </a:prstGeom>
          <a:ln w="12700">
            <a:miter lim="400000"/>
          </a:ln>
          <a:effectLst>
            <a:outerShdw sx="100000" sy="100000" kx="0" ky="0" algn="b" rotWithShape="0" blurRad="190500" dist="8455" dir="5400000">
              <a:srgbClr val="000000"/>
            </a:outerShdw>
          </a:effectLst>
        </p:spPr>
      </p:pic>
      <p:pic>
        <p:nvPicPr>
          <p:cNvPr id="186" name="Image" descr="Image"/>
          <p:cNvPicPr>
            <a:picLocks noChangeAspect="1"/>
          </p:cNvPicPr>
          <p:nvPr/>
        </p:nvPicPr>
        <p:blipFill>
          <a:blip r:embed="rId10">
            <a:extLst/>
          </a:blip>
          <a:srcRect l="9149" t="2019" r="39432" b="3382"/>
          <a:stretch>
            <a:fillRect/>
          </a:stretch>
        </p:blipFill>
        <p:spPr>
          <a:xfrm>
            <a:off x="11948495" y="1999078"/>
            <a:ext cx="1760404" cy="1905001"/>
          </a:xfrm>
          <a:prstGeom prst="rect">
            <a:avLst/>
          </a:prstGeom>
          <a:ln w="12700">
            <a:miter lim="400000"/>
          </a:ln>
          <a:effectLst>
            <a:outerShdw sx="100000" sy="100000" kx="0" ky="0" algn="b" rotWithShape="0" blurRad="190500" dist="8455" dir="5400000">
              <a:srgbClr val="000000"/>
            </a:outerShdw>
          </a:effectLst>
        </p:spPr>
      </p:pic>
      <p:pic>
        <p:nvPicPr>
          <p:cNvPr id="187" name="Image" descr="Image"/>
          <p:cNvPicPr>
            <a:picLocks noChangeAspect="1"/>
          </p:cNvPicPr>
          <p:nvPr/>
        </p:nvPicPr>
        <p:blipFill>
          <a:blip r:embed="rId11">
            <a:extLst/>
          </a:blip>
          <a:stretch>
            <a:fillRect/>
          </a:stretch>
        </p:blipFill>
        <p:spPr>
          <a:xfrm>
            <a:off x="9017000" y="1999078"/>
            <a:ext cx="2805221" cy="1905001"/>
          </a:xfrm>
          <a:prstGeom prst="rect">
            <a:avLst/>
          </a:prstGeom>
          <a:ln w="12700">
            <a:miter lim="400000"/>
          </a:ln>
          <a:effectLst>
            <a:outerShdw sx="100000" sy="100000" kx="0" ky="0" algn="b" rotWithShape="0" blurRad="190500" dist="8455" dir="5400000">
              <a:srgbClr val="000000"/>
            </a:outerShdw>
          </a:effectLst>
        </p:spPr>
      </p:pic>
      <p:sp>
        <p:nvSpPr>
          <p:cNvPr id="188" name="Image copyrights: Damien Newman (CC-BY-ND 3.0), David Revoy (CC BY 4.0)"/>
          <p:cNvSpPr txBox="1"/>
          <p:nvPr/>
        </p:nvSpPr>
        <p:spPr>
          <a:xfrm>
            <a:off x="-3664" y="8711370"/>
            <a:ext cx="7971870"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copyrights: Damien Newman (CC-BY-ND 3.0), David Revoy (CC BY 4.0)</a:t>
            </a:r>
          </a:p>
        </p:txBody>
      </p:sp>
      <p:grpSp>
        <p:nvGrpSpPr>
          <p:cNvPr id="191" name="Group"/>
          <p:cNvGrpSpPr/>
          <p:nvPr/>
        </p:nvGrpSpPr>
        <p:grpSpPr>
          <a:xfrm>
            <a:off x="11382001" y="4252547"/>
            <a:ext cx="1610330" cy="2033419"/>
            <a:chOff x="0" y="0"/>
            <a:chExt cx="1610328" cy="2033417"/>
          </a:xfrm>
        </p:grpSpPr>
        <p:sp>
          <p:nvSpPr>
            <p:cNvPr id="189" name="Arrow"/>
            <p:cNvSpPr/>
            <p:nvPr/>
          </p:nvSpPr>
          <p:spPr>
            <a:xfrm rot="16200000">
              <a:off x="215394" y="638483"/>
              <a:ext cx="2033419" cy="756452"/>
            </a:xfrm>
            <a:prstGeom prst="rightArrow">
              <a:avLst>
                <a:gd name="adj1" fmla="val 32000"/>
                <a:gd name="adj2" fmla="val 95624"/>
              </a:avLst>
            </a:prstGeom>
            <a:solidFill>
              <a:srgbClr val="FFFFFF"/>
            </a:solidFill>
            <a:ln w="12700" cap="flat">
              <a:solidFill>
                <a:schemeClr val="accent1"/>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190" name="Cost"/>
            <p:cNvSpPr/>
            <p:nvPr/>
          </p:nvSpPr>
          <p:spPr>
            <a:xfrm>
              <a:off x="0" y="72894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lstStyle>
            <a:p>
              <a:pPr/>
              <a:r>
                <a:t>Cost</a:t>
              </a:r>
            </a:p>
          </p:txBody>
        </p:sp>
      </p:gr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5"/>
                                        </p:tgtEl>
                                        <p:attrNameLst>
                                          <p:attrName>style.visibility</p:attrName>
                                        </p:attrNameLst>
                                      </p:cBhvr>
                                      <p:to>
                                        <p:strVal val="visible"/>
                                      </p:to>
                                    </p:set>
                                    <p:animEffect filter="wipe(left)" transition="in">
                                      <p:cBhvr>
                                        <p:cTn id="7" dur="500"/>
                                        <p:tgtEl>
                                          <p:spTgt spid="175"/>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182"/>
                                        </p:tgtEl>
                                        <p:attrNameLst>
                                          <p:attrName>style.visibility</p:attrName>
                                        </p:attrNameLst>
                                      </p:cBhvr>
                                      <p:to>
                                        <p:strVal val="visible"/>
                                      </p:to>
                                    </p:set>
                                    <p:animEffect filter="wipe(left)" transition="in">
                                      <p:cBhvr>
                                        <p:cTn id="11" dur="500"/>
                                        <p:tgtEl>
                                          <p:spTgt spid="182"/>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183"/>
                                        </p:tgtEl>
                                        <p:attrNameLst>
                                          <p:attrName>style.visibility</p:attrName>
                                        </p:attrNameLst>
                                      </p:cBhvr>
                                      <p:to>
                                        <p:strVal val="visible"/>
                                      </p:to>
                                    </p:set>
                                    <p:animEffect filter="wipe(left)" transition="in">
                                      <p:cBhvr>
                                        <p:cTn id="15" dur="500"/>
                                        <p:tgtEl>
                                          <p:spTgt spid="183"/>
                                        </p:tgtEl>
                                      </p:cBhvr>
                                    </p:animEffect>
                                  </p:childTnLst>
                                </p:cTn>
                              </p:par>
                            </p:childTnLst>
                          </p:cTn>
                        </p:par>
                        <p:par>
                          <p:cTn id="16" fill="hold">
                            <p:stCondLst>
                              <p:cond delay="1500"/>
                            </p:stCondLst>
                            <p:childTnLst>
                              <p:par>
                                <p:cTn id="17" presetClass="entr" nodeType="afterEffect" presetSubtype="8" presetID="22" grpId="4" fill="hold">
                                  <p:stCondLst>
                                    <p:cond delay="500"/>
                                  </p:stCondLst>
                                  <p:iterate type="el" backwards="0">
                                    <p:tmAbs val="0"/>
                                  </p:iterate>
                                  <p:childTnLst>
                                    <p:set>
                                      <p:cBhvr>
                                        <p:cTn id="18" fill="hold"/>
                                        <p:tgtEl>
                                          <p:spTgt spid="184"/>
                                        </p:tgtEl>
                                        <p:attrNameLst>
                                          <p:attrName>style.visibility</p:attrName>
                                        </p:attrNameLst>
                                      </p:cBhvr>
                                      <p:to>
                                        <p:strVal val="visible"/>
                                      </p:to>
                                    </p:set>
                                    <p:animEffect filter="wipe(left)" transition="in">
                                      <p:cBhvr>
                                        <p:cTn id="19" dur="500"/>
                                        <p:tgtEl>
                                          <p:spTgt spid="184"/>
                                        </p:tgtEl>
                                      </p:cBhvr>
                                    </p:animEffect>
                                  </p:childTnLst>
                                </p:cTn>
                              </p:par>
                            </p:childTnLst>
                          </p:cTn>
                        </p:par>
                        <p:par>
                          <p:cTn id="20" fill="hold">
                            <p:stCondLst>
                              <p:cond delay="2500"/>
                            </p:stCondLst>
                            <p:childTnLst>
                              <p:par>
                                <p:cTn id="21" presetClass="entr" nodeType="afterEffect" presetSubtype="8" presetID="22" grpId="5" fill="hold">
                                  <p:stCondLst>
                                    <p:cond delay="0"/>
                                  </p:stCondLst>
                                  <p:iterate type="el" backwards="0">
                                    <p:tmAbs val="0"/>
                                  </p:iterate>
                                  <p:childTnLst>
                                    <p:set>
                                      <p:cBhvr>
                                        <p:cTn id="22" fill="hold"/>
                                        <p:tgtEl>
                                          <p:spTgt spid="185"/>
                                        </p:tgtEl>
                                        <p:attrNameLst>
                                          <p:attrName>style.visibility</p:attrName>
                                        </p:attrNameLst>
                                      </p:cBhvr>
                                      <p:to>
                                        <p:strVal val="visible"/>
                                      </p:to>
                                    </p:set>
                                    <p:animEffect filter="wipe(left)" transition="in">
                                      <p:cBhvr>
                                        <p:cTn id="23" dur="500"/>
                                        <p:tgtEl>
                                          <p:spTgt spid="185"/>
                                        </p:tgtEl>
                                      </p:cBhvr>
                                    </p:animEffect>
                                  </p:childTnLst>
                                </p:cTn>
                              </p:par>
                            </p:childTnLst>
                          </p:cTn>
                        </p:par>
                        <p:par>
                          <p:cTn id="24" fill="hold">
                            <p:stCondLst>
                              <p:cond delay="3000"/>
                            </p:stCondLst>
                            <p:childTnLst>
                              <p:par>
                                <p:cTn id="25" presetClass="entr" nodeType="afterEffect" presetSubtype="8" presetID="22" grpId="6" fill="hold">
                                  <p:stCondLst>
                                    <p:cond delay="500"/>
                                  </p:stCondLst>
                                  <p:iterate type="el" backwards="0">
                                    <p:tmAbs val="0"/>
                                  </p:iterate>
                                  <p:childTnLst>
                                    <p:set>
                                      <p:cBhvr>
                                        <p:cTn id="26" fill="hold"/>
                                        <p:tgtEl>
                                          <p:spTgt spid="187"/>
                                        </p:tgtEl>
                                        <p:attrNameLst>
                                          <p:attrName>style.visibility</p:attrName>
                                        </p:attrNameLst>
                                      </p:cBhvr>
                                      <p:to>
                                        <p:strVal val="visible"/>
                                      </p:to>
                                    </p:set>
                                    <p:animEffect filter="wipe(left)" transition="in">
                                      <p:cBhvr>
                                        <p:cTn id="27" dur="500"/>
                                        <p:tgtEl>
                                          <p:spTgt spid="187"/>
                                        </p:tgtEl>
                                      </p:cBhvr>
                                    </p:animEffect>
                                  </p:childTnLst>
                                </p:cTn>
                              </p:par>
                            </p:childTnLst>
                          </p:cTn>
                        </p:par>
                        <p:par>
                          <p:cTn id="28" fill="hold">
                            <p:stCondLst>
                              <p:cond delay="4000"/>
                            </p:stCondLst>
                            <p:childTnLst>
                              <p:par>
                                <p:cTn id="29" presetClass="entr" nodeType="afterEffect" presetSubtype="32" presetID="4" grpId="7" fill="hold">
                                  <p:stCondLst>
                                    <p:cond delay="0"/>
                                  </p:stCondLst>
                                  <p:iterate type="el" backwards="0">
                                    <p:tmAbs val="0"/>
                                  </p:iterate>
                                  <p:childTnLst>
                                    <p:set>
                                      <p:cBhvr>
                                        <p:cTn id="30" fill="hold"/>
                                        <p:tgtEl>
                                          <p:spTgt spid="186"/>
                                        </p:tgtEl>
                                        <p:attrNameLst>
                                          <p:attrName>style.visibility</p:attrName>
                                        </p:attrNameLst>
                                      </p:cBhvr>
                                      <p:to>
                                        <p:strVal val="visible"/>
                                      </p:to>
                                    </p:set>
                                    <p:animEffect filter="box(out)" transition="in">
                                      <p:cBhvr>
                                        <p:cTn id="31" dur="500"/>
                                        <p:tgtEl>
                                          <p:spTgt spid="186"/>
                                        </p:tgtEl>
                                      </p:cBhvr>
                                    </p:animEffect>
                                  </p:childTnLst>
                                </p:cTn>
                              </p:par>
                            </p:childTnLst>
                          </p:cTn>
                        </p:par>
                        <p:par>
                          <p:cTn id="32" fill="hold">
                            <p:stCondLst>
                              <p:cond delay="4500"/>
                            </p:stCondLst>
                            <p:childTnLst>
                              <p:par>
                                <p:cTn id="33" presetClass="entr" nodeType="afterEffect" presetSubtype="4" presetID="22" grpId="8" fill="hold">
                                  <p:stCondLst>
                                    <p:cond delay="0"/>
                                  </p:stCondLst>
                                  <p:iterate type="el" backwards="0">
                                    <p:tmAbs val="0"/>
                                  </p:iterate>
                                  <p:childTnLst>
                                    <p:set>
                                      <p:cBhvr>
                                        <p:cTn id="34" fill="hold"/>
                                        <p:tgtEl>
                                          <p:spTgt spid="191"/>
                                        </p:tgtEl>
                                        <p:attrNameLst>
                                          <p:attrName>style.visibility</p:attrName>
                                        </p:attrNameLst>
                                      </p:cBhvr>
                                      <p:to>
                                        <p:strVal val="visible"/>
                                      </p:to>
                                    </p:set>
                                    <p:animEffect filter="wipe(down)" transition="in">
                                      <p:cBhvr>
                                        <p:cTn id="35" dur="500"/>
                                        <p:tgtEl>
                                          <p:spTgt spid="191"/>
                                        </p:tgtEl>
                                      </p:cBhvr>
                                    </p:animEffect>
                                  </p:childTnLst>
                                </p:cTn>
                              </p:par>
                            </p:childTnLst>
                          </p:cTn>
                        </p:par>
                        <p:par>
                          <p:cTn id="36" fill="hold">
                            <p:stCondLst>
                              <p:cond delay="5000"/>
                            </p:stCondLst>
                            <p:childTnLst>
                              <p:par>
                                <p:cTn id="37" presetClass="entr" nodeType="afterEffect" presetSubtype="8" presetID="22" grpId="9" fill="hold">
                                  <p:stCondLst>
                                    <p:cond delay="0"/>
                                  </p:stCondLst>
                                  <p:iterate type="el" backwards="0">
                                    <p:tmAbs val="0"/>
                                  </p:iterate>
                                  <p:childTnLst>
                                    <p:set>
                                      <p:cBhvr>
                                        <p:cTn id="38" fill="hold"/>
                                        <p:tgtEl>
                                          <p:spTgt spid="178"/>
                                        </p:tgtEl>
                                        <p:attrNameLst>
                                          <p:attrName>style.visibility</p:attrName>
                                        </p:attrNameLst>
                                      </p:cBhvr>
                                      <p:to>
                                        <p:strVal val="visible"/>
                                      </p:to>
                                    </p:set>
                                    <p:animEffect filter="wipe(left)" transition="in">
                                      <p:cBhvr>
                                        <p:cTn id="39" dur="500"/>
                                        <p:tgtEl>
                                          <p:spTgt spid="178"/>
                                        </p:tgtEl>
                                      </p:cBhvr>
                                    </p:animEffect>
                                  </p:childTnLst>
                                </p:cTn>
                              </p:par>
                            </p:childTnLst>
                          </p:cTn>
                        </p:par>
                        <p:par>
                          <p:cTn id="40" fill="hold">
                            <p:stCondLst>
                              <p:cond delay="5500"/>
                            </p:stCondLst>
                            <p:childTnLst>
                              <p:par>
                                <p:cTn id="41" presetClass="entr" nodeType="afterEffect" presetSubtype="8" presetID="22" grpId="10" fill="hold">
                                  <p:stCondLst>
                                    <p:cond delay="0"/>
                                  </p:stCondLst>
                                  <p:iterate type="el" backwards="0">
                                    <p:tmAbs val="0"/>
                                  </p:iterate>
                                  <p:childTnLst>
                                    <p:set>
                                      <p:cBhvr>
                                        <p:cTn id="42" fill="hold"/>
                                        <p:tgtEl>
                                          <p:spTgt spid="181"/>
                                        </p:tgtEl>
                                        <p:attrNameLst>
                                          <p:attrName>style.visibility</p:attrName>
                                        </p:attrNameLst>
                                      </p:cBhvr>
                                      <p:to>
                                        <p:strVal val="visible"/>
                                      </p:to>
                                    </p:set>
                                    <p:animEffect filter="wipe(left)" transition="in">
                                      <p:cBhvr>
                                        <p:cTn id="43" dur="500"/>
                                        <p:tgtEl>
                                          <p:spTgt spid="181"/>
                                        </p:tgtEl>
                                      </p:cBhvr>
                                    </p:animEffect>
                                  </p:childTnLst>
                                </p:cTn>
                              </p:par>
                            </p:childTnLst>
                          </p:cTn>
                        </p:par>
                      </p:childTnLst>
                    </p:cTn>
                  </p:par>
                  <p:par>
                    <p:cTn id="44" fill="hold">
                      <p:stCondLst>
                        <p:cond delay="indefinite"/>
                      </p:stCondLst>
                      <p:childTnLst>
                        <p:par>
                          <p:cTn id="45" fill="hold">
                            <p:stCondLst>
                              <p:cond delay="0"/>
                            </p:stCondLst>
                            <p:childTnLst>
                              <p:par>
                                <p:cTn id="46" presetClass="exit" nodeType="clickEffect" presetID="10" grpId="11" fill="hold">
                                  <p:stCondLst>
                                    <p:cond delay="0"/>
                                  </p:stCondLst>
                                  <p:iterate type="el" backwards="0">
                                    <p:tmAbs val="0"/>
                                  </p:iterate>
                                  <p:childTnLst>
                                    <p:animEffect filter="fade" transition="out">
                                      <p:cBhvr>
                                        <p:cTn id="47" dur="1000" fill="hold"/>
                                        <p:tgtEl>
                                          <p:spTgt spid="178"/>
                                        </p:tgtEl>
                                      </p:cBhvr>
                                    </p:animEffect>
                                    <p:set>
                                      <p:cBhvr>
                                        <p:cTn id="48" fill="hold">
                                          <p:stCondLst>
                                            <p:cond delay="999"/>
                                          </p:stCondLst>
                                        </p:cTn>
                                        <p:tgtEl>
                                          <p:spTgt spid="178"/>
                                        </p:tgtEl>
                                        <p:attrNameLst>
                                          <p:attrName>style.visibility</p:attrName>
                                        </p:attrNameLst>
                                      </p:cBhvr>
                                      <p:to>
                                        <p:strVal val="hidden"/>
                                      </p:to>
                                    </p:set>
                                  </p:childTnLst>
                                </p:cTn>
                              </p:par>
                            </p:childTnLst>
                          </p:cTn>
                        </p:par>
                        <p:par>
                          <p:cTn id="49" fill="hold">
                            <p:stCondLst>
                              <p:cond delay="1000"/>
                            </p:stCondLst>
                            <p:childTnLst>
                              <p:par>
                                <p:cTn id="50" presetClass="exit" nodeType="afterEffect" presetID="10" grpId="12" fill="hold">
                                  <p:stCondLst>
                                    <p:cond delay="0"/>
                                  </p:stCondLst>
                                  <p:iterate type="el" backwards="0">
                                    <p:tmAbs val="0"/>
                                  </p:iterate>
                                  <p:childTnLst>
                                    <p:animEffect filter="fade" transition="out">
                                      <p:cBhvr>
                                        <p:cTn id="51" dur="1000" fill="hold"/>
                                        <p:tgtEl>
                                          <p:spTgt spid="181"/>
                                        </p:tgtEl>
                                      </p:cBhvr>
                                    </p:animEffect>
                                    <p:set>
                                      <p:cBhvr>
                                        <p:cTn id="52" fill="hold">
                                          <p:stCondLst>
                                            <p:cond delay="999"/>
                                          </p:stCondLst>
                                        </p:cTn>
                                        <p:tgtEl>
                                          <p:spTgt spid="181"/>
                                        </p:tgtEl>
                                        <p:attrNameLst>
                                          <p:attrName>style.visibility</p:attrName>
                                        </p:attrNameLst>
                                      </p:cBhvr>
                                      <p:to>
                                        <p:strVal val="hidden"/>
                                      </p:to>
                                    </p:set>
                                  </p:childTnLst>
                                </p:cTn>
                              </p:par>
                            </p:childTnLst>
                          </p:cTn>
                        </p:par>
                        <p:par>
                          <p:cTn id="53" fill="hold">
                            <p:stCondLst>
                              <p:cond delay="2000"/>
                            </p:stCondLst>
                            <p:childTnLst>
                              <p:par>
                                <p:cTn id="54" presetClass="exit" nodeType="afterEffect" presetID="10" grpId="13" fill="hold">
                                  <p:stCondLst>
                                    <p:cond delay="0"/>
                                  </p:stCondLst>
                                  <p:iterate type="el" backwards="0">
                                    <p:tmAbs val="0"/>
                                  </p:iterate>
                                  <p:childTnLst>
                                    <p:animEffect filter="fade" transition="out">
                                      <p:cBhvr>
                                        <p:cTn id="55" dur="1000" fill="hold"/>
                                        <p:tgtEl>
                                          <p:spTgt spid="182"/>
                                        </p:tgtEl>
                                      </p:cBhvr>
                                    </p:animEffect>
                                    <p:set>
                                      <p:cBhvr>
                                        <p:cTn id="56" fill="hold">
                                          <p:stCondLst>
                                            <p:cond delay="999"/>
                                          </p:stCondLst>
                                        </p:cTn>
                                        <p:tgtEl>
                                          <p:spTgt spid="182"/>
                                        </p:tgtEl>
                                        <p:attrNameLst>
                                          <p:attrName>style.visibility</p:attrName>
                                        </p:attrNameLst>
                                      </p:cBhvr>
                                      <p:to>
                                        <p:strVal val="hidden"/>
                                      </p:to>
                                    </p:set>
                                  </p:childTnLst>
                                </p:cTn>
                              </p:par>
                            </p:childTnLst>
                          </p:cTn>
                        </p:par>
                        <p:par>
                          <p:cTn id="57" fill="hold">
                            <p:stCondLst>
                              <p:cond delay="3000"/>
                            </p:stCondLst>
                            <p:childTnLst>
                              <p:par>
                                <p:cTn id="58" presetClass="exit" nodeType="afterEffect" presetID="10" grpId="14" fill="hold">
                                  <p:stCondLst>
                                    <p:cond delay="0"/>
                                  </p:stCondLst>
                                  <p:iterate type="el" backwards="0">
                                    <p:tmAbs val="0"/>
                                  </p:iterate>
                                  <p:childTnLst>
                                    <p:animEffect filter="fade" transition="out">
                                      <p:cBhvr>
                                        <p:cTn id="59" dur="1000" fill="hold"/>
                                        <p:tgtEl>
                                          <p:spTgt spid="183"/>
                                        </p:tgtEl>
                                      </p:cBhvr>
                                    </p:animEffect>
                                    <p:set>
                                      <p:cBhvr>
                                        <p:cTn id="60" fill="hold">
                                          <p:stCondLst>
                                            <p:cond delay="999"/>
                                          </p:stCondLst>
                                        </p:cTn>
                                        <p:tgtEl>
                                          <p:spTgt spid="183"/>
                                        </p:tgtEl>
                                        <p:attrNameLst>
                                          <p:attrName>style.visibility</p:attrName>
                                        </p:attrNameLst>
                                      </p:cBhvr>
                                      <p:to>
                                        <p:strVal val="hidden"/>
                                      </p:to>
                                    </p:set>
                                  </p:childTnLst>
                                </p:cTn>
                              </p:par>
                            </p:childTnLst>
                          </p:cTn>
                        </p:par>
                        <p:par>
                          <p:cTn id="61" fill="hold">
                            <p:stCondLst>
                              <p:cond delay="4000"/>
                            </p:stCondLst>
                            <p:childTnLst>
                              <p:par>
                                <p:cTn id="62" presetClass="exit" nodeType="afterEffect" presetID="10" grpId="15" fill="hold">
                                  <p:stCondLst>
                                    <p:cond delay="0"/>
                                  </p:stCondLst>
                                  <p:iterate type="el" backwards="0">
                                    <p:tmAbs val="0"/>
                                  </p:iterate>
                                  <p:childTnLst>
                                    <p:animEffect filter="fade" transition="out">
                                      <p:cBhvr>
                                        <p:cTn id="63" dur="1000" fill="hold"/>
                                        <p:tgtEl>
                                          <p:spTgt spid="184"/>
                                        </p:tgtEl>
                                      </p:cBhvr>
                                    </p:animEffect>
                                    <p:set>
                                      <p:cBhvr>
                                        <p:cTn id="64" fill="hold">
                                          <p:stCondLst>
                                            <p:cond delay="999"/>
                                          </p:stCondLst>
                                        </p:cTn>
                                        <p:tgtEl>
                                          <p:spTgt spid="184"/>
                                        </p:tgtEl>
                                        <p:attrNameLst>
                                          <p:attrName>style.visibility</p:attrName>
                                        </p:attrNameLst>
                                      </p:cBhvr>
                                      <p:to>
                                        <p:strVal val="hidden"/>
                                      </p:to>
                                    </p:set>
                                  </p:childTnLst>
                                </p:cTn>
                              </p:par>
                            </p:childTnLst>
                          </p:cTn>
                        </p:par>
                        <p:par>
                          <p:cTn id="65" fill="hold">
                            <p:stCondLst>
                              <p:cond delay="5000"/>
                            </p:stCondLst>
                            <p:childTnLst>
                              <p:par>
                                <p:cTn id="66" presetClass="exit" nodeType="afterEffect" presetID="10" grpId="16" fill="hold">
                                  <p:stCondLst>
                                    <p:cond delay="0"/>
                                  </p:stCondLst>
                                  <p:iterate type="el" backwards="0">
                                    <p:tmAbs val="0"/>
                                  </p:iterate>
                                  <p:childTnLst>
                                    <p:animEffect filter="fade" transition="out">
                                      <p:cBhvr>
                                        <p:cTn id="67" dur="1000" fill="hold"/>
                                        <p:tgtEl>
                                          <p:spTgt spid="186"/>
                                        </p:tgtEl>
                                      </p:cBhvr>
                                    </p:animEffect>
                                    <p:set>
                                      <p:cBhvr>
                                        <p:cTn id="68" fill="hold">
                                          <p:stCondLst>
                                            <p:cond delay="999"/>
                                          </p:stCondLst>
                                        </p:cTn>
                                        <p:tgtEl>
                                          <p:spTgt spid="186"/>
                                        </p:tgtEl>
                                        <p:attrNameLst>
                                          <p:attrName>style.visibility</p:attrName>
                                        </p:attrNameLst>
                                      </p:cBhvr>
                                      <p:to>
                                        <p:strVal val="hidden"/>
                                      </p:to>
                                    </p:set>
                                  </p:childTnLst>
                                </p:cTn>
                              </p:par>
                            </p:childTnLst>
                          </p:cTn>
                        </p:par>
                        <p:par>
                          <p:cTn id="69" fill="hold">
                            <p:stCondLst>
                              <p:cond delay="6000"/>
                            </p:stCondLst>
                            <p:childTnLst>
                              <p:par>
                                <p:cTn id="70" presetClass="exit" nodeType="afterEffect" presetID="10" grpId="17" fill="hold">
                                  <p:stCondLst>
                                    <p:cond delay="0"/>
                                  </p:stCondLst>
                                  <p:iterate type="el" backwards="0">
                                    <p:tmAbs val="0"/>
                                  </p:iterate>
                                  <p:childTnLst>
                                    <p:animEffect filter="fade" transition="out">
                                      <p:cBhvr>
                                        <p:cTn id="71" dur="1000" fill="hold"/>
                                        <p:tgtEl>
                                          <p:spTgt spid="185"/>
                                        </p:tgtEl>
                                      </p:cBhvr>
                                    </p:animEffect>
                                    <p:set>
                                      <p:cBhvr>
                                        <p:cTn id="72" fill="hold">
                                          <p:stCondLst>
                                            <p:cond delay="999"/>
                                          </p:stCondLst>
                                        </p:cTn>
                                        <p:tgtEl>
                                          <p:spTgt spid="185"/>
                                        </p:tgtEl>
                                        <p:attrNameLst>
                                          <p:attrName>style.visibility</p:attrName>
                                        </p:attrNameLst>
                                      </p:cBhvr>
                                      <p:to>
                                        <p:strVal val="hidden"/>
                                      </p:to>
                                    </p:set>
                                  </p:childTnLst>
                                </p:cTn>
                              </p:par>
                            </p:childTnLst>
                          </p:cTn>
                        </p:par>
                        <p:par>
                          <p:cTn id="73" fill="hold">
                            <p:stCondLst>
                              <p:cond delay="7000"/>
                            </p:stCondLst>
                            <p:childTnLst>
                              <p:par>
                                <p:cTn id="74" presetClass="exit" nodeType="afterEffect" presetID="10" grpId="18" fill="hold">
                                  <p:stCondLst>
                                    <p:cond delay="0"/>
                                  </p:stCondLst>
                                  <p:iterate type="el" backwards="0">
                                    <p:tmAbs val="0"/>
                                  </p:iterate>
                                  <p:childTnLst>
                                    <p:animEffect filter="fade" transition="out">
                                      <p:cBhvr>
                                        <p:cTn id="75" dur="1000" fill="hold"/>
                                        <p:tgtEl>
                                          <p:spTgt spid="187"/>
                                        </p:tgtEl>
                                      </p:cBhvr>
                                    </p:animEffect>
                                    <p:set>
                                      <p:cBhvr>
                                        <p:cTn id="76" fill="hold">
                                          <p:stCondLst>
                                            <p:cond delay="999"/>
                                          </p:stCondLst>
                                        </p:cTn>
                                        <p:tgtEl>
                                          <p:spTgt spid="187"/>
                                        </p:tgtEl>
                                        <p:attrNameLst>
                                          <p:attrName>style.visibility</p:attrName>
                                        </p:attrNameLst>
                                      </p:cBhvr>
                                      <p:to>
                                        <p:strVal val="hidden"/>
                                      </p:to>
                                    </p:set>
                                  </p:childTnLst>
                                </p:cTn>
                              </p:par>
                            </p:childTnLst>
                          </p:cTn>
                        </p:par>
                        <p:par>
                          <p:cTn id="77" fill="hold">
                            <p:stCondLst>
                              <p:cond delay="8000"/>
                            </p:stCondLst>
                            <p:childTnLst>
                              <p:par>
                                <p:cTn id="78" presetClass="exit" nodeType="afterEffect" presetID="10" grpId="19" fill="hold">
                                  <p:stCondLst>
                                    <p:cond delay="0"/>
                                  </p:stCondLst>
                                  <p:iterate type="el" backwards="0">
                                    <p:tmAbs val="0"/>
                                  </p:iterate>
                                  <p:childTnLst>
                                    <p:animEffect filter="fade" transition="out">
                                      <p:cBhvr>
                                        <p:cTn id="79" dur="1000" fill="hold"/>
                                        <p:tgtEl>
                                          <p:spTgt spid="191"/>
                                        </p:tgtEl>
                                      </p:cBhvr>
                                    </p:animEffect>
                                    <p:set>
                                      <p:cBhvr>
                                        <p:cTn id="80" fill="hold">
                                          <p:stCondLst>
                                            <p:cond delay="999"/>
                                          </p:stCondLst>
                                        </p:cTn>
                                        <p:tgtEl>
                                          <p:spTgt spid="19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3"/>
      <p:bldP build="whole" bldLvl="1" animBg="1" rev="0" advAuto="0" spid="181" grpId="12"/>
      <p:bldP build="whole" bldLvl="1" animBg="1" rev="0" advAuto="0" spid="185" grpId="5"/>
      <p:bldP build="whole" bldLvl="1" animBg="1" rev="0" advAuto="0" spid="175" grpId="1"/>
      <p:bldP build="whole" bldLvl="1" animBg="1" rev="0" advAuto="0" spid="178" grpId="9"/>
      <p:bldP build="whole" bldLvl="1" animBg="1" rev="0" advAuto="0" spid="182" grpId="13"/>
      <p:bldP build="whole" bldLvl="1" animBg="1" rev="0" advAuto="0" spid="178" grpId="11"/>
      <p:bldP build="whole" bldLvl="1" animBg="1" rev="0" advAuto="0" spid="184" grpId="4"/>
      <p:bldP build="whole" bldLvl="1" animBg="1" rev="0" advAuto="0" spid="187" grpId="18"/>
      <p:bldP build="whole" bldLvl="1" animBg="1" rev="0" advAuto="0" spid="191" grpId="19"/>
      <p:bldP build="whole" bldLvl="1" animBg="1" rev="0" advAuto="0" spid="182" grpId="2"/>
      <p:bldP build="whole" bldLvl="1" animBg="1" rev="0" advAuto="0" spid="186" grpId="7"/>
      <p:bldP build="whole" bldLvl="1" animBg="1" rev="0" advAuto="0" spid="183" grpId="14"/>
      <p:bldP build="whole" bldLvl="1" animBg="1" rev="0" advAuto="0" spid="185" grpId="17"/>
      <p:bldP build="whole" bldLvl="1" animBg="1" rev="0" advAuto="0" spid="184" grpId="15"/>
      <p:bldP build="whole" bldLvl="1" animBg="1" rev="0" advAuto="0" spid="187" grpId="6"/>
      <p:bldP build="whole" bldLvl="1" animBg="1" rev="0" advAuto="0" spid="186" grpId="16"/>
      <p:bldP build="whole" bldLvl="1" animBg="1" rev="0" advAuto="0" spid="191" grpId="8"/>
      <p:bldP build="whole" bldLvl="1" animBg="1" rev="0" advAuto="0" spid="181" grpId="10"/>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9" name="Title 1"/>
          <p:cNvSpPr txBox="1"/>
          <p:nvPr>
            <p:ph type="title"/>
          </p:nvPr>
        </p:nvSpPr>
        <p:spPr>
          <a:prstGeom prst="rect">
            <a:avLst/>
          </a:prstGeom>
        </p:spPr>
        <p:txBody>
          <a:bodyPr/>
          <a:lstStyle/>
          <a:p>
            <a:pPr/>
            <a:r>
              <a:t>The Design Process</a:t>
            </a:r>
          </a:p>
        </p:txBody>
      </p:sp>
      <p:pic>
        <p:nvPicPr>
          <p:cNvPr id="200" name="Image" descr="Image"/>
          <p:cNvPicPr>
            <a:picLocks noChangeAspect="1"/>
          </p:cNvPicPr>
          <p:nvPr/>
        </p:nvPicPr>
        <p:blipFill>
          <a:blip r:embed="rId3">
            <a:extLst/>
          </a:blip>
          <a:stretch>
            <a:fillRect/>
          </a:stretch>
        </p:blipFill>
        <p:spPr>
          <a:xfrm>
            <a:off x="1290158" y="3697069"/>
            <a:ext cx="11940409" cy="3663874"/>
          </a:xfrm>
          <a:prstGeom prst="rect">
            <a:avLst/>
          </a:prstGeom>
          <a:ln w="12700">
            <a:miter lim="400000"/>
          </a:ln>
        </p:spPr>
      </p:pic>
      <p:grpSp>
        <p:nvGrpSpPr>
          <p:cNvPr id="203" name="Group"/>
          <p:cNvGrpSpPr/>
          <p:nvPr/>
        </p:nvGrpSpPr>
        <p:grpSpPr>
          <a:xfrm>
            <a:off x="9197782" y="6411572"/>
            <a:ext cx="3427290" cy="2033419"/>
            <a:chOff x="0" y="0"/>
            <a:chExt cx="3427289" cy="2033417"/>
          </a:xfrm>
        </p:grpSpPr>
        <p:sp>
          <p:nvSpPr>
            <p:cNvPr id="201" name="Arrow"/>
            <p:cNvSpPr/>
            <p:nvPr/>
          </p:nvSpPr>
          <p:spPr>
            <a:xfrm rot="16200000">
              <a:off x="2032355" y="638483"/>
              <a:ext cx="2033418" cy="756452"/>
            </a:xfrm>
            <a:prstGeom prst="rightArrow">
              <a:avLst>
                <a:gd name="adj1" fmla="val 32000"/>
                <a:gd name="adj2" fmla="val 95624"/>
              </a:avLst>
            </a:prstGeom>
            <a:solidFill>
              <a:srgbClr val="FFFFFF"/>
            </a:solidFill>
            <a:ln w="12700" cap="flat">
              <a:solidFill>
                <a:schemeClr val="accent1"/>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202" name="Cost of Change"/>
            <p:cNvSpPr txBox="1"/>
            <p:nvPr/>
          </p:nvSpPr>
          <p:spPr>
            <a:xfrm>
              <a:off x="0" y="736302"/>
              <a:ext cx="2647395" cy="657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a:latin typeface="+mn-lt"/>
                  <a:ea typeface="+mn-ea"/>
                  <a:cs typeface="+mn-cs"/>
                  <a:sym typeface="Calibri"/>
                </a:defRPr>
              </a:lvl1pPr>
            </a:lstStyle>
            <a:p>
              <a:pPr/>
              <a:r>
                <a:t>Cost of Change</a:t>
              </a:r>
            </a:p>
          </p:txBody>
        </p:sp>
      </p:grpSp>
      <p:grpSp>
        <p:nvGrpSpPr>
          <p:cNvPr id="206" name="Group"/>
          <p:cNvGrpSpPr/>
          <p:nvPr/>
        </p:nvGrpSpPr>
        <p:grpSpPr>
          <a:xfrm>
            <a:off x="9661900" y="3551613"/>
            <a:ext cx="2963172" cy="2033419"/>
            <a:chOff x="0" y="0"/>
            <a:chExt cx="2963171" cy="2033417"/>
          </a:xfrm>
        </p:grpSpPr>
        <p:sp>
          <p:nvSpPr>
            <p:cNvPr id="204" name="Arrow"/>
            <p:cNvSpPr/>
            <p:nvPr/>
          </p:nvSpPr>
          <p:spPr>
            <a:xfrm rot="5400000">
              <a:off x="1568237" y="638483"/>
              <a:ext cx="2033419" cy="756452"/>
            </a:xfrm>
            <a:prstGeom prst="rightArrow">
              <a:avLst>
                <a:gd name="adj1" fmla="val 32000"/>
                <a:gd name="adj2" fmla="val 95624"/>
              </a:avLst>
            </a:prstGeom>
            <a:solidFill>
              <a:srgbClr val="FFFFFF"/>
            </a:solidFill>
            <a:ln w="12700" cap="flat">
              <a:solidFill>
                <a:schemeClr val="accent1"/>
              </a:solidFill>
              <a:prstDash val="solid"/>
              <a:miter lim="800000"/>
            </a:ln>
            <a:effectLst/>
          </p:spPr>
          <p:txBody>
            <a:bodyPr wrap="square" lIns="81279" tIns="81279" rIns="81279" bIns="81279" numCol="1" anchor="ctr">
              <a:noAutofit/>
            </a:bodyPr>
            <a:lstStyle/>
            <a:p>
              <a:pPr algn="l">
                <a:defRPr>
                  <a:latin typeface="+mn-lt"/>
                  <a:ea typeface="+mn-ea"/>
                  <a:cs typeface="+mn-cs"/>
                  <a:sym typeface="Calibri"/>
                </a:defRPr>
              </a:pPr>
            </a:p>
          </p:txBody>
        </p:sp>
        <p:sp>
          <p:nvSpPr>
            <p:cNvPr id="205" name="Messiness,…"/>
            <p:cNvSpPr txBox="1"/>
            <p:nvPr/>
          </p:nvSpPr>
          <p:spPr>
            <a:xfrm>
              <a:off x="0" y="272886"/>
              <a:ext cx="2062996" cy="11531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p>
              <a:pPr algn="l">
                <a:defRPr>
                  <a:latin typeface="+mn-lt"/>
                  <a:ea typeface="+mn-ea"/>
                  <a:cs typeface="+mn-cs"/>
                  <a:sym typeface="Calibri"/>
                </a:defRPr>
              </a:pPr>
              <a:r>
                <a:t>Messiness, </a:t>
              </a:r>
            </a:p>
            <a:p>
              <a:pPr algn="l">
                <a:defRPr>
                  <a:latin typeface="+mn-lt"/>
                  <a:ea typeface="+mn-ea"/>
                  <a:cs typeface="+mn-cs"/>
                  <a:sym typeface="Calibri"/>
                </a:defRPr>
              </a:pPr>
              <a:r>
                <a:t>Mistakes</a:t>
              </a:r>
            </a:p>
          </p:txBody>
        </p:sp>
      </p:grpSp>
      <p:grpSp>
        <p:nvGrpSpPr>
          <p:cNvPr id="209" name="Group"/>
          <p:cNvGrpSpPr/>
          <p:nvPr/>
        </p:nvGrpSpPr>
        <p:grpSpPr>
          <a:xfrm>
            <a:off x="3336471" y="2575952"/>
            <a:ext cx="6230803" cy="3065263"/>
            <a:chOff x="-38100" y="-38100"/>
            <a:chExt cx="6230801" cy="3065261"/>
          </a:xfrm>
        </p:grpSpPr>
        <p:pic>
          <p:nvPicPr>
            <p:cNvPr id="214" name="Connection Line" descr="Connection Line"/>
            <p:cNvPicPr>
              <a:picLocks noChangeAspect="0"/>
            </p:cNvPicPr>
            <p:nvPr/>
          </p:nvPicPr>
          <p:blipFill>
            <a:blip r:embed="rId4">
              <a:extLst/>
            </a:blip>
            <a:stretch>
              <a:fillRect/>
            </a:stretch>
          </p:blipFill>
          <p:spPr>
            <a:xfrm>
              <a:off x="-38100" y="-38100"/>
              <a:ext cx="6230802" cy="3065262"/>
            </a:xfrm>
            <a:prstGeom prst="rect">
              <a:avLst/>
            </a:prstGeom>
            <a:effectLst/>
          </p:spPr>
        </p:pic>
        <p:sp>
          <p:nvSpPr>
            <p:cNvPr id="208" name="Chaos to stability"/>
            <p:cNvSpPr txBox="1"/>
            <p:nvPr/>
          </p:nvSpPr>
          <p:spPr>
            <a:xfrm rot="1405723">
              <a:off x="1491111" y="1278814"/>
              <a:ext cx="2997240" cy="657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a:latin typeface="+mn-lt"/>
                  <a:ea typeface="+mn-ea"/>
                  <a:cs typeface="+mn-cs"/>
                  <a:sym typeface="Calibri"/>
                </a:defRPr>
              </a:lvl1pPr>
            </a:lstStyle>
            <a:p>
              <a:pPr/>
              <a:r>
                <a:t>Chaos to stability</a:t>
              </a:r>
            </a:p>
          </p:txBody>
        </p:sp>
      </p:grpSp>
      <p:grpSp>
        <p:nvGrpSpPr>
          <p:cNvPr id="212" name="Group"/>
          <p:cNvGrpSpPr/>
          <p:nvPr/>
        </p:nvGrpSpPr>
        <p:grpSpPr>
          <a:xfrm>
            <a:off x="3104943" y="6313881"/>
            <a:ext cx="6321894" cy="2084425"/>
            <a:chOff x="-38100" y="-172582"/>
            <a:chExt cx="6321893" cy="2084423"/>
          </a:xfrm>
        </p:grpSpPr>
        <p:pic>
          <p:nvPicPr>
            <p:cNvPr id="216" name="Connection Line" descr="Connection Line"/>
            <p:cNvPicPr>
              <a:picLocks noChangeAspect="0"/>
            </p:cNvPicPr>
            <p:nvPr/>
          </p:nvPicPr>
          <p:blipFill>
            <a:blip r:embed="rId5">
              <a:extLst/>
            </a:blip>
            <a:stretch>
              <a:fillRect/>
            </a:stretch>
          </p:blipFill>
          <p:spPr>
            <a:xfrm>
              <a:off x="-38100" y="-172583"/>
              <a:ext cx="6321894" cy="2084425"/>
            </a:xfrm>
            <a:prstGeom prst="rect">
              <a:avLst/>
            </a:prstGeom>
            <a:effectLst/>
          </p:spPr>
        </p:pic>
        <p:sp>
          <p:nvSpPr>
            <p:cNvPr id="211" name="Chaos to stability"/>
            <p:cNvSpPr/>
            <p:nvPr/>
          </p:nvSpPr>
          <p:spPr>
            <a:xfrm>
              <a:off x="1512065" y="788625"/>
              <a:ext cx="1559410" cy="891092"/>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81279" tIns="81279" rIns="81279" bIns="81279" numCol="1" anchor="t">
              <a:spAutoFit/>
            </a:bodyPr>
            <a:lstStyle>
              <a:lvl1pPr algn="l">
                <a:defRPr>
                  <a:latin typeface="+mn-lt"/>
                  <a:ea typeface="+mn-ea"/>
                  <a:cs typeface="+mn-cs"/>
                  <a:sym typeface="Calibri"/>
                </a:defRPr>
              </a:lvl1pPr>
            </a:lstStyle>
            <a:p>
              <a:pPr/>
              <a:r>
                <a:t>Chaos to stability</a:t>
              </a:r>
            </a:p>
          </p:txBody>
        </p:sp>
      </p:grpSp>
      <p:sp>
        <p:nvSpPr>
          <p:cNvPr id="213" name="Image copyrights: CC-BY-ND 3.0@Damien Newman"/>
          <p:cNvSpPr txBox="1"/>
          <p:nvPr/>
        </p:nvSpPr>
        <p:spPr>
          <a:xfrm>
            <a:off x="-3664" y="8711370"/>
            <a:ext cx="5436955"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Image copyrights: CC-BY-ND 3.0@Damien Newman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wipe(left)" transition="in">
                                      <p:cBhvr>
                                        <p:cTn id="7" dur="10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09"/>
                                        </p:tgtEl>
                                        <p:attrNameLst>
                                          <p:attrName>style.visibility</p:attrName>
                                        </p:attrNameLst>
                                      </p:cBhvr>
                                      <p:to>
                                        <p:strVal val="visible"/>
                                      </p:to>
                                    </p:set>
                                    <p:animEffect filter="wipe(left)" transition="in">
                                      <p:cBhvr>
                                        <p:cTn id="12" dur="1000"/>
                                        <p:tgtEl>
                                          <p:spTgt spid="209"/>
                                        </p:tgtEl>
                                      </p:cBhvr>
                                    </p:animEffect>
                                  </p:childTnLst>
                                </p:cTn>
                              </p:par>
                            </p:childTnLst>
                          </p:cTn>
                        </p:par>
                        <p:par>
                          <p:cTn id="13" fill="hold">
                            <p:stCondLst>
                              <p:cond delay="1000"/>
                            </p:stCondLst>
                            <p:childTnLst>
                              <p:par>
                                <p:cTn id="14" presetClass="entr" nodeType="afterEffect" presetSubtype="8" presetID="22" grpId="3" fill="hold">
                                  <p:stCondLst>
                                    <p:cond delay="0"/>
                                  </p:stCondLst>
                                  <p:iterate type="el" backwards="0">
                                    <p:tmAbs val="0"/>
                                  </p:iterate>
                                  <p:childTnLst>
                                    <p:set>
                                      <p:cBhvr>
                                        <p:cTn id="15" fill="hold"/>
                                        <p:tgtEl>
                                          <p:spTgt spid="212"/>
                                        </p:tgtEl>
                                        <p:attrNameLst>
                                          <p:attrName>style.visibility</p:attrName>
                                        </p:attrNameLst>
                                      </p:cBhvr>
                                      <p:to>
                                        <p:strVal val="visible"/>
                                      </p:to>
                                    </p:set>
                                    <p:animEffect filter="wipe(left)" transition="in">
                                      <p:cBhvr>
                                        <p:cTn id="16" dur="1000"/>
                                        <p:tgtEl>
                                          <p:spTgt spid="21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2" grpId="4" fill="hold">
                                  <p:stCondLst>
                                    <p:cond delay="0"/>
                                  </p:stCondLst>
                                  <p:iterate type="el" backwards="0">
                                    <p:tmAbs val="0"/>
                                  </p:iterate>
                                  <p:childTnLst>
                                    <p:set>
                                      <p:cBhvr>
                                        <p:cTn id="20" fill="hold"/>
                                        <p:tgtEl>
                                          <p:spTgt spid="206"/>
                                        </p:tgtEl>
                                        <p:attrNameLst>
                                          <p:attrName>style.visibility</p:attrName>
                                        </p:attrNameLst>
                                      </p:cBhvr>
                                      <p:to>
                                        <p:strVal val="visible"/>
                                      </p:to>
                                    </p:set>
                                    <p:animEffect filter="wipe(up)" transition="in">
                                      <p:cBhvr>
                                        <p:cTn id="21" dur="1000"/>
                                        <p:tgtEl>
                                          <p:spTgt spid="206"/>
                                        </p:tgtEl>
                                      </p:cBhvr>
                                    </p:animEffect>
                                  </p:childTnLst>
                                </p:cTn>
                              </p:par>
                            </p:childTnLst>
                          </p:cTn>
                        </p:par>
                        <p:par>
                          <p:cTn id="22" fill="hold">
                            <p:stCondLst>
                              <p:cond delay="1000"/>
                            </p:stCondLst>
                            <p:childTnLst>
                              <p:par>
                                <p:cTn id="23" presetClass="entr" nodeType="afterEffect" presetSubtype="4" presetID="22" grpId="5" fill="hold">
                                  <p:stCondLst>
                                    <p:cond delay="0"/>
                                  </p:stCondLst>
                                  <p:iterate type="el" backwards="0">
                                    <p:tmAbs val="0"/>
                                  </p:iterate>
                                  <p:childTnLst>
                                    <p:set>
                                      <p:cBhvr>
                                        <p:cTn id="24" fill="hold"/>
                                        <p:tgtEl>
                                          <p:spTgt spid="203"/>
                                        </p:tgtEl>
                                        <p:attrNameLst>
                                          <p:attrName>style.visibility</p:attrName>
                                        </p:attrNameLst>
                                      </p:cBhvr>
                                      <p:to>
                                        <p:strVal val="visible"/>
                                      </p:to>
                                    </p:set>
                                    <p:animEffect filter="wipe(down)" transition="in">
                                      <p:cBhvr>
                                        <p:cTn id="25" dur="1000"/>
                                        <p:tgtEl>
                                          <p:spTgt spid="203"/>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ID="10" grpId="6" fill="hold">
                                  <p:stCondLst>
                                    <p:cond delay="0"/>
                                  </p:stCondLst>
                                  <p:iterate type="el" backwards="0">
                                    <p:tmAbs val="0"/>
                                  </p:iterate>
                                  <p:childTnLst>
                                    <p:animEffect filter="fade" transition="out">
                                      <p:cBhvr>
                                        <p:cTn id="29" dur="1000" fill="hold"/>
                                        <p:tgtEl>
                                          <p:spTgt spid="209"/>
                                        </p:tgtEl>
                                      </p:cBhvr>
                                    </p:animEffect>
                                    <p:set>
                                      <p:cBhvr>
                                        <p:cTn id="30" fill="hold">
                                          <p:stCondLst>
                                            <p:cond delay="999"/>
                                          </p:stCondLst>
                                        </p:cTn>
                                        <p:tgtEl>
                                          <p:spTgt spid="209"/>
                                        </p:tgtEl>
                                        <p:attrNameLst>
                                          <p:attrName>style.visibility</p:attrName>
                                        </p:attrNameLst>
                                      </p:cBhvr>
                                      <p:to>
                                        <p:strVal val="hidden"/>
                                      </p:to>
                                    </p:set>
                                  </p:childTnLst>
                                </p:cTn>
                              </p:par>
                            </p:childTnLst>
                          </p:cTn>
                        </p:par>
                        <p:par>
                          <p:cTn id="31" fill="hold">
                            <p:stCondLst>
                              <p:cond delay="1000"/>
                            </p:stCondLst>
                            <p:childTnLst>
                              <p:par>
                                <p:cTn id="32" presetClass="exit" nodeType="afterEffect" presetID="10" grpId="7" fill="hold">
                                  <p:stCondLst>
                                    <p:cond delay="0"/>
                                  </p:stCondLst>
                                  <p:iterate type="el" backwards="0">
                                    <p:tmAbs val="0"/>
                                  </p:iterate>
                                  <p:childTnLst>
                                    <p:animEffect filter="fade" transition="out">
                                      <p:cBhvr>
                                        <p:cTn id="33" dur="1000" fill="hold"/>
                                        <p:tgtEl>
                                          <p:spTgt spid="206"/>
                                        </p:tgtEl>
                                      </p:cBhvr>
                                    </p:animEffect>
                                    <p:set>
                                      <p:cBhvr>
                                        <p:cTn id="34" fill="hold">
                                          <p:stCondLst>
                                            <p:cond delay="999"/>
                                          </p:stCondLst>
                                        </p:cTn>
                                        <p:tgtEl>
                                          <p:spTgt spid="206"/>
                                        </p:tgtEl>
                                        <p:attrNameLst>
                                          <p:attrName>style.visibility</p:attrName>
                                        </p:attrNameLst>
                                      </p:cBhvr>
                                      <p:to>
                                        <p:strVal val="hidden"/>
                                      </p:to>
                                    </p:set>
                                  </p:childTnLst>
                                </p:cTn>
                              </p:par>
                            </p:childTnLst>
                          </p:cTn>
                        </p:par>
                        <p:par>
                          <p:cTn id="35" fill="hold">
                            <p:stCondLst>
                              <p:cond delay="2000"/>
                            </p:stCondLst>
                            <p:childTnLst>
                              <p:par>
                                <p:cTn id="36" presetClass="exit" nodeType="afterEffect" presetID="10" grpId="8" fill="hold">
                                  <p:stCondLst>
                                    <p:cond delay="0"/>
                                  </p:stCondLst>
                                  <p:iterate type="el" backwards="0">
                                    <p:tmAbs val="0"/>
                                  </p:iterate>
                                  <p:childTnLst>
                                    <p:animEffect filter="fade" transition="out">
                                      <p:cBhvr>
                                        <p:cTn id="37" dur="1000" fill="hold"/>
                                        <p:tgtEl>
                                          <p:spTgt spid="203"/>
                                        </p:tgtEl>
                                      </p:cBhvr>
                                    </p:animEffect>
                                    <p:set>
                                      <p:cBhvr>
                                        <p:cTn id="38" fill="hold">
                                          <p:stCondLst>
                                            <p:cond delay="999"/>
                                          </p:stCondLst>
                                        </p:cTn>
                                        <p:tgtEl>
                                          <p:spTgt spid="203"/>
                                        </p:tgtEl>
                                        <p:attrNameLst>
                                          <p:attrName>style.visibility</p:attrName>
                                        </p:attrNameLst>
                                      </p:cBhvr>
                                      <p:to>
                                        <p:strVal val="hidden"/>
                                      </p:to>
                                    </p:set>
                                  </p:childTnLst>
                                </p:cTn>
                              </p:par>
                            </p:childTnLst>
                          </p:cTn>
                        </p:par>
                        <p:par>
                          <p:cTn id="39" fill="hold">
                            <p:stCondLst>
                              <p:cond delay="3000"/>
                            </p:stCondLst>
                            <p:childTnLst>
                              <p:par>
                                <p:cTn id="40" presetClass="exit" nodeType="afterEffect" presetID="10" grpId="9" fill="hold">
                                  <p:stCondLst>
                                    <p:cond delay="0"/>
                                  </p:stCondLst>
                                  <p:iterate type="el" backwards="0">
                                    <p:tmAbs val="0"/>
                                  </p:iterate>
                                  <p:childTnLst>
                                    <p:animEffect filter="fade" transition="out">
                                      <p:cBhvr>
                                        <p:cTn id="41" dur="1000" fill="hold"/>
                                        <p:tgtEl>
                                          <p:spTgt spid="212"/>
                                        </p:tgtEl>
                                      </p:cBhvr>
                                    </p:animEffect>
                                    <p:set>
                                      <p:cBhvr>
                                        <p:cTn id="42" fill="hold">
                                          <p:stCondLst>
                                            <p:cond delay="999"/>
                                          </p:stCondLst>
                                        </p:cTn>
                                        <p:tgtEl>
                                          <p:spTgt spid="2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4"/>
      <p:bldP build="whole" bldLvl="1" animBg="1" rev="0" advAuto="0" spid="206" grpId="7"/>
      <p:bldP build="whole" bldLvl="1" animBg="1" rev="0" advAuto="0" spid="200" grpId="1"/>
      <p:bldP build="whole" bldLvl="1" animBg="1" rev="0" advAuto="0" spid="203" grpId="5"/>
      <p:bldP build="whole" bldLvl="1" animBg="1" rev="0" advAuto="0" spid="212" grpId="3"/>
      <p:bldP build="whole" bldLvl="1" animBg="1" rev="0" advAuto="0" spid="203" grpId="8"/>
      <p:bldP build="whole" bldLvl="1" animBg="1" rev="0" advAuto="0" spid="209" grpId="2"/>
      <p:bldP build="whole" bldLvl="1" animBg="1" rev="0" advAuto="0" spid="212" grpId="9"/>
      <p:bldP build="whole" bldLvl="1" animBg="1" rev="0" advAuto="0" spid="209" grpId="6"/>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1" name="Title 1"/>
          <p:cNvSpPr txBox="1"/>
          <p:nvPr>
            <p:ph type="title"/>
          </p:nvPr>
        </p:nvSpPr>
        <p:spPr>
          <a:prstGeom prst="rect">
            <a:avLst/>
          </a:prstGeom>
        </p:spPr>
        <p:txBody>
          <a:bodyPr/>
          <a:lstStyle>
            <a:lvl1pPr>
              <a:defRPr cap="all"/>
            </a:lvl1pPr>
          </a:lstStyle>
          <a:p>
            <a:pPr/>
            <a:r>
              <a:t>GAP on this CURve</a:t>
            </a:r>
          </a:p>
        </p:txBody>
      </p:sp>
      <p:pic>
        <p:nvPicPr>
          <p:cNvPr id="222" name="Image" descr="Image"/>
          <p:cNvPicPr>
            <a:picLocks noChangeAspect="1"/>
          </p:cNvPicPr>
          <p:nvPr/>
        </p:nvPicPr>
        <p:blipFill>
          <a:blip r:embed="rId3">
            <a:extLst/>
          </a:blip>
          <a:stretch>
            <a:fillRect/>
          </a:stretch>
        </p:blipFill>
        <p:spPr>
          <a:xfrm>
            <a:off x="1290158" y="3697069"/>
            <a:ext cx="11940409" cy="3663874"/>
          </a:xfrm>
          <a:prstGeom prst="rect">
            <a:avLst/>
          </a:prstGeom>
          <a:ln w="12700">
            <a:miter lim="400000"/>
          </a:ln>
        </p:spPr>
      </p:pic>
      <p:sp>
        <p:nvSpPr>
          <p:cNvPr id="223" name="Rectangle"/>
          <p:cNvSpPr/>
          <p:nvPr/>
        </p:nvSpPr>
        <p:spPr>
          <a:xfrm>
            <a:off x="1248065" y="3531673"/>
            <a:ext cx="2301935" cy="3994665"/>
          </a:xfrm>
          <a:prstGeom prst="rect">
            <a:avLst/>
          </a:prstGeom>
          <a:solidFill>
            <a:schemeClr val="accent2">
              <a:alpha val="50269"/>
            </a:schemeClr>
          </a:solidFill>
          <a:ln w="12700">
            <a:solidFill>
              <a:srgbClr val="AD5B24">
                <a:alpha val="50269"/>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24" name="Rectangle"/>
          <p:cNvSpPr/>
          <p:nvPr/>
        </p:nvSpPr>
        <p:spPr>
          <a:xfrm>
            <a:off x="3653961" y="4466530"/>
            <a:ext cx="3745890" cy="2551247"/>
          </a:xfrm>
          <a:prstGeom prst="rect">
            <a:avLst/>
          </a:prstGeom>
          <a:gradFill>
            <a:gsLst>
              <a:gs pos="0">
                <a:srgbClr val="70A6DB">
                  <a:alpha val="50000"/>
                </a:srgbClr>
              </a:gs>
              <a:gs pos="50000">
                <a:srgbClr val="559BDB">
                  <a:alpha val="50000"/>
                </a:srgbClr>
              </a:gs>
              <a:gs pos="100000">
                <a:srgbClr val="448AC9">
                  <a:alpha val="50000"/>
                </a:srgbClr>
              </a:gs>
            </a:gsLst>
            <a:lin ang="5400000"/>
          </a:gradFill>
          <a:ln w="3175">
            <a:solidFill>
              <a:schemeClr val="accent5">
                <a:alpha val="50000"/>
              </a:scheme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25" name="Rectangle"/>
          <p:cNvSpPr/>
          <p:nvPr/>
        </p:nvSpPr>
        <p:spPr>
          <a:xfrm>
            <a:off x="7503812" y="5573434"/>
            <a:ext cx="4623505" cy="841308"/>
          </a:xfrm>
          <a:prstGeom prst="rect">
            <a:avLst/>
          </a:prstGeom>
          <a:solidFill>
            <a:schemeClr val="accent3">
              <a:alpha val="50000"/>
            </a:schemeClr>
          </a:solidFill>
          <a:ln w="25400">
            <a:solidFill>
              <a:srgbClr val="FFFFFF">
                <a:alpha val="50000"/>
              </a:srgbClr>
            </a:solidFill>
            <a:miter/>
          </a:ln>
          <a:effectLst>
            <a:outerShdw sx="100000" sy="100000" kx="0" ky="0" algn="b" rotWithShape="0" blurRad="63500" dist="25400" dir="5400000">
              <a:srgbClr val="000000">
                <a:alpha val="50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26" name="Rectangle"/>
          <p:cNvSpPr/>
          <p:nvPr/>
        </p:nvSpPr>
        <p:spPr>
          <a:xfrm>
            <a:off x="12236040" y="5574987"/>
            <a:ext cx="1262110" cy="838201"/>
          </a:xfrm>
          <a:prstGeom prst="rect">
            <a:avLst/>
          </a:prstGeom>
          <a:gradFill>
            <a:gsLst>
              <a:gs pos="0">
                <a:srgbClr val="80B860">
                  <a:alpha val="50000"/>
                </a:srgbClr>
              </a:gs>
              <a:gs pos="50000">
                <a:srgbClr val="6FB242">
                  <a:alpha val="50000"/>
                </a:srgbClr>
              </a:gs>
              <a:gs pos="100000">
                <a:srgbClr val="61A236">
                  <a:alpha val="50000"/>
                </a:srgbClr>
              </a:gs>
            </a:gsLst>
            <a:lin ang="5400000"/>
          </a:gradFill>
          <a:ln w="3175">
            <a:solidFill>
              <a:schemeClr val="accent1">
                <a:alpha val="50000"/>
              </a:schemeClr>
            </a:solidFill>
            <a:miter/>
          </a:ln>
          <a:effectLst>
            <a:outerShdw sx="100000" sy="100000" kx="0" ky="0" algn="b" rotWithShape="0" blurRad="101600" dist="25400" dir="5400000">
              <a:srgbClr val="000000">
                <a:alpha val="63000"/>
              </a:srgbClr>
            </a:outerShdw>
          </a:effectLst>
        </p:spPr>
        <p:txBody>
          <a:bodyPr lIns="81279" tIns="81279" rIns="81279" bIns="81279" anchor="ctr"/>
          <a:lstStyle/>
          <a:p>
            <a:pPr algn="l">
              <a:defRPr>
                <a:solidFill>
                  <a:srgbClr val="FFFFFF"/>
                </a:solidFill>
                <a:latin typeface="+mn-lt"/>
                <a:ea typeface="+mn-ea"/>
                <a:cs typeface="+mn-cs"/>
                <a:sym typeface="Calibri"/>
              </a:defRPr>
            </a:pPr>
          </a:p>
        </p:txBody>
      </p:sp>
      <p:sp>
        <p:nvSpPr>
          <p:cNvPr id="227" name="Copyright: CC BY 4.0 @ David Revoy, CC-BY-ND 3.0@Damien Newman"/>
          <p:cNvSpPr txBox="1"/>
          <p:nvPr/>
        </p:nvSpPr>
        <p:spPr>
          <a:xfrm>
            <a:off x="-3664" y="8711370"/>
            <a:ext cx="7340839" cy="4673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sz="2000">
                <a:solidFill>
                  <a:schemeClr val="accent3">
                    <a:lumOff val="-12941"/>
                  </a:schemeClr>
                </a:solidFill>
                <a:latin typeface="+mn-lt"/>
                <a:ea typeface="+mn-ea"/>
                <a:cs typeface="+mn-cs"/>
                <a:sym typeface="Calibri"/>
              </a:defRPr>
            </a:lvl1pPr>
          </a:lstStyle>
          <a:p>
            <a:pPr/>
            <a:r>
              <a:t>Copyright: CC BY 4.0 @ David Revoy, CC-BY-ND 3.0@Damien Newman</a:t>
            </a:r>
          </a:p>
        </p:txBody>
      </p:sp>
      <p:pic>
        <p:nvPicPr>
          <p:cNvPr id="228" name="Image" descr="Image"/>
          <p:cNvPicPr>
            <a:picLocks noChangeAspect="1"/>
          </p:cNvPicPr>
          <p:nvPr/>
        </p:nvPicPr>
        <p:blipFill>
          <a:blip r:embed="rId4">
            <a:extLst/>
          </a:blip>
          <a:srcRect l="77496" t="60785" r="954" b="18545"/>
          <a:stretch>
            <a:fillRect/>
          </a:stretch>
        </p:blipFill>
        <p:spPr>
          <a:xfrm>
            <a:off x="3717791" y="2848678"/>
            <a:ext cx="8069254" cy="5080001"/>
          </a:xfrm>
          <a:prstGeom prst="rect">
            <a:avLst/>
          </a:prstGeom>
          <a:ln w="12700">
            <a:miter lim="400000"/>
          </a:ln>
          <a:effectLst>
            <a:outerShdw sx="100000" sy="100000" kx="0" ky="0" algn="b" rotWithShape="0" blurRad="190500" dist="8455" dir="5400000">
              <a:srgbClr val="000000"/>
            </a:outerShdw>
          </a:effectLst>
        </p:spPr>
      </p:pic>
      <p:pic>
        <p:nvPicPr>
          <p:cNvPr id="229" name="Image" descr="Image"/>
          <p:cNvPicPr>
            <a:picLocks noChangeAspect="1"/>
          </p:cNvPicPr>
          <p:nvPr/>
        </p:nvPicPr>
        <p:blipFill>
          <a:blip r:embed="rId5">
            <a:extLst/>
          </a:blip>
          <a:srcRect l="38278" t="11877" r="24563" b="19723"/>
          <a:stretch>
            <a:fillRect/>
          </a:stretch>
        </p:blipFill>
        <p:spPr>
          <a:xfrm>
            <a:off x="5350073" y="2105276"/>
            <a:ext cx="5555863" cy="6350001"/>
          </a:xfrm>
          <a:prstGeom prst="rect">
            <a:avLst/>
          </a:prstGeom>
          <a:ln w="12700">
            <a:miter lim="400000"/>
          </a:ln>
          <a:effectLst>
            <a:outerShdw sx="100000" sy="100000" kx="0" ky="0" algn="b" rotWithShape="0" blurRad="190500" dist="8455" dir="5400000">
              <a:srgbClr val="000000"/>
            </a:outerShdw>
          </a:effectLst>
        </p:spPr>
      </p:pic>
      <p:pic>
        <p:nvPicPr>
          <p:cNvPr id="230" name="Image" descr="Image"/>
          <p:cNvPicPr>
            <a:picLocks noChangeAspect="1"/>
          </p:cNvPicPr>
          <p:nvPr/>
        </p:nvPicPr>
        <p:blipFill>
          <a:blip r:embed="rId6">
            <a:extLst/>
          </a:blip>
          <a:srcRect l="21722" t="3585" r="22549" b="0"/>
          <a:stretch>
            <a:fillRect/>
          </a:stretch>
        </p:blipFill>
        <p:spPr>
          <a:xfrm>
            <a:off x="5089192" y="2105276"/>
            <a:ext cx="5326335" cy="6350001"/>
          </a:xfrm>
          <a:prstGeom prst="rect">
            <a:avLst/>
          </a:prstGeom>
          <a:ln w="12700">
            <a:miter lim="400000"/>
          </a:ln>
          <a:effectLst>
            <a:outerShdw sx="100000" sy="100000" kx="0" ky="0" algn="b" rotWithShape="0" blurRad="190500" dist="8455" dir="5400000">
              <a:srgbClr val="000000"/>
            </a:outerShdw>
          </a:effectLst>
        </p:spPr>
      </p:pic>
      <p:pic>
        <p:nvPicPr>
          <p:cNvPr id="231" name="Image" descr="Image"/>
          <p:cNvPicPr>
            <a:picLocks noChangeAspect="1"/>
          </p:cNvPicPr>
          <p:nvPr/>
        </p:nvPicPr>
        <p:blipFill>
          <a:blip r:embed="rId7">
            <a:extLst/>
          </a:blip>
          <a:srcRect l="1966" t="0" r="1966" b="0"/>
          <a:stretch>
            <a:fillRect/>
          </a:stretch>
        </p:blipFill>
        <p:spPr>
          <a:xfrm>
            <a:off x="2803788" y="2105276"/>
            <a:ext cx="9897144" cy="6350001"/>
          </a:xfrm>
          <a:prstGeom prst="rect">
            <a:avLst/>
          </a:prstGeom>
          <a:ln w="12700">
            <a:miter lim="400000"/>
          </a:ln>
          <a:effectLst>
            <a:outerShdw sx="100000" sy="100000" kx="0" ky="0" algn="b" rotWithShape="0" blurRad="190500" dist="8455" dir="5400000">
              <a:srgbClr val="000000"/>
            </a:outerShdw>
          </a:effectLst>
        </p:spPr>
      </p:pic>
      <p:pic>
        <p:nvPicPr>
          <p:cNvPr id="232" name="Image" descr="Image"/>
          <p:cNvPicPr>
            <a:picLocks noChangeAspect="1"/>
          </p:cNvPicPr>
          <p:nvPr/>
        </p:nvPicPr>
        <p:blipFill>
          <a:blip r:embed="rId8">
            <a:extLst/>
          </a:blip>
          <a:stretch>
            <a:fillRect/>
          </a:stretch>
        </p:blipFill>
        <p:spPr>
          <a:xfrm>
            <a:off x="3077054" y="2105276"/>
            <a:ext cx="9350737" cy="6350001"/>
          </a:xfrm>
          <a:prstGeom prst="rect">
            <a:avLst/>
          </a:prstGeom>
          <a:ln w="12700">
            <a:miter lim="400000"/>
          </a:ln>
          <a:effectLst>
            <a:outerShdw sx="100000" sy="100000" kx="0" ky="0" algn="b" rotWithShape="0" blurRad="190500" dist="8455" dir="5400000">
              <a:srgbClr val="000000"/>
            </a:outerShdw>
          </a:effectLst>
        </p:spPr>
      </p:pic>
      <p:pic>
        <p:nvPicPr>
          <p:cNvPr id="233" name="Image" descr="Image"/>
          <p:cNvPicPr>
            <a:picLocks noChangeAspect="1"/>
          </p:cNvPicPr>
          <p:nvPr/>
        </p:nvPicPr>
        <p:blipFill>
          <a:blip r:embed="rId9">
            <a:extLst/>
          </a:blip>
          <a:srcRect l="9149" t="2019" r="39432" b="3382"/>
          <a:stretch>
            <a:fillRect/>
          </a:stretch>
        </p:blipFill>
        <p:spPr>
          <a:xfrm>
            <a:off x="4818325" y="2105276"/>
            <a:ext cx="5868009" cy="6350001"/>
          </a:xfrm>
          <a:prstGeom prst="rect">
            <a:avLst/>
          </a:prstGeom>
          <a:ln w="12700">
            <a:miter lim="400000"/>
          </a:ln>
          <a:effectLst>
            <a:outerShdw sx="100000" sy="100000" kx="0" ky="0" algn="b" rotWithShape="0" blurRad="190500" dist="8455" dir="5400000">
              <a:srgbClr val="000000"/>
            </a:outerShdw>
          </a:effectLst>
        </p:spPr>
      </p:pic>
      <p:sp>
        <p:nvSpPr>
          <p:cNvPr id="234" name="Conceptual Level"/>
          <p:cNvSpPr txBox="1"/>
          <p:nvPr/>
        </p:nvSpPr>
        <p:spPr>
          <a:xfrm>
            <a:off x="920355" y="7756033"/>
            <a:ext cx="298116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Conceptual Level</a:t>
            </a:r>
          </a:p>
        </p:txBody>
      </p:sp>
      <p:sp>
        <p:nvSpPr>
          <p:cNvPr id="235" name="Structural Level"/>
          <p:cNvSpPr txBox="1"/>
          <p:nvPr/>
        </p:nvSpPr>
        <p:spPr>
          <a:xfrm>
            <a:off x="4036322" y="7756033"/>
            <a:ext cx="2734113"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Structural Level</a:t>
            </a:r>
          </a:p>
        </p:txBody>
      </p:sp>
      <p:sp>
        <p:nvSpPr>
          <p:cNvPr id="236" name="Stroke Level"/>
          <p:cNvSpPr txBox="1"/>
          <p:nvPr/>
        </p:nvSpPr>
        <p:spPr>
          <a:xfrm>
            <a:off x="8735846" y="7756033"/>
            <a:ext cx="2159438"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Stroke Level</a:t>
            </a:r>
          </a:p>
        </p:txBody>
      </p:sp>
      <p:sp>
        <p:nvSpPr>
          <p:cNvPr id="237" name="Done!"/>
          <p:cNvSpPr txBox="1"/>
          <p:nvPr/>
        </p:nvSpPr>
        <p:spPr>
          <a:xfrm>
            <a:off x="12273250" y="7756033"/>
            <a:ext cx="1187689" cy="657861"/>
          </a:xfrm>
          <a:prstGeom prst="rect">
            <a:avLst/>
          </a:prstGeom>
          <a:ln w="12700">
            <a:miter lim="400000"/>
          </a:ln>
          <a:extLst>
            <a:ext uri="{C572A759-6A51-4108-AA02-DFA0A04FC94B}">
              <ma14:wrappingTextBoxFlag xmlns:ma14="http://schemas.microsoft.com/office/mac/drawingml/2011/main" val="1"/>
            </a:ext>
          </a:extLst>
        </p:spPr>
        <p:txBody>
          <a:bodyPr wrap="none" lIns="81279" tIns="81279" rIns="81279" bIns="81279">
            <a:spAutoFit/>
          </a:bodyPr>
          <a:lstStyle>
            <a:lvl1pPr algn="l">
              <a:defRPr>
                <a:latin typeface="+mn-lt"/>
                <a:ea typeface="+mn-ea"/>
                <a:cs typeface="+mn-cs"/>
                <a:sym typeface="Calibri"/>
              </a:defRPr>
            </a:lvl1pPr>
          </a:lstStyle>
          <a:p>
            <a:pPr/>
            <a:r>
              <a:t>Done!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tgtEl>
                                        <p:attrNameLst>
                                          <p:attrName>style.visibility</p:attrName>
                                        </p:attrNameLst>
                                      </p:cBhvr>
                                      <p:to>
                                        <p:strVal val="visible"/>
                                      </p:to>
                                    </p:set>
                                    <p:animEffect filter="wipe(left)" transition="in">
                                      <p:cBhvr>
                                        <p:cTn id="7" dur="1000"/>
                                        <p:tgtEl>
                                          <p:spTgt spid="223"/>
                                        </p:tgtEl>
                                      </p:cBhvr>
                                    </p:animEffect>
                                  </p:childTnLst>
                                </p:cTn>
                              </p:par>
                            </p:childTnLst>
                          </p:cTn>
                        </p:par>
                        <p:par>
                          <p:cTn id="8" fill="hold">
                            <p:stCondLst>
                              <p:cond delay="1000"/>
                            </p:stCondLst>
                            <p:childTnLst>
                              <p:par>
                                <p:cTn id="9" presetClass="entr" nodeType="afterEffect" presetSubtype="8" presetID="22" grpId="2" fill="hold">
                                  <p:stCondLst>
                                    <p:cond delay="0"/>
                                  </p:stCondLst>
                                  <p:iterate type="el" backwards="0">
                                    <p:tmAbs val="0"/>
                                  </p:iterate>
                                  <p:childTnLst>
                                    <p:set>
                                      <p:cBhvr>
                                        <p:cTn id="10" fill="hold"/>
                                        <p:tgtEl>
                                          <p:spTgt spid="234"/>
                                        </p:tgtEl>
                                        <p:attrNameLst>
                                          <p:attrName>style.visibility</p:attrName>
                                        </p:attrNameLst>
                                      </p:cBhvr>
                                      <p:to>
                                        <p:strVal val="visible"/>
                                      </p:to>
                                    </p:set>
                                    <p:animEffect filter="wipe(left)" transition="in">
                                      <p:cBhvr>
                                        <p:cTn id="11" dur="1000"/>
                                        <p:tgtEl>
                                          <p:spTgt spid="234"/>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28"/>
                                        </p:tgtEl>
                                        <p:attrNameLst>
                                          <p:attrName>style.visibility</p:attrName>
                                        </p:attrNameLst>
                                      </p:cBhvr>
                                      <p:to>
                                        <p:strVal val="visible"/>
                                      </p:to>
                                    </p:set>
                                    <p:animEffect filter="fade" transition="in">
                                      <p:cBhvr>
                                        <p:cTn id="15" dur="750"/>
                                        <p:tgtEl>
                                          <p:spTgt spid="228"/>
                                        </p:tgtEl>
                                      </p:cBhvr>
                                    </p:animEffect>
                                  </p:childTnLst>
                                </p:cTn>
                              </p:par>
                            </p:childTnLst>
                          </p:cTn>
                        </p:par>
                        <p:par>
                          <p:cTn id="16" fill="hold">
                            <p:stCondLst>
                              <p:cond delay="0"/>
                            </p:stCondLst>
                            <p:childTnLst>
                              <p:par>
                                <p:cTn id="17" presetClass="path" nodeType="afterEffect" presetSubtype="0" presetID="-1" grpId="4" accel="50000" decel="50000" fill="hold">
                                  <p:stCondLst>
                                    <p:cond delay="1000"/>
                                  </p:stCondLst>
                                  <p:childTnLst>
                                    <p:animMotion path="M 0.000000 0.000000 L -0.328355 -0.267091" origin="layout" pathEditMode="relative">
                                      <p:cBhvr>
                                        <p:cTn id="18" dur="1000" fill="hold"/>
                                        <p:tgtEl>
                                          <p:spTgt spid="228"/>
                                        </p:tgtEl>
                                        <p:attrNameLst>
                                          <p:attrName>ppt_x</p:attrName>
                                          <p:attrName>ppt_y</p:attrName>
                                        </p:attrNameLst>
                                      </p:cBhvr>
                                    </p:animMotion>
                                  </p:childTnLst>
                                </p:cTn>
                              </p:par>
                            </p:childTnLst>
                          </p:cTn>
                        </p:par>
                        <p:par>
                          <p:cTn id="19" fill="hold">
                            <p:stCondLst>
                              <p:cond delay="0"/>
                            </p:stCondLst>
                            <p:childTnLst>
                              <p:par>
                                <p:cTn id="20" presetClass="emph" nodeType="withEffect" presetSubtype="0" presetID="6" grpId="5" accel="50000" decel="50000" fill="hold">
                                  <p:stCondLst>
                                    <p:cond delay="0"/>
                                  </p:stCondLst>
                                  <p:childTnLst>
                                    <p:animScale>
                                      <p:cBhvr>
                                        <p:cTn id="21" dur="1000" fill="hold"/>
                                        <p:tgtEl>
                                          <p:spTgt spid="228"/>
                                        </p:tgtEl>
                                      </p:cBhvr>
                                      <p:by x="37499" y="37499"/>
                                    </p:animScale>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2" grpId="6" fill="hold">
                                  <p:stCondLst>
                                    <p:cond delay="0"/>
                                  </p:stCondLst>
                                  <p:iterate type="el" backwards="0">
                                    <p:tmAbs val="0"/>
                                  </p:iterate>
                                  <p:childTnLst>
                                    <p:set>
                                      <p:cBhvr>
                                        <p:cTn id="25" fill="hold"/>
                                        <p:tgtEl>
                                          <p:spTgt spid="224"/>
                                        </p:tgtEl>
                                        <p:attrNameLst>
                                          <p:attrName>style.visibility</p:attrName>
                                        </p:attrNameLst>
                                      </p:cBhvr>
                                      <p:to>
                                        <p:strVal val="visible"/>
                                      </p:to>
                                    </p:set>
                                    <p:animEffect filter="wipe(left)" transition="in">
                                      <p:cBhvr>
                                        <p:cTn id="26" dur="1000"/>
                                        <p:tgtEl>
                                          <p:spTgt spid="224"/>
                                        </p:tgtEl>
                                      </p:cBhvr>
                                    </p:animEffect>
                                  </p:childTnLst>
                                </p:cTn>
                              </p:par>
                            </p:childTnLst>
                          </p:cTn>
                        </p:par>
                        <p:par>
                          <p:cTn id="27" fill="hold">
                            <p:stCondLst>
                              <p:cond delay="1000"/>
                            </p:stCondLst>
                            <p:childTnLst>
                              <p:par>
                                <p:cTn id="28" presetClass="entr" nodeType="afterEffect" presetSubtype="8" presetID="22" grpId="7" fill="hold">
                                  <p:stCondLst>
                                    <p:cond delay="0"/>
                                  </p:stCondLst>
                                  <p:iterate type="el" backwards="0">
                                    <p:tmAbs val="0"/>
                                  </p:iterate>
                                  <p:childTnLst>
                                    <p:set>
                                      <p:cBhvr>
                                        <p:cTn id="29" fill="hold"/>
                                        <p:tgtEl>
                                          <p:spTgt spid="235"/>
                                        </p:tgtEl>
                                        <p:attrNameLst>
                                          <p:attrName>style.visibility</p:attrName>
                                        </p:attrNameLst>
                                      </p:cBhvr>
                                      <p:to>
                                        <p:strVal val="visible"/>
                                      </p:to>
                                    </p:set>
                                    <p:animEffect filter="wipe(left)" transition="in">
                                      <p:cBhvr>
                                        <p:cTn id="30" dur="1000"/>
                                        <p:tgtEl>
                                          <p:spTgt spid="235"/>
                                        </p:tgtEl>
                                      </p:cBhvr>
                                    </p:animEffect>
                                  </p:childTnLst>
                                </p:cTn>
                              </p:par>
                            </p:childTnLst>
                          </p:cTn>
                        </p:par>
                        <p:par>
                          <p:cTn id="31" fill="hold">
                            <p:stCondLst>
                              <p:cond delay="2000"/>
                            </p:stCondLst>
                            <p:childTnLst>
                              <p:par>
                                <p:cTn id="32" presetClass="entr" nodeType="afterEffect" presetID="10" grpId="8" fill="hold">
                                  <p:stCondLst>
                                    <p:cond delay="0"/>
                                  </p:stCondLst>
                                  <p:iterate type="el" backwards="0">
                                    <p:tmAbs val="0"/>
                                  </p:iterate>
                                  <p:childTnLst>
                                    <p:set>
                                      <p:cBhvr>
                                        <p:cTn id="33" fill="hold"/>
                                        <p:tgtEl>
                                          <p:spTgt spid="229"/>
                                        </p:tgtEl>
                                        <p:attrNameLst>
                                          <p:attrName>style.visibility</p:attrName>
                                        </p:attrNameLst>
                                      </p:cBhvr>
                                      <p:to>
                                        <p:strVal val="visible"/>
                                      </p:to>
                                    </p:set>
                                    <p:animEffect filter="fade" transition="in">
                                      <p:cBhvr>
                                        <p:cTn id="34" dur="1000"/>
                                        <p:tgtEl>
                                          <p:spTgt spid="229"/>
                                        </p:tgtEl>
                                      </p:cBhvr>
                                    </p:animEffect>
                                  </p:childTnLst>
                                </p:cTn>
                              </p:par>
                            </p:childTnLst>
                          </p:cTn>
                        </p:par>
                        <p:par>
                          <p:cTn id="35" fill="hold">
                            <p:stCondLst>
                              <p:cond delay="0"/>
                            </p:stCondLst>
                            <p:childTnLst>
                              <p:par>
                                <p:cTn id="36" presetClass="path" nodeType="afterEffect" presetSubtype="0" presetID="-1" grpId="9" accel="50000" decel="50000" fill="hold">
                                  <p:stCondLst>
                                    <p:cond delay="0"/>
                                  </p:stCondLst>
                                  <p:childTnLst>
                                    <p:animMotion path="M 0.000000 0.000000 L -0.215141 -0.255236" origin="layout" pathEditMode="relative">
                                      <p:cBhvr>
                                        <p:cTn id="37" dur="1000" fill="hold"/>
                                        <p:tgtEl>
                                          <p:spTgt spid="229"/>
                                        </p:tgtEl>
                                        <p:attrNameLst>
                                          <p:attrName>ppt_x</p:attrName>
                                          <p:attrName>ppt_y</p:attrName>
                                        </p:attrNameLst>
                                      </p:cBhvr>
                                    </p:animMotion>
                                  </p:childTnLst>
                                </p:cTn>
                              </p:par>
                            </p:childTnLst>
                          </p:cTn>
                        </p:par>
                        <p:par>
                          <p:cTn id="38" fill="hold">
                            <p:stCondLst>
                              <p:cond delay="0"/>
                            </p:stCondLst>
                            <p:childTnLst>
                              <p:par>
                                <p:cTn id="39" presetClass="emph" nodeType="withEffect" presetSubtype="0" presetID="6" grpId="10" accel="50000" decel="50000" fill="hold">
                                  <p:stCondLst>
                                    <p:cond delay="0"/>
                                  </p:stCondLst>
                                  <p:childTnLst>
                                    <p:animScale>
                                      <p:cBhvr>
                                        <p:cTn id="40" dur="1000" fill="hold"/>
                                        <p:tgtEl>
                                          <p:spTgt spid="229"/>
                                        </p:tgtEl>
                                      </p:cBhvr>
                                      <p:by x="30000" y="30000"/>
                                    </p:animScale>
                                  </p:childTnLst>
                                </p:cTn>
                              </p:par>
                            </p:childTnLst>
                          </p:cTn>
                        </p:par>
                        <p:par>
                          <p:cTn id="41" fill="hold">
                            <p:stCondLst>
                              <p:cond delay="1000"/>
                            </p:stCondLst>
                            <p:childTnLst>
                              <p:par>
                                <p:cTn id="42" presetClass="entr" nodeType="afterEffect" presetID="10" grpId="11" fill="hold">
                                  <p:stCondLst>
                                    <p:cond delay="0"/>
                                  </p:stCondLst>
                                  <p:iterate type="el" backwards="0">
                                    <p:tmAbs val="0"/>
                                  </p:iterate>
                                  <p:childTnLst>
                                    <p:set>
                                      <p:cBhvr>
                                        <p:cTn id="43" fill="hold"/>
                                        <p:tgtEl>
                                          <p:spTgt spid="230"/>
                                        </p:tgtEl>
                                        <p:attrNameLst>
                                          <p:attrName>style.visibility</p:attrName>
                                        </p:attrNameLst>
                                      </p:cBhvr>
                                      <p:to>
                                        <p:strVal val="visible"/>
                                      </p:to>
                                    </p:set>
                                    <p:animEffect filter="fade" transition="in">
                                      <p:cBhvr>
                                        <p:cTn id="44" dur="1000"/>
                                        <p:tgtEl>
                                          <p:spTgt spid="230"/>
                                        </p:tgtEl>
                                      </p:cBhvr>
                                    </p:animEffect>
                                  </p:childTnLst>
                                </p:cTn>
                              </p:par>
                            </p:childTnLst>
                          </p:cTn>
                        </p:par>
                        <p:par>
                          <p:cTn id="45" fill="hold">
                            <p:stCondLst>
                              <p:cond delay="0"/>
                            </p:stCondLst>
                            <p:childTnLst>
                              <p:par>
                                <p:cTn id="46" presetClass="path" nodeType="afterEffect" presetSubtype="0" presetID="-1" grpId="12" accel="50000" decel="50000" fill="hold">
                                  <p:stCondLst>
                                    <p:cond delay="0"/>
                                  </p:stCondLst>
                                  <p:childTnLst>
                                    <p:animMotion path="M 0.000000 0.000000 L -0.076963 -0.255236" origin="layout" pathEditMode="relative">
                                      <p:cBhvr>
                                        <p:cTn id="47" dur="1000" fill="hold"/>
                                        <p:tgtEl>
                                          <p:spTgt spid="230"/>
                                        </p:tgtEl>
                                        <p:attrNameLst>
                                          <p:attrName>ppt_x</p:attrName>
                                          <p:attrName>ppt_y</p:attrName>
                                        </p:attrNameLst>
                                      </p:cBhvr>
                                    </p:animMotion>
                                  </p:childTnLst>
                                </p:cTn>
                              </p:par>
                            </p:childTnLst>
                          </p:cTn>
                        </p:par>
                        <p:par>
                          <p:cTn id="48" fill="hold">
                            <p:stCondLst>
                              <p:cond delay="0"/>
                            </p:stCondLst>
                            <p:childTnLst>
                              <p:par>
                                <p:cTn id="49" presetClass="emph" nodeType="withEffect" presetSubtype="0" presetID="6" grpId="13" accel="50000" decel="50000" fill="hold">
                                  <p:stCondLst>
                                    <p:cond delay="0"/>
                                  </p:stCondLst>
                                  <p:childTnLst>
                                    <p:animScale>
                                      <p:cBhvr>
                                        <p:cTn id="50" dur="1000" fill="hold"/>
                                        <p:tgtEl>
                                          <p:spTgt spid="230"/>
                                        </p:tgtEl>
                                      </p:cBhvr>
                                      <p:by x="29999" y="29999"/>
                                    </p:animScale>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2" grpId="14" fill="hold">
                                  <p:stCondLst>
                                    <p:cond delay="0"/>
                                  </p:stCondLst>
                                  <p:iterate type="el" backwards="0">
                                    <p:tmAbs val="0"/>
                                  </p:iterate>
                                  <p:childTnLst>
                                    <p:set>
                                      <p:cBhvr>
                                        <p:cTn id="54" fill="hold"/>
                                        <p:tgtEl>
                                          <p:spTgt spid="225"/>
                                        </p:tgtEl>
                                        <p:attrNameLst>
                                          <p:attrName>style.visibility</p:attrName>
                                        </p:attrNameLst>
                                      </p:cBhvr>
                                      <p:to>
                                        <p:strVal val="visible"/>
                                      </p:to>
                                    </p:set>
                                    <p:animEffect filter="wipe(left)" transition="in">
                                      <p:cBhvr>
                                        <p:cTn id="55" dur="1000"/>
                                        <p:tgtEl>
                                          <p:spTgt spid="225"/>
                                        </p:tgtEl>
                                      </p:cBhvr>
                                    </p:animEffect>
                                  </p:childTnLst>
                                </p:cTn>
                              </p:par>
                            </p:childTnLst>
                          </p:cTn>
                        </p:par>
                        <p:par>
                          <p:cTn id="56" fill="hold">
                            <p:stCondLst>
                              <p:cond delay="1000"/>
                            </p:stCondLst>
                            <p:childTnLst>
                              <p:par>
                                <p:cTn id="57" presetClass="entr" nodeType="afterEffect" presetSubtype="8" presetID="22" grpId="15" fill="hold">
                                  <p:stCondLst>
                                    <p:cond delay="0"/>
                                  </p:stCondLst>
                                  <p:iterate type="el" backwards="0">
                                    <p:tmAbs val="0"/>
                                  </p:iterate>
                                  <p:childTnLst>
                                    <p:set>
                                      <p:cBhvr>
                                        <p:cTn id="58" fill="hold"/>
                                        <p:tgtEl>
                                          <p:spTgt spid="236"/>
                                        </p:tgtEl>
                                        <p:attrNameLst>
                                          <p:attrName>style.visibility</p:attrName>
                                        </p:attrNameLst>
                                      </p:cBhvr>
                                      <p:to>
                                        <p:strVal val="visible"/>
                                      </p:to>
                                    </p:set>
                                    <p:animEffect filter="wipe(left)" transition="in">
                                      <p:cBhvr>
                                        <p:cTn id="59" dur="1000"/>
                                        <p:tgtEl>
                                          <p:spTgt spid="236"/>
                                        </p:tgtEl>
                                      </p:cBhvr>
                                    </p:animEffect>
                                  </p:childTnLst>
                                </p:cTn>
                              </p:par>
                            </p:childTnLst>
                          </p:cTn>
                        </p:par>
                        <p:par>
                          <p:cTn id="60" fill="hold">
                            <p:stCondLst>
                              <p:cond delay="2000"/>
                            </p:stCondLst>
                            <p:childTnLst>
                              <p:par>
                                <p:cTn id="61" presetClass="entr" nodeType="afterEffect" presetID="10" grpId="16" fill="hold">
                                  <p:stCondLst>
                                    <p:cond delay="0"/>
                                  </p:stCondLst>
                                  <p:iterate type="el" backwards="0">
                                    <p:tmAbs val="0"/>
                                  </p:iterate>
                                  <p:childTnLst>
                                    <p:set>
                                      <p:cBhvr>
                                        <p:cTn id="62" fill="hold"/>
                                        <p:tgtEl>
                                          <p:spTgt spid="231"/>
                                        </p:tgtEl>
                                        <p:attrNameLst>
                                          <p:attrName>style.visibility</p:attrName>
                                        </p:attrNameLst>
                                      </p:cBhvr>
                                      <p:to>
                                        <p:strVal val="visible"/>
                                      </p:to>
                                    </p:set>
                                    <p:animEffect filter="fade" transition="in">
                                      <p:cBhvr>
                                        <p:cTn id="63" dur="1000"/>
                                        <p:tgtEl>
                                          <p:spTgt spid="231"/>
                                        </p:tgtEl>
                                      </p:cBhvr>
                                    </p:animEffect>
                                  </p:childTnLst>
                                </p:cTn>
                              </p:par>
                            </p:childTnLst>
                          </p:cTn>
                        </p:par>
                        <p:par>
                          <p:cTn id="64" fill="hold">
                            <p:stCondLst>
                              <p:cond delay="0"/>
                            </p:stCondLst>
                            <p:childTnLst>
                              <p:par>
                                <p:cTn id="65" presetClass="path" nodeType="afterEffect" presetSubtype="0" presetID="-1" grpId="17" accel="50000" decel="50000" fill="hold">
                                  <p:stCondLst>
                                    <p:cond delay="0"/>
                                  </p:stCondLst>
                                  <p:childTnLst>
                                    <p:animMotion path="M 0.000000 0.000000 L 0.083182 -0.255236" origin="layout" pathEditMode="relative">
                                      <p:cBhvr>
                                        <p:cTn id="66" dur="1000" fill="hold"/>
                                        <p:tgtEl>
                                          <p:spTgt spid="231"/>
                                        </p:tgtEl>
                                        <p:attrNameLst>
                                          <p:attrName>ppt_x</p:attrName>
                                          <p:attrName>ppt_y</p:attrName>
                                        </p:attrNameLst>
                                      </p:cBhvr>
                                    </p:animMotion>
                                  </p:childTnLst>
                                </p:cTn>
                              </p:par>
                            </p:childTnLst>
                          </p:cTn>
                        </p:par>
                        <p:par>
                          <p:cTn id="67" fill="hold">
                            <p:stCondLst>
                              <p:cond delay="0"/>
                            </p:stCondLst>
                            <p:childTnLst>
                              <p:par>
                                <p:cTn id="68" presetClass="emph" nodeType="withEffect" presetSubtype="0" presetID="6" grpId="18" accel="50000" decel="50000" fill="hold">
                                  <p:stCondLst>
                                    <p:cond delay="0"/>
                                  </p:stCondLst>
                                  <p:childTnLst>
                                    <p:animScale>
                                      <p:cBhvr>
                                        <p:cTn id="69" dur="1000" fill="hold"/>
                                        <p:tgtEl>
                                          <p:spTgt spid="231"/>
                                        </p:tgtEl>
                                      </p:cBhvr>
                                      <p:by x="29999" y="29999"/>
                                    </p:animScale>
                                  </p:childTnLst>
                                </p:cTn>
                              </p:par>
                            </p:childTnLst>
                          </p:cTn>
                        </p:par>
                        <p:par>
                          <p:cTn id="70" fill="hold">
                            <p:stCondLst>
                              <p:cond delay="1000"/>
                            </p:stCondLst>
                            <p:childTnLst>
                              <p:par>
                                <p:cTn id="71" presetClass="entr" nodeType="afterEffect" presetID="10" grpId="19" fill="hold">
                                  <p:stCondLst>
                                    <p:cond delay="0"/>
                                  </p:stCondLst>
                                  <p:iterate type="el" backwards="0">
                                    <p:tmAbs val="0"/>
                                  </p:iterate>
                                  <p:childTnLst>
                                    <p:set>
                                      <p:cBhvr>
                                        <p:cTn id="72" fill="hold"/>
                                        <p:tgtEl>
                                          <p:spTgt spid="232"/>
                                        </p:tgtEl>
                                        <p:attrNameLst>
                                          <p:attrName>style.visibility</p:attrName>
                                        </p:attrNameLst>
                                      </p:cBhvr>
                                      <p:to>
                                        <p:strVal val="visible"/>
                                      </p:to>
                                    </p:set>
                                    <p:animEffect filter="fade" transition="in">
                                      <p:cBhvr>
                                        <p:cTn id="73" dur="1000"/>
                                        <p:tgtEl>
                                          <p:spTgt spid="232"/>
                                        </p:tgtEl>
                                      </p:cBhvr>
                                    </p:animEffect>
                                  </p:childTnLst>
                                </p:cTn>
                              </p:par>
                            </p:childTnLst>
                          </p:cTn>
                        </p:par>
                        <p:par>
                          <p:cTn id="74" fill="hold">
                            <p:stCondLst>
                              <p:cond delay="0"/>
                            </p:stCondLst>
                            <p:childTnLst>
                              <p:par>
                                <p:cTn id="75" presetClass="path" nodeType="afterEffect" presetSubtype="0" presetID="-1" grpId="20" accel="50000" decel="50000" fill="hold">
                                  <p:stCondLst>
                                    <p:cond delay="0"/>
                                  </p:stCondLst>
                                  <p:childTnLst>
                                    <p:animMotion path="M 0.000000 0.000000 L 0.164074 -0.255236" origin="layout" pathEditMode="relative">
                                      <p:cBhvr>
                                        <p:cTn id="76" dur="1000" fill="hold"/>
                                        <p:tgtEl>
                                          <p:spTgt spid="232"/>
                                        </p:tgtEl>
                                        <p:attrNameLst>
                                          <p:attrName>ppt_x</p:attrName>
                                          <p:attrName>ppt_y</p:attrName>
                                        </p:attrNameLst>
                                      </p:cBhvr>
                                    </p:animMotion>
                                  </p:childTnLst>
                                </p:cTn>
                              </p:par>
                            </p:childTnLst>
                          </p:cTn>
                        </p:par>
                        <p:par>
                          <p:cTn id="77" fill="hold">
                            <p:stCondLst>
                              <p:cond delay="0"/>
                            </p:stCondLst>
                            <p:childTnLst>
                              <p:par>
                                <p:cTn id="78" presetClass="emph" nodeType="withEffect" presetSubtype="0" presetID="6" grpId="21" accel="50000" decel="50000" fill="hold">
                                  <p:stCondLst>
                                    <p:cond delay="0"/>
                                  </p:stCondLst>
                                  <p:childTnLst>
                                    <p:animScale>
                                      <p:cBhvr>
                                        <p:cTn id="79" dur="1000" fill="hold"/>
                                        <p:tgtEl>
                                          <p:spTgt spid="232"/>
                                        </p:tgtEl>
                                      </p:cBhvr>
                                      <p:by x="30000" y="30000"/>
                                    </p:animScale>
                                  </p:childTnLst>
                                </p:cTn>
                              </p:par>
                            </p:childTnLst>
                          </p:cTn>
                        </p:par>
                      </p:childTnLst>
                    </p:cTn>
                  </p:par>
                  <p:par>
                    <p:cTn id="80" fill="hold">
                      <p:stCondLst>
                        <p:cond delay="indefinite"/>
                      </p:stCondLst>
                      <p:childTnLst>
                        <p:par>
                          <p:cTn id="81" fill="hold">
                            <p:stCondLst>
                              <p:cond delay="0"/>
                            </p:stCondLst>
                            <p:childTnLst>
                              <p:par>
                                <p:cTn id="82" presetClass="entr" nodeType="clickEffect" presetID="10" grpId="22" fill="hold">
                                  <p:stCondLst>
                                    <p:cond delay="0"/>
                                  </p:stCondLst>
                                  <p:iterate type="el" backwards="0">
                                    <p:tmAbs val="0"/>
                                  </p:iterate>
                                  <p:childTnLst>
                                    <p:set>
                                      <p:cBhvr>
                                        <p:cTn id="83" fill="hold"/>
                                        <p:tgtEl>
                                          <p:spTgt spid="226"/>
                                        </p:tgtEl>
                                        <p:attrNameLst>
                                          <p:attrName>style.visibility</p:attrName>
                                        </p:attrNameLst>
                                      </p:cBhvr>
                                      <p:to>
                                        <p:strVal val="visible"/>
                                      </p:to>
                                    </p:set>
                                    <p:animEffect filter="fade" transition="in">
                                      <p:cBhvr>
                                        <p:cTn id="84" dur="1000"/>
                                        <p:tgtEl>
                                          <p:spTgt spid="226"/>
                                        </p:tgtEl>
                                      </p:cBhvr>
                                    </p:animEffect>
                                  </p:childTnLst>
                                </p:cTn>
                              </p:par>
                            </p:childTnLst>
                          </p:cTn>
                        </p:par>
                        <p:par>
                          <p:cTn id="85" fill="hold">
                            <p:stCondLst>
                              <p:cond delay="1000"/>
                            </p:stCondLst>
                            <p:childTnLst>
                              <p:par>
                                <p:cTn id="86" presetClass="entr" nodeType="afterEffect" presetSubtype="8" presetID="22" grpId="23" fill="hold">
                                  <p:stCondLst>
                                    <p:cond delay="0"/>
                                  </p:stCondLst>
                                  <p:iterate type="el" backwards="0">
                                    <p:tmAbs val="0"/>
                                  </p:iterate>
                                  <p:childTnLst>
                                    <p:set>
                                      <p:cBhvr>
                                        <p:cTn id="87" fill="hold"/>
                                        <p:tgtEl>
                                          <p:spTgt spid="237"/>
                                        </p:tgtEl>
                                        <p:attrNameLst>
                                          <p:attrName>style.visibility</p:attrName>
                                        </p:attrNameLst>
                                      </p:cBhvr>
                                      <p:to>
                                        <p:strVal val="visible"/>
                                      </p:to>
                                    </p:set>
                                    <p:animEffect filter="wipe(left)" transition="in">
                                      <p:cBhvr>
                                        <p:cTn id="88" dur="1000"/>
                                        <p:tgtEl>
                                          <p:spTgt spid="237"/>
                                        </p:tgtEl>
                                      </p:cBhvr>
                                    </p:animEffect>
                                  </p:childTnLst>
                                </p:cTn>
                              </p:par>
                            </p:childTnLst>
                          </p:cTn>
                        </p:par>
                        <p:par>
                          <p:cTn id="89" fill="hold">
                            <p:stCondLst>
                              <p:cond delay="2000"/>
                            </p:stCondLst>
                            <p:childTnLst>
                              <p:par>
                                <p:cTn id="90" presetClass="entr" nodeType="afterEffect" presetID="10" grpId="24" fill="hold">
                                  <p:stCondLst>
                                    <p:cond delay="0"/>
                                  </p:stCondLst>
                                  <p:iterate type="el" backwards="0">
                                    <p:tmAbs val="0"/>
                                  </p:iterate>
                                  <p:childTnLst>
                                    <p:set>
                                      <p:cBhvr>
                                        <p:cTn id="91" fill="hold"/>
                                        <p:tgtEl>
                                          <p:spTgt spid="233"/>
                                        </p:tgtEl>
                                        <p:attrNameLst>
                                          <p:attrName>style.visibility</p:attrName>
                                        </p:attrNameLst>
                                      </p:cBhvr>
                                      <p:to>
                                        <p:strVal val="visible"/>
                                      </p:to>
                                    </p:set>
                                    <p:animEffect filter="fade" transition="in">
                                      <p:cBhvr>
                                        <p:cTn id="92" dur="1000"/>
                                        <p:tgtEl>
                                          <p:spTgt spid="233"/>
                                        </p:tgtEl>
                                      </p:cBhvr>
                                    </p:animEffect>
                                  </p:childTnLst>
                                </p:cTn>
                              </p:par>
                            </p:childTnLst>
                          </p:cTn>
                        </p:par>
                        <p:par>
                          <p:cTn id="93" fill="hold">
                            <p:stCondLst>
                              <p:cond delay="0"/>
                            </p:stCondLst>
                            <p:childTnLst>
                              <p:par>
                                <p:cTn id="94" presetClass="path" nodeType="afterEffect" presetSubtype="0" presetID="-1" grpId="25" accel="50000" decel="50000" fill="hold">
                                  <p:stCondLst>
                                    <p:cond delay="0"/>
                                  </p:stCondLst>
                                  <p:childTnLst>
                                    <p:animMotion path="M 0.000000 0.000000 L 0.312412 -0.255236" origin="layout" pathEditMode="relative">
                                      <p:cBhvr>
                                        <p:cTn id="95" dur="1000" fill="hold"/>
                                        <p:tgtEl>
                                          <p:spTgt spid="233"/>
                                        </p:tgtEl>
                                        <p:attrNameLst>
                                          <p:attrName>ppt_x</p:attrName>
                                          <p:attrName>ppt_y</p:attrName>
                                        </p:attrNameLst>
                                      </p:cBhvr>
                                    </p:animMotion>
                                  </p:childTnLst>
                                </p:cTn>
                              </p:par>
                            </p:childTnLst>
                          </p:cTn>
                        </p:par>
                        <p:par>
                          <p:cTn id="96" fill="hold">
                            <p:stCondLst>
                              <p:cond delay="0"/>
                            </p:stCondLst>
                            <p:childTnLst>
                              <p:par>
                                <p:cTn id="97" presetClass="emph" nodeType="withEffect" presetSubtype="0" presetID="6" grpId="26" accel="50000" decel="50000" fill="hold">
                                  <p:stCondLst>
                                    <p:cond delay="0"/>
                                  </p:stCondLst>
                                  <p:childTnLst>
                                    <p:animScale>
                                      <p:cBhvr>
                                        <p:cTn id="98" dur="1000" fill="hold"/>
                                        <p:tgtEl>
                                          <p:spTgt spid="233"/>
                                        </p:tgtEl>
                                      </p:cBhvr>
                                      <p:by x="30000" y="3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15"/>
      <p:bldP build="whole" bldLvl="1" animBg="1" rev="0" advAuto="0" spid="226" grpId="22"/>
      <p:bldP build="whole" bldLvl="1" animBg="1" rev="0" advAuto="0" spid="233" grpId="24"/>
      <p:bldP build="whole" bldLvl="1" animBg="1" rev="0" advAuto="0" spid="228" grpId="3"/>
      <p:bldP build="whole" bldLvl="1" animBg="1" rev="0" advAuto="0" spid="233" grpId="26"/>
      <p:bldP build="whole" bldLvl="1" animBg="1" rev="0" advAuto="0" spid="228" grpId="5"/>
      <p:bldP build="whole" bldLvl="1" animBg="1" rev="0" advAuto="0" spid="224" grpId="6"/>
      <p:bldP build="whole" bldLvl="1" animBg="1" rev="0" advAuto="0" spid="234" grpId="2"/>
      <p:bldP build="whole" bldLvl="1" animBg="1" rev="0" advAuto="0" spid="237" grpId="23"/>
      <p:bldP build="whole" bldLvl="1" animBg="1" rev="0" advAuto="0" spid="232" grpId="19"/>
      <p:bldP build="whole" bldLvl="1" animBg="1" rev="0" advAuto="0" spid="232" grpId="21"/>
      <p:bldP build="whole" bldLvl="1" animBg="1" rev="0" advAuto="0" spid="229" grpId="8"/>
      <p:bldP build="whole" bldLvl="1" animBg="1" rev="0" advAuto="0" spid="229" grpId="10"/>
      <p:bldP build="whole" bldLvl="1" animBg="1" rev="0" advAuto="0" spid="225" grpId="14"/>
      <p:bldP build="whole" bldLvl="1" animBg="1" rev="0" advAuto="0" spid="223" grpId="1"/>
      <p:bldP build="whole" bldLvl="1" animBg="1" rev="0" advAuto="0" spid="235" grpId="7"/>
      <p:bldP build="whole" bldLvl="1" animBg="1" rev="0" advAuto="0" spid="230" grpId="11"/>
      <p:bldP build="whole" bldLvl="1" animBg="1" rev="0" advAuto="0" spid="231" grpId="16"/>
      <p:bldP build="whole" bldLvl="1" animBg="1" rev="0" advAuto="0" spid="230" grpId="13"/>
      <p:bldP build="whole" bldLvl="1" animBg="1" rev="0" advAuto="0" spid="231" grpId="18"/>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81279" tIns="81279" rIns="81279" bIns="81279" numCol="1" spcCol="38100" rtlCol="0" anchor="ctr" upright="0">
        <a:spAutoFit/>
      </a:bodyPr>
      <a:lstStyle>
        <a:defPPr marL="0" marR="0" indent="0" algn="l"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81279" tIns="81279" rIns="81279" bIns="81279" numCol="1" spcCol="38100" rtlCol="0" anchor="t" upright="0">
        <a:spAutoFit/>
      </a:bodyPr>
      <a:lstStyle>
        <a:defPPr marL="0" marR="0" indent="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84848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81279" tIns="81279" rIns="81279" bIns="81279" numCol="1" spcCol="38100" rtlCol="0" anchor="ctr" upright="0">
        <a:spAutoFit/>
      </a:bodyPr>
      <a:lstStyle>
        <a:defPPr marL="0" marR="0" indent="0" algn="l"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81279" tIns="81279" rIns="81279" bIns="81279" numCol="1" spcCol="38100" rtlCol="0" anchor="t" upright="0">
        <a:spAutoFit/>
      </a:bodyPr>
      <a:lstStyle>
        <a:defPPr marL="0" marR="0" indent="0" algn="ctr" defTabSz="8128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